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5" r:id="rId1"/>
  </p:sldMasterIdLst>
  <p:notesMasterIdLst>
    <p:notesMasterId r:id="rId40"/>
  </p:notesMasterIdLst>
  <p:handoutMasterIdLst>
    <p:handoutMasterId r:id="rId41"/>
  </p:handoutMasterIdLst>
  <p:sldIdLst>
    <p:sldId id="256" r:id="rId2"/>
    <p:sldId id="261" r:id="rId3"/>
    <p:sldId id="263" r:id="rId4"/>
    <p:sldId id="310" r:id="rId5"/>
    <p:sldId id="296" r:id="rId6"/>
    <p:sldId id="300" r:id="rId7"/>
    <p:sldId id="311" r:id="rId8"/>
    <p:sldId id="307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</p:sldIdLst>
  <p:sldSz cx="9144000" cy="6858000" type="screen4x3"/>
  <p:notesSz cx="69850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55" tIns="46977" rIns="93955" bIns="46977" numCol="1" anchor="t" anchorCtr="0" compatLnSpc="1">
            <a:prstTxWarp prst="textNoShape">
              <a:avLst/>
            </a:prstTxWarp>
          </a:bodyPr>
          <a:lstStyle>
            <a:lvl1pPr defTabSz="9398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55" tIns="46977" rIns="93955" bIns="46977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55" tIns="46977" rIns="93955" bIns="46977" numCol="1" anchor="b" anchorCtr="0" compatLnSpc="1">
            <a:prstTxWarp prst="textNoShape">
              <a:avLst/>
            </a:prstTxWarp>
          </a:bodyPr>
          <a:lstStyle>
            <a:lvl1pPr defTabSz="9398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55" tIns="46977" rIns="93955" bIns="46977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/>
            </a:lvl1pPr>
          </a:lstStyle>
          <a:p>
            <a:pPr>
              <a:defRPr/>
            </a:pPr>
            <a:fld id="{BD366BEF-91F9-4729-826C-733B1E04D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199B5BB-F610-4226-B69E-71C1F1BAAA23}" type="datetimeFigureOut">
              <a:rPr lang="en-US"/>
              <a:pPr>
                <a:defRPr/>
              </a:pPr>
              <a:t>11/23/2010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058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BF918B5-212C-4A05-BFF5-A9E474DB3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461D14-4185-45BC-BFE0-68813DD2DEE1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DF77BA-B7D2-4032-9541-B929D663F96D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4588" y="4403725"/>
            <a:ext cx="4695825" cy="41719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318AD6-E5B7-456D-8103-64FBA139941D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041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956050" y="8805863"/>
            <a:ext cx="3027363" cy="463550"/>
          </a:xfrm>
          <a:prstGeom prst="rect">
            <a:avLst/>
          </a:prstGeom>
          <a:noFill/>
        </p:spPr>
        <p:txBody>
          <a:bodyPr lIns="92885" tIns="46442" rIns="92885" bIns="46442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FF70709-F357-44ED-9F6F-46898F09ED03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95DD14-0F2B-4F99-A411-C37E7C519A48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A65CEAC-6CEB-49E1-ACC2-360E4BAB9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F96F2-2189-4143-A268-CE5BDC75B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FD0B9-A500-40A9-925E-3C04D02B1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849E-926A-4732-9F0E-0E5ADFAD1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C6601-FADF-4310-A979-3123D173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E249B-F157-47CC-944A-767115C9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C5DE3-AE94-448C-9FC3-38B21F267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8F868-E98B-43FE-8A5D-19A4065FB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EECC4-BB88-4462-A296-A118E5C9A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7C3A44C-D3DD-45CD-AFDB-56DBB4194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21020-2903-49CC-A2F6-22DC7A049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E0BA1E19-A536-44D5-AA6D-E471D0F8D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F5278-9F7B-45EF-8341-DE15736B1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3571045-D140-42EA-8A7C-902937D29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8C643B0-A350-4963-B6C7-4CED55301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CF750-72CF-47D5-B2EA-3C184051A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A025273-CA9D-4DC7-AAA5-683CE03E0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94.org/VOD/GovernmentIntro.htm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d94.org/podcasts/WeGo2Africa.wmv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worldwewantmovie.com/" TargetMode="External"/><Relationship Id="rId2" Type="http://schemas.openxmlformats.org/officeDocument/2006/relationships/hyperlink" Target="http://www.civiced.org/index.php?page=introduc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sl.org/default.aspx?tabid=15752" TargetMode="External"/><Relationship Id="rId5" Type="http://schemas.openxmlformats.org/officeDocument/2006/relationships/hyperlink" Target="http://www.civiced.org/index.php?page=representative_democracy" TargetMode="External"/><Relationship Id="rId4" Type="http://schemas.openxmlformats.org/officeDocument/2006/relationships/hyperlink" Target="http://www.centeroncongress.org/learn_about/topic/citizen_participation.php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rfcap.org/" TargetMode="External"/><Relationship Id="rId2" Type="http://schemas.openxmlformats.org/officeDocument/2006/relationships/hyperlink" Target="http://freedomproject.us./files/pdf/faces_of_freedom_cove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hleadership.net/learning-programs/democracy-corps/" TargetMode="External"/><Relationship Id="rId5" Type="http://schemas.openxmlformats.org/officeDocument/2006/relationships/hyperlink" Target="http://www.servicelearning.org/" TargetMode="External"/><Relationship Id="rId4" Type="http://schemas.openxmlformats.org/officeDocument/2006/relationships/hyperlink" Target="http://www.freespirit.com/catalog/item_detail.cfm?ITEM_ID=12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d94.org/government/BillTexts.ht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0000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2098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West Chicago Community High </a:t>
            </a:r>
            <a:r>
              <a:rPr lang="en-US" sz="2800" smtClean="0">
                <a:solidFill>
                  <a:schemeClr val="bg1"/>
                </a:solidFill>
              </a:rPr>
              <a:t>School Mary </a:t>
            </a:r>
            <a:r>
              <a:rPr lang="en-US" sz="2800" dirty="0" smtClean="0">
                <a:solidFill>
                  <a:schemeClr val="bg1"/>
                </a:solidFill>
              </a:rPr>
              <a:t>Ellen </a:t>
            </a:r>
            <a:r>
              <a:rPr lang="en-US" sz="2800" dirty="0" err="1" smtClean="0">
                <a:solidFill>
                  <a:schemeClr val="bg1"/>
                </a:solidFill>
              </a:rPr>
              <a:t>Daneels</a:t>
            </a:r>
            <a:endParaRPr lang="en-US" sz="2800" dirty="0" smtClean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2514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smtClean="0"/>
              <a:t>Students </a:t>
            </a:r>
            <a:r>
              <a:rPr lang="en-US" sz="5400" i="1" dirty="0" smtClean="0"/>
              <a:t>Can</a:t>
            </a:r>
            <a:r>
              <a:rPr lang="en-US" sz="5400" dirty="0" smtClean="0"/>
              <a:t> Make </a:t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>Democracy Work!</a:t>
            </a:r>
            <a:endParaRPr lang="en-US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“Democracy Schools”</a:t>
            </a:r>
            <a:endParaRPr lang="en-US" dirty="0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smtClean="0">
                <a:solidFill>
                  <a:schemeClr val="bg1"/>
                </a:solidFill>
              </a:rPr>
              <a:t>Formal Instruction in U.S. government, history, law and democracy using interactive methods and opportunities to apply learning to “real life” situations</a:t>
            </a:r>
          </a:p>
          <a:p>
            <a:pPr>
              <a:lnSpc>
                <a:spcPct val="90000"/>
              </a:lnSpc>
            </a:pPr>
            <a:r>
              <a:rPr lang="en-US" sz="2600" smtClean="0">
                <a:solidFill>
                  <a:schemeClr val="bg1"/>
                </a:solidFill>
              </a:rPr>
              <a:t>Discussion of current events that students view as important to their lives; discussion puts formal civic instruction in context of current political issues</a:t>
            </a:r>
          </a:p>
          <a:p>
            <a:pPr>
              <a:lnSpc>
                <a:spcPct val="90000"/>
              </a:lnSpc>
            </a:pPr>
            <a:r>
              <a:rPr lang="en-US" sz="2600" smtClean="0">
                <a:solidFill>
                  <a:schemeClr val="bg1"/>
                </a:solidFill>
              </a:rPr>
              <a:t>Service Learning:  research, advocacy, direct action, indirect action</a:t>
            </a:r>
          </a:p>
          <a:p>
            <a:pPr>
              <a:lnSpc>
                <a:spcPct val="90000"/>
              </a:lnSpc>
            </a:pPr>
            <a:r>
              <a:rPr lang="en-US" sz="2600" smtClean="0">
                <a:solidFill>
                  <a:schemeClr val="bg1"/>
                </a:solidFill>
                <a:hlinkClick r:id="rId3"/>
              </a:rPr>
              <a:t>Student Voice in school governance</a:t>
            </a:r>
            <a:endParaRPr lang="en-US" sz="260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smtClean="0">
                <a:solidFill>
                  <a:schemeClr val="bg1"/>
                </a:solidFill>
              </a:rPr>
              <a:t>Participation in simulations of democratic processes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6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229600" cy="304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shade val="75000"/>
                  </a:schemeClr>
                </a:solidFill>
              </a:rPr>
              <a:t>Student Directed Service Learning</a:t>
            </a:r>
            <a:br>
              <a:rPr lang="en-US" dirty="0" smtClean="0">
                <a:solidFill>
                  <a:schemeClr val="accent3">
                    <a:shade val="75000"/>
                  </a:schemeClr>
                </a:solidFill>
              </a:rPr>
            </a:br>
            <a:endParaRPr lang="en-US" sz="2000" i="1" dirty="0" smtClean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514600"/>
            <a:ext cx="6096000" cy="3221038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2800" b="1" smtClean="0"/>
              <a:t>Never</a:t>
            </a:r>
            <a:r>
              <a:rPr lang="en-US" sz="2800" smtClean="0"/>
              <a:t> doubt that a small group of thoughtful, committed citizens can change the world. Indeed, it's the only thing that ever has." ~</a:t>
            </a:r>
            <a:r>
              <a:rPr lang="en-US" sz="2800" b="1" smtClean="0"/>
              <a:t>Margaret Mead</a:t>
            </a:r>
            <a:r>
              <a:rPr lang="en-US" sz="2800" smtClean="0"/>
              <a:t> </a:t>
            </a:r>
            <a:r>
              <a:rPr lang="en-US" sz="2800" b="1" smtClean="0"/>
              <a:t>...</a:t>
            </a: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pic>
        <p:nvPicPr>
          <p:cNvPr id="28676" name="Picture 4" descr="j025448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4419600"/>
            <a:ext cx="8572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solidFill>
                  <a:srgbClr val="7B9899"/>
                </a:solidFill>
              </a:rPr>
              <a:t>The Spiraling Curriculum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Freshmen Year:  Geography</a:t>
            </a:r>
          </a:p>
          <a:p>
            <a:pPr lvl="1">
              <a:lnSpc>
                <a:spcPct val="90000"/>
              </a:lnSpc>
            </a:pPr>
            <a:r>
              <a:rPr lang="en-US" sz="2000" i="1" smtClean="0"/>
              <a:t>What role do I play in the global community?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Sophomore Year:  World History</a:t>
            </a:r>
          </a:p>
          <a:p>
            <a:pPr lvl="1">
              <a:lnSpc>
                <a:spcPct val="90000"/>
              </a:lnSpc>
            </a:pPr>
            <a:r>
              <a:rPr lang="en-US" sz="2000" i="1" smtClean="0"/>
              <a:t>How does modern history affect the world?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Junior Year:  United States History</a:t>
            </a:r>
          </a:p>
          <a:p>
            <a:pPr lvl="1">
              <a:lnSpc>
                <a:spcPct val="90000"/>
              </a:lnSpc>
            </a:pPr>
            <a:r>
              <a:rPr lang="en-US" sz="2000" i="1" smtClean="0"/>
              <a:t>What does it mean to be an American?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Senior Year:  United States Government</a:t>
            </a:r>
          </a:p>
          <a:p>
            <a:pPr lvl="1">
              <a:lnSpc>
                <a:spcPct val="90000"/>
              </a:lnSpc>
            </a:pPr>
            <a:r>
              <a:rPr lang="en-US" sz="2000" i="1" smtClean="0"/>
              <a:t>What does it mean to be an effective citizen?</a:t>
            </a:r>
            <a:endParaRPr lang="en-US" sz="2000" smtClean="0"/>
          </a:p>
          <a:p>
            <a:pPr>
              <a:lnSpc>
                <a:spcPct val="90000"/>
              </a:lnSpc>
            </a:pPr>
            <a:r>
              <a:rPr lang="en-US" sz="2400" smtClean="0"/>
              <a:t>Elective:  Community Leadership</a:t>
            </a:r>
          </a:p>
          <a:p>
            <a:pPr lvl="1">
              <a:lnSpc>
                <a:spcPct val="90000"/>
              </a:lnSpc>
            </a:pPr>
            <a:r>
              <a:rPr lang="en-US" sz="2000" i="1" smtClean="0"/>
              <a:t>What does it mean to be an effective citizen in the global community?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Community Leadership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895600" y="1447800"/>
            <a:ext cx="6248400" cy="41148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2800" b="1" i="1" smtClean="0"/>
              <a:t>Objectives:</a:t>
            </a:r>
          </a:p>
          <a:p>
            <a:pPr marL="0" indent="0" algn="ctr">
              <a:lnSpc>
                <a:spcPct val="90000"/>
              </a:lnSpc>
            </a:pPr>
            <a:r>
              <a:rPr lang="en-US" sz="2400" smtClean="0"/>
              <a:t>Apply academic, social, and personal skills to improve the community.</a:t>
            </a:r>
          </a:p>
          <a:p>
            <a:pPr marL="0" indent="0" algn="ctr">
              <a:lnSpc>
                <a:spcPct val="90000"/>
              </a:lnSpc>
            </a:pPr>
            <a:r>
              <a:rPr lang="en-US" sz="2400" smtClean="0"/>
              <a:t>Make decisions that have REAL results.</a:t>
            </a:r>
          </a:p>
          <a:p>
            <a:pPr marL="0" indent="0" algn="ctr">
              <a:lnSpc>
                <a:spcPct val="90000"/>
              </a:lnSpc>
            </a:pPr>
            <a:r>
              <a:rPr lang="en-US" sz="2400" smtClean="0"/>
              <a:t>Build leadership skills and increase civic participation.</a:t>
            </a:r>
          </a:p>
          <a:p>
            <a:pPr marL="0" indent="0" algn="ctr">
              <a:lnSpc>
                <a:spcPct val="90000"/>
              </a:lnSpc>
            </a:pPr>
            <a:r>
              <a:rPr lang="en-US" sz="2400" smtClean="0"/>
              <a:t>Make a difference locally and globally.</a:t>
            </a:r>
          </a:p>
          <a:p>
            <a:pPr marL="457200" lvl="1" indent="0" algn="ctr">
              <a:lnSpc>
                <a:spcPct val="90000"/>
              </a:lnSpc>
            </a:pPr>
            <a:r>
              <a:rPr lang="en-US" sz="2000" smtClean="0"/>
              <a:t>Students are released from class twice a week to go to service sites</a:t>
            </a:r>
          </a:p>
          <a:p>
            <a:pPr marL="457200" lvl="1" indent="0" algn="ctr">
              <a:lnSpc>
                <a:spcPct val="90000"/>
              </a:lnSpc>
            </a:pPr>
            <a:r>
              <a:rPr lang="en-US" sz="2000" smtClean="0"/>
              <a:t>During the semester, students are expected to do 60 hours of service learning</a:t>
            </a:r>
          </a:p>
          <a:p>
            <a:pPr marL="457200" lvl="1" indent="0" algn="ctr">
              <a:lnSpc>
                <a:spcPct val="90000"/>
              </a:lnSpc>
            </a:pPr>
            <a:endParaRPr lang="en-US" sz="2000" smtClean="0"/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533400" y="1295400"/>
          <a:ext cx="803275" cy="2438400"/>
        </p:xfrm>
        <a:graphic>
          <a:graphicData uri="http://schemas.openxmlformats.org/presentationml/2006/ole">
            <p:oleObj spid="_x0000_s30724" name="Clip" r:id="rId4" imgW="1296063" imgH="3934305" progId="MS_ClipArt_Gallery.2">
              <p:embed/>
            </p:oleObj>
          </a:graphicData>
        </a:graphic>
      </p:graphicFrame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en-US" sz="4000" smtClean="0"/>
              <a:t>Individual Service Learning Sites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/>
              <a:t>Local P.A.D.S. shelters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Animal Shelter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After-school programs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ESL classes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DuPage Convalescent Center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Wood Glen Nursing Home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St. Patrick’s Nursing Home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State Representative’s offices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Relay for Life Planning Committee</a:t>
            </a:r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  <a:buFontTx/>
              <a:buNone/>
            </a:pPr>
            <a:endParaRPr lang="en-US" sz="3200" smtClean="0"/>
          </a:p>
          <a:p>
            <a:pPr>
              <a:lnSpc>
                <a:spcPct val="90000"/>
              </a:lnSpc>
            </a:pPr>
            <a:endParaRPr lang="en-US" sz="2000" smtClean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00600" y="1371600"/>
            <a:ext cx="4038600" cy="46815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/>
              <a:t>Veteran Relief Services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World Relief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Feed My Starving  Children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Recycling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WeGo Care Packs for troops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Spooky Trail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Community Leaf Raking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4Paws 4 You 4 Ever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Much more…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762000"/>
          </a:xfrm>
        </p:spPr>
        <p:txBody>
          <a:bodyPr/>
          <a:lstStyle/>
          <a:p>
            <a:r>
              <a:rPr lang="en-US" smtClean="0">
                <a:solidFill>
                  <a:srgbClr val="7B9899"/>
                </a:solidFill>
              </a:rPr>
              <a:t>Students in the class: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3400" y="1752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/>
              <a:t>Meet at least three times a week 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Read </a:t>
            </a:r>
            <a:r>
              <a:rPr lang="en-US" sz="2800" u="sng" smtClean="0"/>
              <a:t>The 21 Irrefutable Laws of Leadership</a:t>
            </a:r>
            <a:r>
              <a:rPr lang="en-US" sz="2800" smtClean="0"/>
              <a:t> by John C. Maxwell or </a:t>
            </a:r>
            <a:r>
              <a:rPr lang="en-US" sz="2800" u="sng" smtClean="0"/>
              <a:t>Seven Habits of Highly Effective People by</a:t>
            </a:r>
            <a:r>
              <a:rPr lang="en-US" sz="2800" smtClean="0"/>
              <a:t> Stephen Covey</a:t>
            </a:r>
            <a:endParaRPr lang="en-US" sz="2800" u="sng" smtClean="0"/>
          </a:p>
          <a:p>
            <a:pPr>
              <a:lnSpc>
                <a:spcPct val="90000"/>
              </a:lnSpc>
            </a:pPr>
            <a:r>
              <a:rPr lang="en-US" sz="2800" smtClean="0"/>
              <a:t>Complete projects as a class and individual work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Interact with guest speakers that discuss their leadership role in the community and serve as mentors</a:t>
            </a:r>
            <a:endParaRPr lang="en-US" sz="2800" u="sng" smtClean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3">
                    <a:shade val="75000"/>
                  </a:schemeClr>
                </a:solidFill>
              </a:rPr>
              <a:t>Community Leadership Class Projects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smtClean="0"/>
              <a:t>School-wide recycling</a:t>
            </a:r>
          </a:p>
          <a:p>
            <a:r>
              <a:rPr lang="en-US" sz="2400" smtClean="0"/>
              <a:t>Raise money for local PADS shelter</a:t>
            </a:r>
          </a:p>
          <a:p>
            <a:r>
              <a:rPr lang="en-US" sz="2400" smtClean="0"/>
              <a:t>Freshmen Activity Project</a:t>
            </a:r>
          </a:p>
          <a:p>
            <a:r>
              <a:rPr lang="en-US" sz="2400" smtClean="0"/>
              <a:t>West Chicago Historical Society Immigrant Project</a:t>
            </a:r>
          </a:p>
          <a:p>
            <a:r>
              <a:rPr lang="en-US" sz="2400" smtClean="0"/>
              <a:t>Care Packs for the Troops</a:t>
            </a:r>
          </a:p>
          <a:p>
            <a:r>
              <a:rPr lang="en-US" sz="2400" smtClean="0"/>
              <a:t>WeGo 2 Africa Project to help country rebuild after 20+ years of civil war</a:t>
            </a:r>
          </a:p>
        </p:txBody>
      </p:sp>
      <p:pic>
        <p:nvPicPr>
          <p:cNvPr id="33796" name="Picture 6" descr="CarePackages3-75157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10175" y="1600200"/>
            <a:ext cx="2914650" cy="2185988"/>
          </a:xfrm>
          <a:noFill/>
          <a:ln w="57150">
            <a:solidFill>
              <a:srgbClr val="000000"/>
            </a:solidFill>
          </a:ln>
        </p:spPr>
      </p:pic>
      <p:pic>
        <p:nvPicPr>
          <p:cNvPr id="33797" name="Picture 8" descr="interview_museu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905500" y="4460875"/>
            <a:ext cx="1524000" cy="1143000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 descr="african_kids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9288"/>
            <a:ext cx="9296400" cy="62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WordArt 11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861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Berlin Sans FB Demi"/>
              </a:rPr>
              <a:t>WeGo to Africa!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4000" smtClean="0"/>
              <a:t>WeGo 2 Africa Mission Statement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z="2800" smtClean="0"/>
              <a:t>WeGo 2 Africa is helping rebuild communities in Angola with educational resources to facilitate learning, living and leadership.</a:t>
            </a:r>
          </a:p>
        </p:txBody>
      </p:sp>
      <p:pic>
        <p:nvPicPr>
          <p:cNvPr id="35844" name="Picture 4" descr="kidsinclassroom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600200"/>
            <a:ext cx="4038600" cy="3028950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WeGo 2 Africa History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/>
              <a:t>In 2005, CHS raised over $12,000 to build a school in Sakutopi, Angola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In 2006, the International Club, Key Club and Mrs. Haas’ Geography classes collected school supplies to send to Angola.</a:t>
            </a:r>
          </a:p>
        </p:txBody>
      </p:sp>
      <p:pic>
        <p:nvPicPr>
          <p:cNvPr id="36868" name="Picture 7" descr="2007 Angola NK - DSC_376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2133600"/>
            <a:ext cx="3962400" cy="2978150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u="sng" smtClean="0">
                <a:solidFill>
                  <a:schemeClr val="accent3">
                    <a:shade val="75000"/>
                  </a:schemeClr>
                </a:solidFill>
              </a:rPr>
              <a:t>CHS Legislative Semester</a:t>
            </a:r>
            <a:endParaRPr lang="en-US" smtClean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r>
              <a:rPr lang="en-US" smtClean="0">
                <a:solidFill>
                  <a:schemeClr val="bg1"/>
                </a:solidFill>
              </a:rPr>
              <a:t>fulfills Illinois School Code requirements</a:t>
            </a:r>
          </a:p>
          <a:p>
            <a:r>
              <a:rPr lang="en-US" smtClean="0">
                <a:solidFill>
                  <a:schemeClr val="bg1"/>
                </a:solidFill>
              </a:rPr>
              <a:t>qualifies as “Democracy School”</a:t>
            </a:r>
          </a:p>
          <a:p>
            <a:r>
              <a:rPr lang="en-US" smtClean="0">
                <a:solidFill>
                  <a:schemeClr val="bg1"/>
                </a:solidFill>
              </a:rPr>
              <a:t>taught in heterogeneous classes</a:t>
            </a:r>
          </a:p>
          <a:p>
            <a:r>
              <a:rPr lang="en-US" smtClean="0">
                <a:solidFill>
                  <a:schemeClr val="bg1"/>
                </a:solidFill>
              </a:rPr>
              <a:t>inclusive of special education students and bilingual students with support</a:t>
            </a:r>
          </a:p>
          <a:p>
            <a:r>
              <a:rPr lang="en-US" smtClean="0">
                <a:solidFill>
                  <a:schemeClr val="bg1"/>
                </a:solidFill>
              </a:rPr>
              <a:t>all seniors participate</a:t>
            </a:r>
          </a:p>
          <a:p>
            <a:endParaRPr lang="en-US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572000" y="1219200"/>
            <a:ext cx="4572000" cy="5638800"/>
          </a:xfrm>
        </p:spPr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r>
              <a:rPr lang="en-US" smtClean="0">
                <a:solidFill>
                  <a:schemeClr val="bg1"/>
                </a:solidFill>
              </a:rPr>
              <a:t>integrates technology through the use of threaded discussion boards, web pages, Microsoft Power Point, Microsoft Publisher, Microsoft Word, and research</a:t>
            </a:r>
          </a:p>
          <a:p>
            <a:r>
              <a:rPr lang="en-US" smtClean="0">
                <a:solidFill>
                  <a:schemeClr val="bg1"/>
                </a:solidFill>
              </a:rPr>
              <a:t>culminating experience for Social Studies Department</a:t>
            </a:r>
          </a:p>
          <a:p>
            <a:r>
              <a:rPr lang="en-US" smtClean="0">
                <a:solidFill>
                  <a:schemeClr val="bg1"/>
                </a:solidFill>
              </a:rPr>
              <a:t>teacher as facilitator</a:t>
            </a:r>
          </a:p>
          <a:p>
            <a:r>
              <a:rPr lang="en-US" b="1" u="sng" smtClean="0">
                <a:solidFill>
                  <a:schemeClr val="bg1"/>
                </a:solidFill>
              </a:rPr>
              <a:t>Student directed inquiry</a:t>
            </a:r>
            <a:endParaRPr lang="en-US" b="1" u="sng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WeGo 2 Africa History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600" smtClean="0"/>
              <a:t>In 2007, CHS raised over $15,000 to send a shipping container full of supplies to Angola. Including computers from the One Laptop Program.</a:t>
            </a:r>
          </a:p>
        </p:txBody>
      </p:sp>
      <p:pic>
        <p:nvPicPr>
          <p:cNvPr id="37892" name="Picture 6" descr="2009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08588" y="1600200"/>
            <a:ext cx="2917825" cy="2185988"/>
          </a:xfrm>
          <a:noFill/>
          <a:ln w="57150">
            <a:solidFill>
              <a:srgbClr val="000000"/>
            </a:solidFill>
          </a:ln>
        </p:spPr>
      </p:pic>
      <p:pic>
        <p:nvPicPr>
          <p:cNvPr id="37893" name="Picture 9" descr="grou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257800" y="1447800"/>
            <a:ext cx="2916238" cy="2187575"/>
          </a:xfrm>
          <a:noFill/>
          <a:ln w="57150">
            <a:solidFill>
              <a:srgbClr val="000000"/>
            </a:solidFill>
          </a:ln>
        </p:spPr>
      </p:pic>
      <p:pic>
        <p:nvPicPr>
          <p:cNvPr id="3789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962400"/>
            <a:ext cx="2038350" cy="24384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WeGo 2 Africa History</a:t>
            </a:r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mtClean="0"/>
              <a:t>In 2008, CHS raised $6000 to help fund a school in Matala, Angola where 1600 kids attend school outdoors while 7800 children go without an education in that region.  The donation was matched by an anonymous businessman.</a:t>
            </a:r>
          </a:p>
          <a:p>
            <a:pPr>
              <a:lnSpc>
                <a:spcPct val="80000"/>
              </a:lnSpc>
            </a:pPr>
            <a:endParaRPr lang="en-US" sz="2400" smtClean="0"/>
          </a:p>
        </p:txBody>
      </p:sp>
      <p:pic>
        <p:nvPicPr>
          <p:cNvPr id="38916" name="Picture 7" descr="2009%2007%20Angola%20-%20Arriving%20at%20Lixeira_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95800" y="2438400"/>
            <a:ext cx="3810000" cy="2400300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WeGo 2 Africa History</a:t>
            </a:r>
          </a:p>
        </p:txBody>
      </p:sp>
      <p:sp>
        <p:nvSpPr>
          <p:cNvPr id="39939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smtClean="0"/>
              <a:t>In 2009, a school is built in Caala as a result of the efforts of students and teachers at six US high schools coming together to make a difference--Glenbrook North, Ironwood Ridge, Maine West, Prosser Career Academy, West Chicago and Wheeling! </a:t>
            </a:r>
          </a:p>
          <a:p>
            <a:endParaRPr lang="en-US" sz="2400" smtClean="0"/>
          </a:p>
        </p:txBody>
      </p:sp>
      <p:pic>
        <p:nvPicPr>
          <p:cNvPr id="39940" name="Picture 6" descr="865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1219200"/>
            <a:ext cx="4038600" cy="2703513"/>
          </a:xfrm>
          <a:noFill/>
          <a:ln w="57150">
            <a:solidFill>
              <a:schemeClr val="tx1"/>
            </a:solidFill>
          </a:ln>
        </p:spPr>
      </p:pic>
      <p:pic>
        <p:nvPicPr>
          <p:cNvPr id="39941" name="Picture 7" descr="Catraio%20classroom%20July%202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114800"/>
            <a:ext cx="4114800" cy="25050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Fundraising &amp; Donations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smtClean="0"/>
              <a:t>Designed and sold WeGo 2 Africa t shirts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Soliciting corporate donations and grants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E-News for donations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West Chicago Park District ad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Battle of the Bands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Teacher Sumo Tournament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Turnabout Dance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“Just Kidding” teacher competition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Lollipop sales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Advisory Fundraisers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Community Presentations</a:t>
            </a:r>
          </a:p>
        </p:txBody>
      </p:sp>
      <p:pic>
        <p:nvPicPr>
          <p:cNvPr id="40964" name="Picture 8" descr="angola_t_shir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10175" y="1600200"/>
            <a:ext cx="2914650" cy="2185988"/>
          </a:xfrm>
          <a:noFill/>
          <a:ln w="57150">
            <a:solidFill>
              <a:srgbClr val="000000"/>
            </a:solidFill>
          </a:ln>
        </p:spPr>
      </p:pic>
      <p:pic>
        <p:nvPicPr>
          <p:cNvPr id="40965" name="Picture 6" descr="fikis_kli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210175" y="3938588"/>
            <a:ext cx="2914650" cy="2187575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Empower Others to help</a:t>
            </a:r>
          </a:p>
        </p:txBody>
      </p:sp>
      <p:pic>
        <p:nvPicPr>
          <p:cNvPr id="41987" name="Picture 7" descr="Copy of junior_high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19175" y="1600200"/>
            <a:ext cx="2914650" cy="2185988"/>
          </a:xfrm>
          <a:noFill/>
          <a:ln w="57150">
            <a:solidFill>
              <a:srgbClr val="000000"/>
            </a:solidFill>
          </a:ln>
        </p:spPr>
      </p:pic>
      <p:pic>
        <p:nvPicPr>
          <p:cNvPr id="41988" name="Picture 10" descr="S500153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19175" y="3938588"/>
            <a:ext cx="2914650" cy="2187575"/>
          </a:xfrm>
          <a:noFill/>
          <a:ln w="76200">
            <a:solidFill>
              <a:srgbClr val="000000"/>
            </a:solidFill>
          </a:ln>
        </p:spPr>
      </p:pic>
      <p:sp>
        <p:nvSpPr>
          <p:cNvPr id="41989" name="Rectangle 9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2800" smtClean="0"/>
              <a:t>Presentations to Middle Schools</a:t>
            </a:r>
          </a:p>
          <a:p>
            <a:r>
              <a:rPr lang="en-US" sz="2800" smtClean="0"/>
              <a:t>Swim team hosts and annual swimathon to raise funds</a:t>
            </a:r>
          </a:p>
          <a:p>
            <a:r>
              <a:rPr lang="en-US" sz="2800" smtClean="0"/>
              <a:t>VFW, Rotary and local churches have donated funds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7B9899"/>
                </a:solidFill>
              </a:rPr>
              <a:t>Colin Hale</a:t>
            </a:r>
          </a:p>
        </p:txBody>
      </p:sp>
      <p:pic>
        <p:nvPicPr>
          <p:cNvPr id="43011" name="Picture 5" descr="P524050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600200"/>
            <a:ext cx="6048375" cy="4525963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mtClean="0"/>
              <a:t>Art Club</a:t>
            </a:r>
          </a:p>
        </p:txBody>
      </p:sp>
      <p:pic>
        <p:nvPicPr>
          <p:cNvPr id="44035" name="Picture 10" descr="P524050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16000" y="1600200"/>
            <a:ext cx="2921000" cy="2185988"/>
          </a:xfrm>
          <a:noFill/>
          <a:ln w="57150">
            <a:solidFill>
              <a:srgbClr val="000000"/>
            </a:solidFill>
          </a:ln>
        </p:spPr>
      </p:pic>
      <p:pic>
        <p:nvPicPr>
          <p:cNvPr id="44036" name="Picture 11" descr="P524050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1600" y="1600200"/>
            <a:ext cx="2921000" cy="2185988"/>
          </a:xfrm>
          <a:noFill/>
          <a:ln w="38100">
            <a:solidFill>
              <a:srgbClr val="000000"/>
            </a:solidFill>
          </a:ln>
        </p:spPr>
      </p:pic>
      <p:pic>
        <p:nvPicPr>
          <p:cNvPr id="44037" name="Picture 12" descr="S500212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019175" y="3938588"/>
            <a:ext cx="2914650" cy="2187575"/>
          </a:xfrm>
          <a:noFill/>
          <a:ln w="76200">
            <a:solidFill>
              <a:srgbClr val="000000"/>
            </a:solidFill>
          </a:ln>
        </p:spPr>
      </p:pic>
      <p:pic>
        <p:nvPicPr>
          <p:cNvPr id="44038" name="Picture 13" descr="steck_siefer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210175" y="3938588"/>
            <a:ext cx="2914650" cy="2187575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mtClean="0"/>
              <a:t>Teacher’ Association</a:t>
            </a:r>
          </a:p>
        </p:txBody>
      </p:sp>
      <p:pic>
        <p:nvPicPr>
          <p:cNvPr id="45059" name="Picture 12" descr="IMG_217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19175" y="1600200"/>
            <a:ext cx="2914650" cy="2185988"/>
          </a:xfrm>
          <a:noFill/>
          <a:ln w="57150">
            <a:solidFill>
              <a:srgbClr val="000000"/>
            </a:solidFill>
          </a:ln>
        </p:spPr>
      </p:pic>
      <p:pic>
        <p:nvPicPr>
          <p:cNvPr id="45060" name="Picture 10" descr="IMG_217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19175" y="3938588"/>
            <a:ext cx="2914650" cy="2187575"/>
          </a:xfrm>
          <a:noFill/>
          <a:ln w="57150">
            <a:solidFill>
              <a:srgbClr val="000000"/>
            </a:solidFill>
          </a:ln>
        </p:spPr>
      </p:pic>
      <p:sp>
        <p:nvSpPr>
          <p:cNvPr id="45061" name="Rectangle 8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2800" smtClean="0"/>
              <a:t>Teacher’s Association hosted a Mother’s Day Pancake Breakfast and clubs and activities sponsored crafts for kids to make for their mommies.</a:t>
            </a:r>
          </a:p>
          <a:p>
            <a:r>
              <a:rPr lang="en-US" sz="2800" smtClean="0"/>
              <a:t>Profits benefited Africa Project.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457200"/>
            <a:ext cx="34496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0463" y="0"/>
            <a:ext cx="30559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43000"/>
            <a:ext cx="3767138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0" y="5105400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Constantia" pitchFamily="18" charset="0"/>
                <a:cs typeface="Arial" charset="0"/>
              </a:rPr>
              <a:t>International Club:  Paint a Ceiling Tile</a:t>
            </a: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67056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85800" y="3048000"/>
            <a:ext cx="58245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7200" y="3048000"/>
            <a:ext cx="57150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solidFill>
                  <a:srgbClr val="7B9899"/>
                </a:solidFill>
              </a:rPr>
              <a:t>Advisory making dolls for Angola</a:t>
            </a:r>
          </a:p>
        </p:txBody>
      </p:sp>
      <p:pic>
        <p:nvPicPr>
          <p:cNvPr id="47107" name="Picture 6" descr="stuffing_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5400" u="sng" smtClean="0">
                <a:solidFill>
                  <a:srgbClr val="7B9899"/>
                </a:solidFill>
              </a:rPr>
              <a:t>Focus Questions</a:t>
            </a:r>
            <a:endParaRPr lang="en-US" smtClean="0">
              <a:solidFill>
                <a:srgbClr val="7B9899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3400" y="1524000"/>
            <a:ext cx="8153400" cy="4572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What is the role of the government in a democratic republic?</a:t>
            </a:r>
          </a:p>
          <a:p>
            <a:r>
              <a:rPr lang="en-US" smtClean="0">
                <a:solidFill>
                  <a:schemeClr val="bg1"/>
                </a:solidFill>
              </a:rPr>
              <a:t>What are the rights of individuals in a democratic republic?</a:t>
            </a:r>
          </a:p>
          <a:p>
            <a:r>
              <a:rPr lang="en-US" smtClean="0">
                <a:solidFill>
                  <a:schemeClr val="bg1"/>
                </a:solidFill>
              </a:rPr>
              <a:t>How is conflict addressed in a democratic republic?</a:t>
            </a:r>
          </a:p>
          <a:p>
            <a:r>
              <a:rPr lang="en-US" smtClean="0">
                <a:solidFill>
                  <a:schemeClr val="bg1"/>
                </a:solidFill>
              </a:rPr>
              <a:t>How is power distributed in a democratic republic?</a:t>
            </a:r>
          </a:p>
          <a:p>
            <a:r>
              <a:rPr lang="en-US" smtClean="0">
                <a:solidFill>
                  <a:schemeClr val="bg1"/>
                </a:solidFill>
              </a:rPr>
              <a:t>What is an effective citizen?</a:t>
            </a:r>
            <a:endParaRPr lang="en-US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solidFill>
                  <a:srgbClr val="7B9899"/>
                </a:solidFill>
              </a:rPr>
              <a:t>ABC Posters designed by Art Club</a:t>
            </a:r>
          </a:p>
        </p:txBody>
      </p:sp>
      <p:pic>
        <p:nvPicPr>
          <p:cNvPr id="48131" name="Picture 6" descr="alphabet posters in AFric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7B9899"/>
                </a:solidFill>
              </a:rPr>
              <a:t>Blankets made by Advisories</a:t>
            </a:r>
          </a:p>
        </p:txBody>
      </p:sp>
      <p:pic>
        <p:nvPicPr>
          <p:cNvPr id="49155" name="Picture 3" descr="blanket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16113" y="1600200"/>
            <a:ext cx="5311775" cy="4525963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solidFill>
                  <a:srgbClr val="7B9899"/>
                </a:solidFill>
              </a:rPr>
              <a:t>Backpacks From Geography Classes</a:t>
            </a:r>
          </a:p>
        </p:txBody>
      </p:sp>
      <p:pic>
        <p:nvPicPr>
          <p:cNvPr id="50179" name="Picture 3" descr="back of back pack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97025" y="1600200"/>
            <a:ext cx="5949950" cy="4525963"/>
          </a:xfrm>
          <a:noFill/>
          <a:ln w="76200">
            <a:solidFill>
              <a:srgbClr val="0000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Pre-school selling lemonade for Angola</a:t>
            </a:r>
          </a:p>
        </p:txBody>
      </p:sp>
      <p:pic>
        <p:nvPicPr>
          <p:cNvPr id="51203" name="Picture 6" descr="preschoolers_lemonad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3525" y="1547813"/>
            <a:ext cx="6040438" cy="4530725"/>
          </a:xfr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smtClean="0">
                <a:solidFill>
                  <a:schemeClr val="accent3">
                    <a:shade val="75000"/>
                  </a:schemeClr>
                </a:solidFill>
              </a:rPr>
              <a:t>What is the benefit to CHS students?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752600"/>
            <a:ext cx="3770313" cy="4800600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smtClean="0"/>
              <a:t>Organization skills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smtClean="0"/>
              <a:t>Building “Social Capital”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smtClean="0"/>
              <a:t>Respect for diversity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smtClean="0"/>
              <a:t>Attitude of gratitude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smtClean="0"/>
              <a:t>Authentic conversations and relationships built as they “work together” on a cause greater than themselves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smtClean="0"/>
              <a:t>Looking at community needs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smtClean="0"/>
              <a:t>Respect for CHS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en-US" sz="2400" smtClean="0"/>
          </a:p>
        </p:txBody>
      </p:sp>
      <p:pic>
        <p:nvPicPr>
          <p:cNvPr id="52228" name="Picture 4" descr="stuffing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00750" y="1692275"/>
            <a:ext cx="2197100" cy="1871663"/>
          </a:xfrm>
          <a:noFill/>
          <a:ln w="57150">
            <a:solidFill>
              <a:srgbClr val="000000"/>
            </a:solidFill>
          </a:ln>
        </p:spPr>
      </p:pic>
      <p:pic>
        <p:nvPicPr>
          <p:cNvPr id="52229" name="Picture 5" descr="patter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191000"/>
            <a:ext cx="2020888" cy="1516063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286000"/>
            <a:ext cx="6400800" cy="33528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mtClean="0"/>
              <a:t>A “Habit of the Heart”</a:t>
            </a:r>
          </a:p>
        </p:txBody>
      </p:sp>
      <p:sp>
        <p:nvSpPr>
          <p:cNvPr id="5325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2057400"/>
          </a:xfrm>
        </p:spPr>
        <p:txBody>
          <a:bodyPr/>
          <a:lstStyle/>
          <a:p>
            <a:r>
              <a:rPr lang="en-US" smtClean="0"/>
              <a:t>What is the benefit to CHS students?</a:t>
            </a:r>
          </a:p>
        </p:txBody>
      </p:sp>
      <p:pic>
        <p:nvPicPr>
          <p:cNvPr id="53252" name="Picture 6" descr="mission_state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048000"/>
            <a:ext cx="33401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smtClean="0"/>
              <a:t>Civic Mission Coalition  </a:t>
            </a:r>
            <a:br>
              <a:rPr lang="en-US" sz="4800" smtClean="0"/>
            </a:br>
            <a:r>
              <a:rPr lang="en-US" sz="4800" smtClean="0"/>
              <a:t>“Democracy Schools”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lnSpcReduction="10000"/>
          </a:bodyPr>
          <a:lstStyle/>
          <a:p>
            <a:pPr marL="548640" lvl="1" indent="-274320" fontAlgn="auto">
              <a:lnSpc>
                <a:spcPct val="80000"/>
              </a:lnSpc>
              <a:spcAft>
                <a:spcPts val="0"/>
              </a:spcAft>
              <a:buFont typeface="Wingdings"/>
              <a:buChar char=""/>
              <a:defRPr/>
            </a:pPr>
            <a:r>
              <a:rPr lang="en-US" sz="3200" smtClean="0"/>
              <a:t>Formal Instruction in U.S. government, history, law and democracy using interactive methods and opportunities to apply learning to “real life” situations</a:t>
            </a:r>
          </a:p>
          <a:p>
            <a:pPr marL="548640" lvl="1" indent="-274320" fontAlgn="auto">
              <a:lnSpc>
                <a:spcPct val="80000"/>
              </a:lnSpc>
              <a:spcAft>
                <a:spcPts val="0"/>
              </a:spcAft>
              <a:buFont typeface="Wingdings"/>
              <a:buChar char=""/>
              <a:defRPr/>
            </a:pPr>
            <a:r>
              <a:rPr lang="en-US" sz="3200" smtClean="0"/>
              <a:t>Discussion of current events that students view as important to their lives; discussion puts formal civic instruction in context of current political issues</a:t>
            </a:r>
          </a:p>
          <a:p>
            <a:pPr marL="548640" lvl="1" indent="-274320" fontAlgn="auto">
              <a:lnSpc>
                <a:spcPct val="80000"/>
              </a:lnSpc>
              <a:spcAft>
                <a:spcPts val="0"/>
              </a:spcAft>
              <a:buFont typeface="Wingdings"/>
              <a:buChar char=""/>
              <a:defRPr/>
            </a:pPr>
            <a:r>
              <a:rPr lang="en-US" sz="3200" smtClean="0"/>
              <a:t>Service Learning:  research, advocacy, direct action, indirect action</a:t>
            </a:r>
          </a:p>
          <a:p>
            <a:pPr marL="548640" lvl="1" indent="-274320" fontAlgn="auto">
              <a:lnSpc>
                <a:spcPct val="80000"/>
              </a:lnSpc>
              <a:spcAft>
                <a:spcPts val="0"/>
              </a:spcAft>
              <a:buFont typeface="Wingdings"/>
              <a:buChar char=""/>
              <a:defRPr/>
            </a:pPr>
            <a:r>
              <a:rPr lang="en-US" sz="3200" smtClean="0"/>
              <a:t>Student Voice in school governance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i="1" smtClean="0">
              <a:latin typeface="Arial Black" pitchFamily="34" charset="0"/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7B9899"/>
                </a:solidFill>
              </a:rPr>
              <a:t>Places to start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/>
              <a:t>RDA materials</a:t>
            </a:r>
          </a:p>
          <a:p>
            <a:pPr lvl="1">
              <a:lnSpc>
                <a:spcPct val="90000"/>
              </a:lnSpc>
            </a:pPr>
            <a:r>
              <a:rPr lang="en-US" sz="2400" smtClean="0">
                <a:hlinkClick r:id="rId2"/>
              </a:rPr>
              <a:t>Project Citizen </a:t>
            </a:r>
            <a:r>
              <a:rPr lang="en-US" sz="2400" smtClean="0"/>
              <a:t>from the Center for Civic Education; SL curriculum for elementary, middle school and high school</a:t>
            </a:r>
          </a:p>
          <a:p>
            <a:pPr lvl="1">
              <a:lnSpc>
                <a:spcPct val="90000"/>
              </a:lnSpc>
            </a:pPr>
            <a:r>
              <a:rPr lang="en-US" sz="2400" i="1" smtClean="0">
                <a:hlinkClick r:id="rId3"/>
              </a:rPr>
              <a:t>The World We Want</a:t>
            </a:r>
            <a:r>
              <a:rPr lang="en-US" sz="2400" smtClean="0">
                <a:hlinkClick r:id="rId3"/>
              </a:rPr>
              <a:t> </a:t>
            </a:r>
            <a:r>
              <a:rPr lang="en-US" sz="2400" smtClean="0"/>
              <a:t>documentary about Project Citizen around the world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Center on Congress at Indiana University; </a:t>
            </a:r>
            <a:r>
              <a:rPr lang="en-US" sz="2400" i="1" smtClean="0">
                <a:hlinkClick r:id="rId4"/>
              </a:rPr>
              <a:t>The Importance of Citizen Participation</a:t>
            </a:r>
            <a:endParaRPr lang="en-US" sz="2400" i="1" smtClean="0"/>
          </a:p>
          <a:p>
            <a:pPr lvl="1">
              <a:lnSpc>
                <a:spcPct val="90000"/>
              </a:lnSpc>
            </a:pPr>
            <a:r>
              <a:rPr lang="en-US" sz="2400" smtClean="0"/>
              <a:t>The Center for Civic Education; </a:t>
            </a:r>
            <a:r>
              <a:rPr lang="en-US" sz="2400" i="1" smtClean="0">
                <a:hlinkClick r:id="rId5"/>
              </a:rPr>
              <a:t>Representative Democracy in America</a:t>
            </a:r>
            <a:r>
              <a:rPr lang="en-US" sz="2400" smtClean="0">
                <a:sym typeface="Wingdings" pitchFamily="2" charset="2"/>
              </a:rPr>
              <a:t>Program 6</a:t>
            </a:r>
          </a:p>
          <a:p>
            <a:pPr lvl="1">
              <a:lnSpc>
                <a:spcPct val="90000"/>
              </a:lnSpc>
            </a:pPr>
            <a:r>
              <a:rPr lang="en-US" sz="2400" smtClean="0">
                <a:sym typeface="Wingdings" pitchFamily="2" charset="2"/>
              </a:rPr>
              <a:t>National Conference of State Legislatures</a:t>
            </a:r>
            <a:r>
              <a:rPr lang="en-US" sz="2400" i="1" smtClean="0">
                <a:sym typeface="Wingdings" pitchFamily="2" charset="2"/>
                <a:hlinkClick r:id="rId6"/>
              </a:rPr>
              <a:t>America’s Legislators Back to School Program</a:t>
            </a:r>
            <a:endParaRPr lang="en-US" sz="2400" i="1" smtClean="0"/>
          </a:p>
          <a:p>
            <a:pPr lvl="1">
              <a:lnSpc>
                <a:spcPct val="90000"/>
              </a:lnSpc>
            </a:pPr>
            <a:endParaRPr lang="en-US" sz="2400" i="1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7B9899"/>
                </a:solidFill>
              </a:rPr>
              <a:t>Places to start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en-US" sz="2800" smtClean="0">
                <a:hlinkClick r:id="rId2"/>
              </a:rPr>
              <a:t>Faces of Freedom </a:t>
            </a:r>
            <a:r>
              <a:rPr lang="en-US" sz="2800" smtClean="0"/>
              <a:t>from the McCormick Foundation</a:t>
            </a:r>
          </a:p>
          <a:p>
            <a:r>
              <a:rPr lang="en-US" sz="2800" smtClean="0"/>
              <a:t>Constitutional Rights Foundation</a:t>
            </a:r>
            <a:r>
              <a:rPr lang="en-US" sz="2800" smtClean="0">
                <a:sym typeface="Wingdings" pitchFamily="2" charset="2"/>
              </a:rPr>
              <a:t> </a:t>
            </a:r>
            <a:r>
              <a:rPr lang="en-US" sz="2800" smtClean="0">
                <a:sym typeface="Wingdings" pitchFamily="2" charset="2"/>
                <a:hlinkClick r:id="rId3"/>
              </a:rPr>
              <a:t>Civic Action Project</a:t>
            </a:r>
            <a:endParaRPr lang="en-US" sz="2800" smtClean="0">
              <a:sym typeface="Wingdings" pitchFamily="2" charset="2"/>
            </a:endParaRPr>
          </a:p>
          <a:p>
            <a:r>
              <a:rPr lang="en-US" sz="2800" u="sng" smtClean="0">
                <a:sym typeface="Wingdings" pitchFamily="2" charset="2"/>
                <a:hlinkClick r:id="rId4"/>
              </a:rPr>
              <a:t>The Complete Guide to Service Learning</a:t>
            </a:r>
            <a:r>
              <a:rPr lang="en-US" sz="2800" smtClean="0">
                <a:sym typeface="Wingdings" pitchFamily="2" charset="2"/>
                <a:hlinkClick r:id="rId4"/>
              </a:rPr>
              <a:t> </a:t>
            </a:r>
            <a:r>
              <a:rPr lang="en-US" sz="2800" smtClean="0">
                <a:sym typeface="Wingdings" pitchFamily="2" charset="2"/>
              </a:rPr>
              <a:t>by Cathryn Berger Kaye</a:t>
            </a:r>
          </a:p>
          <a:p>
            <a:r>
              <a:rPr lang="en-US" sz="2800" smtClean="0">
                <a:sym typeface="Wingdings" pitchFamily="2" charset="2"/>
              </a:rPr>
              <a:t>Learn and Serve America </a:t>
            </a:r>
            <a:r>
              <a:rPr lang="en-US" sz="2800" smtClean="0">
                <a:sym typeface="Wingdings" pitchFamily="2" charset="2"/>
                <a:hlinkClick r:id="rId5"/>
              </a:rPr>
              <a:t>www.servicelearning.org</a:t>
            </a:r>
            <a:endParaRPr lang="en-US" sz="2800" smtClean="0">
              <a:sym typeface="Wingdings" pitchFamily="2" charset="2"/>
            </a:endParaRPr>
          </a:p>
          <a:p>
            <a:r>
              <a:rPr lang="en-US" sz="2800" smtClean="0">
                <a:sym typeface="Wingdings" pitchFamily="2" charset="2"/>
              </a:rPr>
              <a:t>Youth Leadership Initiative</a:t>
            </a:r>
            <a:r>
              <a:rPr lang="en-US" sz="2800" smtClean="0">
                <a:sym typeface="Wingdings" pitchFamily="2" charset="2"/>
                <a:hlinkClick r:id="rId6"/>
              </a:rPr>
              <a:t>Democracy Corps</a:t>
            </a:r>
            <a:endParaRPr lang="en-US" sz="2800" smtClean="0">
              <a:sym typeface="Wingdings" pitchFamily="2" charset="2"/>
            </a:endParaRPr>
          </a:p>
          <a:p>
            <a:endParaRPr lang="en-US" sz="2800" smtClean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u="sng" dirty="0" smtClean="0"/>
              <a:t>Why are these students lined up at </a:t>
            </a:r>
            <a:br>
              <a:rPr lang="en-US" sz="4000" u="sng" dirty="0" smtClean="0"/>
            </a:br>
            <a:r>
              <a:rPr lang="en-US" sz="4000" u="sng" dirty="0" smtClean="0"/>
              <a:t>6:00           a.m.?</a:t>
            </a:r>
            <a:endParaRPr lang="en-US" sz="4000" dirty="0" smtClean="0"/>
          </a:p>
        </p:txBody>
      </p:sp>
      <p:graphicFrame>
        <p:nvGraphicFramePr>
          <p:cNvPr id="21507" name="Object 1027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06538" y="1527175"/>
          <a:ext cx="6096000" cy="4572000"/>
        </p:xfrm>
        <a:graphic>
          <a:graphicData uri="http://schemas.openxmlformats.org/presentationml/2006/ole">
            <p:oleObj spid="_x0000_s21507" name="Photo Editor Photo" r:id="rId4" imgW="6095238" imgH="4571429" progId="MSPhotoEd.3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4000" u="sng" smtClean="0">
                <a:solidFill>
                  <a:srgbClr val="7B9899"/>
                </a:solidFill>
              </a:rPr>
              <a:t>Rules Committee</a:t>
            </a:r>
            <a:endParaRPr lang="en-US" sz="4000" smtClean="0">
              <a:solidFill>
                <a:srgbClr val="7B9899"/>
              </a:solidFill>
            </a:endParaRPr>
          </a:p>
        </p:txBody>
      </p:sp>
      <p:graphicFrame>
        <p:nvGraphicFramePr>
          <p:cNvPr id="22531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06538" y="1527175"/>
          <a:ext cx="6096000" cy="4572000"/>
        </p:xfrm>
        <a:graphic>
          <a:graphicData uri="http://schemas.openxmlformats.org/presentationml/2006/ole">
            <p:oleObj spid="_x0000_s22531" name="Photo Editor Photo" r:id="rId4" imgW="6095238" imgH="4571429" progId="MSPhotoEd.3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u="sng" dirty="0" smtClean="0"/>
              <a:t/>
            </a:r>
            <a:br>
              <a:rPr lang="en-US" sz="5400" u="sng" dirty="0" smtClean="0"/>
            </a:br>
            <a:r>
              <a:rPr lang="en-US" sz="5400" u="sng" dirty="0" smtClean="0"/>
              <a:t>D-Day</a:t>
            </a:r>
            <a:endParaRPr lang="en-US" sz="4000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/>
              <a:t>Students form issue groups of 3-5 students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Each issue group has a distinct bill for the simulation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8 classes x 7 issues a class=56 issues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“First come, first served” to claim issues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Rules Committee oversees process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First to go this semester:  Abortion,End Affirmative Action, Doctor-Assisted Suicide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79" name="Rectangle 1027"/>
          <p:cNvSpPr>
            <a:spLocks noGrp="1" noChangeArrowheads="1" noTextEdit="1"/>
          </p:cNvSpPr>
          <p:nvPr>
            <p:ph type="clipArt" sz="half" idx="1"/>
          </p:nvPr>
        </p:nvSpPr>
        <p:spPr/>
      </p:sp>
      <p:sp>
        <p:nvSpPr>
          <p:cNvPr id="24580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smtClean="0"/>
          </a:p>
        </p:txBody>
      </p:sp>
      <p:pic>
        <p:nvPicPr>
          <p:cNvPr id="24581" name="Picture 1029" descr="committee bill assign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7B9899"/>
                </a:solidFill>
              </a:rPr>
              <a:t>American Government Website</a:t>
            </a:r>
          </a:p>
        </p:txBody>
      </p:sp>
      <p:pic>
        <p:nvPicPr>
          <p:cNvPr id="25603" name="Picture 3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0"/>
            <a:ext cx="8915400" cy="67056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mtClean="0">
                <a:solidFill>
                  <a:srgbClr val="7B9899"/>
                </a:solidFill>
              </a:rPr>
              <a:t>Steps to Bill Writing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r>
              <a:rPr lang="en-US" smtClean="0"/>
              <a:t>Issue Groups brainstorm central questions</a:t>
            </a:r>
          </a:p>
          <a:p>
            <a:r>
              <a:rPr lang="en-US" smtClean="0"/>
              <a:t>Individuals complete research</a:t>
            </a:r>
          </a:p>
          <a:p>
            <a:r>
              <a:rPr lang="en-US" smtClean="0"/>
              <a:t>Individuals complete outline</a:t>
            </a:r>
          </a:p>
          <a:p>
            <a:r>
              <a:rPr lang="en-US" smtClean="0"/>
              <a:t>Groups come together to create common position paper</a:t>
            </a:r>
          </a:p>
          <a:p>
            <a:r>
              <a:rPr lang="en-US" smtClean="0"/>
              <a:t>Groups come together to write bill</a:t>
            </a:r>
          </a:p>
          <a:p>
            <a:r>
              <a:rPr lang="en-US" smtClean="0"/>
              <a:t>Groups work together to advocate for issue for simulation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706</TotalTime>
  <Words>1222</Words>
  <Application>Microsoft PowerPoint</Application>
  <PresentationFormat>On-screen Show (4:3)</PresentationFormat>
  <Paragraphs>168</Paragraphs>
  <Slides>38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Times New Roman</vt:lpstr>
      <vt:lpstr>Arial</vt:lpstr>
      <vt:lpstr>Georgia</vt:lpstr>
      <vt:lpstr>Wingdings 2</vt:lpstr>
      <vt:lpstr>Wingdings</vt:lpstr>
      <vt:lpstr>Calibri</vt:lpstr>
      <vt:lpstr>Constantia</vt:lpstr>
      <vt:lpstr>Arial Black</vt:lpstr>
      <vt:lpstr>Civic</vt:lpstr>
      <vt:lpstr>Microsoft Photo Editor 3.0 Photo</vt:lpstr>
      <vt:lpstr>Microsoft Clip Gallery</vt:lpstr>
      <vt:lpstr>Students Can Make   Democracy Work!</vt:lpstr>
      <vt:lpstr>CHS Legislative Semester</vt:lpstr>
      <vt:lpstr>Focus Questions</vt:lpstr>
      <vt:lpstr>Why are these students lined up at  6:00           a.m.?</vt:lpstr>
      <vt:lpstr>Rules Committee</vt:lpstr>
      <vt:lpstr> D-Day</vt:lpstr>
      <vt:lpstr>Slide 7</vt:lpstr>
      <vt:lpstr>American Government Website</vt:lpstr>
      <vt:lpstr>Steps to Bill Writing</vt:lpstr>
      <vt:lpstr> “Democracy Schools”</vt:lpstr>
      <vt:lpstr>Student Directed Service Learning </vt:lpstr>
      <vt:lpstr>The Spiraling Curriculum</vt:lpstr>
      <vt:lpstr>Community Leadership</vt:lpstr>
      <vt:lpstr>Individual Service Learning Sites</vt:lpstr>
      <vt:lpstr>Students in the class:</vt:lpstr>
      <vt:lpstr>Community Leadership Class Projects</vt:lpstr>
      <vt:lpstr>Slide 17</vt:lpstr>
      <vt:lpstr>WeGo 2 Africa Mission Statement</vt:lpstr>
      <vt:lpstr>WeGo 2 Africa History</vt:lpstr>
      <vt:lpstr>WeGo 2 Africa History</vt:lpstr>
      <vt:lpstr>WeGo 2 Africa History</vt:lpstr>
      <vt:lpstr>WeGo 2 Africa History</vt:lpstr>
      <vt:lpstr>Fundraising &amp; Donations</vt:lpstr>
      <vt:lpstr>Empower Others to help</vt:lpstr>
      <vt:lpstr>Colin Hale</vt:lpstr>
      <vt:lpstr>Art Club</vt:lpstr>
      <vt:lpstr>Teacher’ Association</vt:lpstr>
      <vt:lpstr>Slide 28</vt:lpstr>
      <vt:lpstr>Advisory making dolls for Angola</vt:lpstr>
      <vt:lpstr>ABC Posters designed by Art Club</vt:lpstr>
      <vt:lpstr>Blankets made by Advisories</vt:lpstr>
      <vt:lpstr>Backpacks From Geography Classes</vt:lpstr>
      <vt:lpstr>    Pre-school selling lemonade for Angola</vt:lpstr>
      <vt:lpstr>What is the benefit to CHS students?</vt:lpstr>
      <vt:lpstr>What is the benefit to CHS students?</vt:lpstr>
      <vt:lpstr>Civic Mission Coalition   “Democracy Schools”</vt:lpstr>
      <vt:lpstr>Places to start</vt:lpstr>
      <vt:lpstr>Places to start</vt:lpstr>
    </vt:vector>
  </TitlesOfParts>
  <Company>District 94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Students Can Make Democracy Work!</dc:title>
  <dc:creator>Community High School</dc:creator>
  <cp:lastModifiedBy>shealy</cp:lastModifiedBy>
  <cp:revision>91</cp:revision>
  <cp:lastPrinted>2005-10-27T14:07:41Z</cp:lastPrinted>
  <dcterms:created xsi:type="dcterms:W3CDTF">2005-10-24T11:22:29Z</dcterms:created>
  <dcterms:modified xsi:type="dcterms:W3CDTF">2010-11-24T00:15:02Z</dcterms:modified>
</cp:coreProperties>
</file>