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457" r:id="rId2"/>
    <p:sldId id="464" r:id="rId3"/>
    <p:sldId id="470" r:id="rId4"/>
    <p:sldId id="476" r:id="rId5"/>
    <p:sldId id="477" r:id="rId6"/>
    <p:sldId id="478" r:id="rId7"/>
    <p:sldId id="479" r:id="rId8"/>
    <p:sldId id="480" r:id="rId9"/>
    <p:sldId id="481" r:id="rId10"/>
    <p:sldId id="482" r:id="rId11"/>
    <p:sldId id="483" r:id="rId12"/>
    <p:sldId id="484" r:id="rId13"/>
    <p:sldId id="485" r:id="rId14"/>
    <p:sldId id="486" r:id="rId15"/>
    <p:sldId id="487" r:id="rId16"/>
    <p:sldId id="473" r:id="rId17"/>
    <p:sldId id="474" r:id="rId18"/>
    <p:sldId id="471" r:id="rId19"/>
    <p:sldId id="489" r:id="rId20"/>
    <p:sldId id="490" r:id="rId21"/>
    <p:sldId id="491" r:id="rId22"/>
    <p:sldId id="493" r:id="rId23"/>
    <p:sldId id="494" r:id="rId24"/>
    <p:sldId id="495" r:id="rId25"/>
    <p:sldId id="496" r:id="rId26"/>
    <p:sldId id="497" r:id="rId27"/>
    <p:sldId id="505" r:id="rId28"/>
    <p:sldId id="500" r:id="rId29"/>
    <p:sldId id="501" r:id="rId30"/>
    <p:sldId id="502" r:id="rId31"/>
    <p:sldId id="475" r:id="rId3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295" autoAdjust="0"/>
  </p:normalViewPr>
  <p:slideViewPr>
    <p:cSldViewPr>
      <p:cViewPr varScale="1">
        <p:scale>
          <a:sx n="75" d="100"/>
          <a:sy n="75" d="100"/>
        </p:scale>
        <p:origin x="-360" y="-84"/>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1854"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0E7745-A8A6-4E17-952C-B86FD3B083BE}" type="doc">
      <dgm:prSet loTypeId="urn:microsoft.com/office/officeart/2005/8/layout/pyramid1" loCatId="pyramid" qsTypeId="urn:microsoft.com/office/officeart/2005/8/quickstyle/simple1" qsCatId="simple" csTypeId="urn:microsoft.com/office/officeart/2005/8/colors/accent1_2" csCatId="accent1" phldr="1"/>
      <dgm:spPr/>
    </dgm:pt>
    <dgm:pt modelId="{EE82CB10-8714-4C41-9329-7A70DA0333A2}">
      <dgm:prSet phldrT="[Text]"/>
      <dgm:spPr>
        <a:solidFill>
          <a:srgbClr val="FF0000"/>
        </a:solidFill>
      </dgm:spPr>
      <dgm:t>
        <a:bodyPr/>
        <a:lstStyle/>
        <a:p>
          <a:r>
            <a:rPr lang="en-US" dirty="0" smtClean="0"/>
            <a:t>Strict Scrutiny</a:t>
          </a:r>
          <a:endParaRPr lang="en-US" dirty="0"/>
        </a:p>
      </dgm:t>
    </dgm:pt>
    <dgm:pt modelId="{3C190E35-F37D-42FC-B9AE-2A7217E00138}" type="parTrans" cxnId="{88828AD0-50EB-453D-8E39-AC6219AC0E85}">
      <dgm:prSet/>
      <dgm:spPr/>
      <dgm:t>
        <a:bodyPr/>
        <a:lstStyle/>
        <a:p>
          <a:endParaRPr lang="en-US"/>
        </a:p>
      </dgm:t>
    </dgm:pt>
    <dgm:pt modelId="{9DD2D4AF-F963-43BF-A106-9036208ECFD6}" type="sibTrans" cxnId="{88828AD0-50EB-453D-8E39-AC6219AC0E85}">
      <dgm:prSet/>
      <dgm:spPr/>
      <dgm:t>
        <a:bodyPr/>
        <a:lstStyle/>
        <a:p>
          <a:endParaRPr lang="en-US"/>
        </a:p>
      </dgm:t>
    </dgm:pt>
    <dgm:pt modelId="{7811D429-5B4C-4D3F-935E-5F84F7CA1BE9}">
      <dgm:prSet phldrT="[Text]"/>
      <dgm:spPr>
        <a:solidFill>
          <a:srgbClr val="FFFF00"/>
        </a:solidFill>
        <a:ln>
          <a:solidFill>
            <a:schemeClr val="bg1"/>
          </a:solidFill>
        </a:ln>
      </dgm:spPr>
      <dgm:t>
        <a:bodyPr/>
        <a:lstStyle/>
        <a:p>
          <a:r>
            <a:rPr lang="en-US" dirty="0" smtClean="0"/>
            <a:t>Intermediate Scrutiny</a:t>
          </a:r>
          <a:endParaRPr lang="en-US" dirty="0"/>
        </a:p>
      </dgm:t>
    </dgm:pt>
    <dgm:pt modelId="{44DBD43B-C224-44A6-B3C1-DAC515B21639}" type="parTrans" cxnId="{113314AA-5BB8-456A-BA25-3DBBA8588516}">
      <dgm:prSet/>
      <dgm:spPr/>
      <dgm:t>
        <a:bodyPr/>
        <a:lstStyle/>
        <a:p>
          <a:endParaRPr lang="en-US"/>
        </a:p>
      </dgm:t>
    </dgm:pt>
    <dgm:pt modelId="{13BF6F43-AEBD-413E-9D9E-F48A30B3E6C8}" type="sibTrans" cxnId="{113314AA-5BB8-456A-BA25-3DBBA8588516}">
      <dgm:prSet/>
      <dgm:spPr/>
      <dgm:t>
        <a:bodyPr/>
        <a:lstStyle/>
        <a:p>
          <a:endParaRPr lang="en-US"/>
        </a:p>
      </dgm:t>
    </dgm:pt>
    <dgm:pt modelId="{BFFBA950-6A0D-4575-9669-EA7ED770A2BB}">
      <dgm:prSet phldrT="[Text]"/>
      <dgm:spPr>
        <a:solidFill>
          <a:srgbClr val="00B050"/>
        </a:solidFill>
      </dgm:spPr>
      <dgm:t>
        <a:bodyPr/>
        <a:lstStyle/>
        <a:p>
          <a:r>
            <a:rPr lang="en-US" dirty="0" smtClean="0"/>
            <a:t>Reasonableness</a:t>
          </a:r>
          <a:endParaRPr lang="en-US" dirty="0"/>
        </a:p>
      </dgm:t>
    </dgm:pt>
    <dgm:pt modelId="{525D87D2-93EE-4E3C-97C8-74F56A48F62D}" type="parTrans" cxnId="{B41C30BD-7878-4C35-8907-DB3B67A647BE}">
      <dgm:prSet/>
      <dgm:spPr/>
      <dgm:t>
        <a:bodyPr/>
        <a:lstStyle/>
        <a:p>
          <a:endParaRPr lang="en-US"/>
        </a:p>
      </dgm:t>
    </dgm:pt>
    <dgm:pt modelId="{47200021-CB56-44BB-9622-B2E4186EDD1C}" type="sibTrans" cxnId="{B41C30BD-7878-4C35-8907-DB3B67A647BE}">
      <dgm:prSet/>
      <dgm:spPr/>
      <dgm:t>
        <a:bodyPr/>
        <a:lstStyle/>
        <a:p>
          <a:endParaRPr lang="en-US"/>
        </a:p>
      </dgm:t>
    </dgm:pt>
    <dgm:pt modelId="{959D8BF0-2627-4AC5-960D-AEB86670573E}" type="pres">
      <dgm:prSet presAssocID="{7A0E7745-A8A6-4E17-952C-B86FD3B083BE}" presName="Name0" presStyleCnt="0">
        <dgm:presLayoutVars>
          <dgm:dir/>
          <dgm:animLvl val="lvl"/>
          <dgm:resizeHandles val="exact"/>
        </dgm:presLayoutVars>
      </dgm:prSet>
      <dgm:spPr/>
    </dgm:pt>
    <dgm:pt modelId="{1018A1A3-2A21-4F23-811B-B1C93761195F}" type="pres">
      <dgm:prSet presAssocID="{EE82CB10-8714-4C41-9329-7A70DA0333A2}" presName="Name8" presStyleCnt="0"/>
      <dgm:spPr/>
    </dgm:pt>
    <dgm:pt modelId="{2608476B-260F-4C0E-B6BD-131F7558B6A9}" type="pres">
      <dgm:prSet presAssocID="{EE82CB10-8714-4C41-9329-7A70DA0333A2}" presName="level" presStyleLbl="node1" presStyleIdx="0" presStyleCnt="3">
        <dgm:presLayoutVars>
          <dgm:chMax val="1"/>
          <dgm:bulletEnabled val="1"/>
        </dgm:presLayoutVars>
      </dgm:prSet>
      <dgm:spPr/>
      <dgm:t>
        <a:bodyPr/>
        <a:lstStyle/>
        <a:p>
          <a:endParaRPr lang="en-US"/>
        </a:p>
      </dgm:t>
    </dgm:pt>
    <dgm:pt modelId="{6A7EF4CF-18E4-44F2-8FD0-4725A4D5F3F7}" type="pres">
      <dgm:prSet presAssocID="{EE82CB10-8714-4C41-9329-7A70DA0333A2}" presName="levelTx" presStyleLbl="revTx" presStyleIdx="0" presStyleCnt="0">
        <dgm:presLayoutVars>
          <dgm:chMax val="1"/>
          <dgm:bulletEnabled val="1"/>
        </dgm:presLayoutVars>
      </dgm:prSet>
      <dgm:spPr/>
      <dgm:t>
        <a:bodyPr/>
        <a:lstStyle/>
        <a:p>
          <a:endParaRPr lang="en-US"/>
        </a:p>
      </dgm:t>
    </dgm:pt>
    <dgm:pt modelId="{2336A78D-E816-40BD-9C7A-18DCA17E787D}" type="pres">
      <dgm:prSet presAssocID="{7811D429-5B4C-4D3F-935E-5F84F7CA1BE9}" presName="Name8" presStyleCnt="0"/>
      <dgm:spPr/>
    </dgm:pt>
    <dgm:pt modelId="{15E0B0A9-1D58-465A-AAC0-6F455A7215E4}" type="pres">
      <dgm:prSet presAssocID="{7811D429-5B4C-4D3F-935E-5F84F7CA1BE9}" presName="level" presStyleLbl="node1" presStyleIdx="1" presStyleCnt="3">
        <dgm:presLayoutVars>
          <dgm:chMax val="1"/>
          <dgm:bulletEnabled val="1"/>
        </dgm:presLayoutVars>
      </dgm:prSet>
      <dgm:spPr/>
      <dgm:t>
        <a:bodyPr/>
        <a:lstStyle/>
        <a:p>
          <a:endParaRPr lang="en-US"/>
        </a:p>
      </dgm:t>
    </dgm:pt>
    <dgm:pt modelId="{98288E9A-FE9B-4F2F-A930-E6866280B6A8}" type="pres">
      <dgm:prSet presAssocID="{7811D429-5B4C-4D3F-935E-5F84F7CA1BE9}" presName="levelTx" presStyleLbl="revTx" presStyleIdx="0" presStyleCnt="0">
        <dgm:presLayoutVars>
          <dgm:chMax val="1"/>
          <dgm:bulletEnabled val="1"/>
        </dgm:presLayoutVars>
      </dgm:prSet>
      <dgm:spPr/>
      <dgm:t>
        <a:bodyPr/>
        <a:lstStyle/>
        <a:p>
          <a:endParaRPr lang="en-US"/>
        </a:p>
      </dgm:t>
    </dgm:pt>
    <dgm:pt modelId="{531EB423-F522-45EE-84DB-D5269FF4B81F}" type="pres">
      <dgm:prSet presAssocID="{BFFBA950-6A0D-4575-9669-EA7ED770A2BB}" presName="Name8" presStyleCnt="0"/>
      <dgm:spPr/>
    </dgm:pt>
    <dgm:pt modelId="{3E116150-0063-45DB-90AD-FB87C33CB0B9}" type="pres">
      <dgm:prSet presAssocID="{BFFBA950-6A0D-4575-9669-EA7ED770A2BB}" presName="level" presStyleLbl="node1" presStyleIdx="2" presStyleCnt="3" custLinFactNeighborY="7692">
        <dgm:presLayoutVars>
          <dgm:chMax val="1"/>
          <dgm:bulletEnabled val="1"/>
        </dgm:presLayoutVars>
      </dgm:prSet>
      <dgm:spPr/>
      <dgm:t>
        <a:bodyPr/>
        <a:lstStyle/>
        <a:p>
          <a:endParaRPr lang="en-US"/>
        </a:p>
      </dgm:t>
    </dgm:pt>
    <dgm:pt modelId="{04D770B9-BFA7-423A-ACA4-21C67EC0F0C9}" type="pres">
      <dgm:prSet presAssocID="{BFFBA950-6A0D-4575-9669-EA7ED770A2BB}" presName="levelTx" presStyleLbl="revTx" presStyleIdx="0" presStyleCnt="0">
        <dgm:presLayoutVars>
          <dgm:chMax val="1"/>
          <dgm:bulletEnabled val="1"/>
        </dgm:presLayoutVars>
      </dgm:prSet>
      <dgm:spPr/>
      <dgm:t>
        <a:bodyPr/>
        <a:lstStyle/>
        <a:p>
          <a:endParaRPr lang="en-US"/>
        </a:p>
      </dgm:t>
    </dgm:pt>
  </dgm:ptLst>
  <dgm:cxnLst>
    <dgm:cxn modelId="{910798EE-E4A8-4E1C-B1CB-30ED0CA9A6F4}" type="presOf" srcId="{BFFBA950-6A0D-4575-9669-EA7ED770A2BB}" destId="{04D770B9-BFA7-423A-ACA4-21C67EC0F0C9}" srcOrd="1" destOrd="0" presId="urn:microsoft.com/office/officeart/2005/8/layout/pyramid1"/>
    <dgm:cxn modelId="{187B7C37-A93D-4D69-AA66-607EFF3974F9}" type="presOf" srcId="{7811D429-5B4C-4D3F-935E-5F84F7CA1BE9}" destId="{15E0B0A9-1D58-465A-AAC0-6F455A7215E4}" srcOrd="0" destOrd="0" presId="urn:microsoft.com/office/officeart/2005/8/layout/pyramid1"/>
    <dgm:cxn modelId="{113314AA-5BB8-456A-BA25-3DBBA8588516}" srcId="{7A0E7745-A8A6-4E17-952C-B86FD3B083BE}" destId="{7811D429-5B4C-4D3F-935E-5F84F7CA1BE9}" srcOrd="1" destOrd="0" parTransId="{44DBD43B-C224-44A6-B3C1-DAC515B21639}" sibTransId="{13BF6F43-AEBD-413E-9D9E-F48A30B3E6C8}"/>
    <dgm:cxn modelId="{88828AD0-50EB-453D-8E39-AC6219AC0E85}" srcId="{7A0E7745-A8A6-4E17-952C-B86FD3B083BE}" destId="{EE82CB10-8714-4C41-9329-7A70DA0333A2}" srcOrd="0" destOrd="0" parTransId="{3C190E35-F37D-42FC-B9AE-2A7217E00138}" sibTransId="{9DD2D4AF-F963-43BF-A106-9036208ECFD6}"/>
    <dgm:cxn modelId="{6C7ADF77-84EF-4FBF-92B9-AC5719A5C0A9}" type="presOf" srcId="{EE82CB10-8714-4C41-9329-7A70DA0333A2}" destId="{6A7EF4CF-18E4-44F2-8FD0-4725A4D5F3F7}" srcOrd="1" destOrd="0" presId="urn:microsoft.com/office/officeart/2005/8/layout/pyramid1"/>
    <dgm:cxn modelId="{4AB5F11A-6EB0-4DCF-BB76-8455D338E614}" type="presOf" srcId="{BFFBA950-6A0D-4575-9669-EA7ED770A2BB}" destId="{3E116150-0063-45DB-90AD-FB87C33CB0B9}" srcOrd="0" destOrd="0" presId="urn:microsoft.com/office/officeart/2005/8/layout/pyramid1"/>
    <dgm:cxn modelId="{3F89E9EB-B33B-4993-B571-AD4E989805D1}" type="presOf" srcId="{7811D429-5B4C-4D3F-935E-5F84F7CA1BE9}" destId="{98288E9A-FE9B-4F2F-A930-E6866280B6A8}" srcOrd="1" destOrd="0" presId="urn:microsoft.com/office/officeart/2005/8/layout/pyramid1"/>
    <dgm:cxn modelId="{B41C30BD-7878-4C35-8907-DB3B67A647BE}" srcId="{7A0E7745-A8A6-4E17-952C-B86FD3B083BE}" destId="{BFFBA950-6A0D-4575-9669-EA7ED770A2BB}" srcOrd="2" destOrd="0" parTransId="{525D87D2-93EE-4E3C-97C8-74F56A48F62D}" sibTransId="{47200021-CB56-44BB-9622-B2E4186EDD1C}"/>
    <dgm:cxn modelId="{BD9C16BD-B997-45A6-934D-62EB23A89FC5}" type="presOf" srcId="{EE82CB10-8714-4C41-9329-7A70DA0333A2}" destId="{2608476B-260F-4C0E-B6BD-131F7558B6A9}" srcOrd="0" destOrd="0" presId="urn:microsoft.com/office/officeart/2005/8/layout/pyramid1"/>
    <dgm:cxn modelId="{6C2D3CA6-D95B-444D-8B1C-6D0FDB830628}" type="presOf" srcId="{7A0E7745-A8A6-4E17-952C-B86FD3B083BE}" destId="{959D8BF0-2627-4AC5-960D-AEB86670573E}" srcOrd="0" destOrd="0" presId="urn:microsoft.com/office/officeart/2005/8/layout/pyramid1"/>
    <dgm:cxn modelId="{AF22B575-236F-4896-914E-030E84B35BA9}" type="presParOf" srcId="{959D8BF0-2627-4AC5-960D-AEB86670573E}" destId="{1018A1A3-2A21-4F23-811B-B1C93761195F}" srcOrd="0" destOrd="0" presId="urn:microsoft.com/office/officeart/2005/8/layout/pyramid1"/>
    <dgm:cxn modelId="{C5853598-598C-4244-866E-8A6356964940}" type="presParOf" srcId="{1018A1A3-2A21-4F23-811B-B1C93761195F}" destId="{2608476B-260F-4C0E-B6BD-131F7558B6A9}" srcOrd="0" destOrd="0" presId="urn:microsoft.com/office/officeart/2005/8/layout/pyramid1"/>
    <dgm:cxn modelId="{4050F046-FF5A-4C90-A4DB-49B99AB036B4}" type="presParOf" srcId="{1018A1A3-2A21-4F23-811B-B1C93761195F}" destId="{6A7EF4CF-18E4-44F2-8FD0-4725A4D5F3F7}" srcOrd="1" destOrd="0" presId="urn:microsoft.com/office/officeart/2005/8/layout/pyramid1"/>
    <dgm:cxn modelId="{0E21421C-A38D-4336-98D1-1A3816B36ADF}" type="presParOf" srcId="{959D8BF0-2627-4AC5-960D-AEB86670573E}" destId="{2336A78D-E816-40BD-9C7A-18DCA17E787D}" srcOrd="1" destOrd="0" presId="urn:microsoft.com/office/officeart/2005/8/layout/pyramid1"/>
    <dgm:cxn modelId="{E0204E7D-F92C-43FD-90EA-B12B6BC1FC14}" type="presParOf" srcId="{2336A78D-E816-40BD-9C7A-18DCA17E787D}" destId="{15E0B0A9-1D58-465A-AAC0-6F455A7215E4}" srcOrd="0" destOrd="0" presId="urn:microsoft.com/office/officeart/2005/8/layout/pyramid1"/>
    <dgm:cxn modelId="{50084EED-34B2-46C8-8288-1884E673A751}" type="presParOf" srcId="{2336A78D-E816-40BD-9C7A-18DCA17E787D}" destId="{98288E9A-FE9B-4F2F-A930-E6866280B6A8}" srcOrd="1" destOrd="0" presId="urn:microsoft.com/office/officeart/2005/8/layout/pyramid1"/>
    <dgm:cxn modelId="{5B13C999-494C-4E91-9C11-99C83120CA3D}" type="presParOf" srcId="{959D8BF0-2627-4AC5-960D-AEB86670573E}" destId="{531EB423-F522-45EE-84DB-D5269FF4B81F}" srcOrd="2" destOrd="0" presId="urn:microsoft.com/office/officeart/2005/8/layout/pyramid1"/>
    <dgm:cxn modelId="{6B9DB00D-F182-440E-83A4-53A9453AB238}" type="presParOf" srcId="{531EB423-F522-45EE-84DB-D5269FF4B81F}" destId="{3E116150-0063-45DB-90AD-FB87C33CB0B9}" srcOrd="0" destOrd="0" presId="urn:microsoft.com/office/officeart/2005/8/layout/pyramid1"/>
    <dgm:cxn modelId="{3AE531C8-2D45-4AE3-8FEC-E3338621E691}" type="presParOf" srcId="{531EB423-F522-45EE-84DB-D5269FF4B81F}" destId="{04D770B9-BFA7-423A-ACA4-21C67EC0F0C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08476B-260F-4C0E-B6BD-131F7558B6A9}">
      <dsp:nvSpPr>
        <dsp:cNvPr id="0" name=""/>
        <dsp:cNvSpPr/>
      </dsp:nvSpPr>
      <dsp:spPr>
        <a:xfrm>
          <a:off x="787399" y="0"/>
          <a:ext cx="787399" cy="550333"/>
        </a:xfrm>
        <a:prstGeom prst="trapezoid">
          <a:avLst>
            <a:gd name="adj" fmla="val 71538"/>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Strict Scrutiny</a:t>
          </a:r>
          <a:endParaRPr lang="en-US" sz="1300" kern="1200" dirty="0"/>
        </a:p>
      </dsp:txBody>
      <dsp:txXfrm>
        <a:off x="787399" y="0"/>
        <a:ext cx="787399" cy="550333"/>
      </dsp:txXfrm>
    </dsp:sp>
    <dsp:sp modelId="{15E0B0A9-1D58-465A-AAC0-6F455A7215E4}">
      <dsp:nvSpPr>
        <dsp:cNvPr id="0" name=""/>
        <dsp:cNvSpPr/>
      </dsp:nvSpPr>
      <dsp:spPr>
        <a:xfrm>
          <a:off x="393699" y="550333"/>
          <a:ext cx="1574799" cy="550333"/>
        </a:xfrm>
        <a:prstGeom prst="trapezoid">
          <a:avLst>
            <a:gd name="adj" fmla="val 71538"/>
          </a:avLst>
        </a:prstGeom>
        <a:solidFill>
          <a:srgbClr val="FFFF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Intermediate Scrutiny</a:t>
          </a:r>
          <a:endParaRPr lang="en-US" sz="1300" kern="1200" dirty="0"/>
        </a:p>
      </dsp:txBody>
      <dsp:txXfrm>
        <a:off x="669289" y="550333"/>
        <a:ext cx="1023620" cy="550333"/>
      </dsp:txXfrm>
    </dsp:sp>
    <dsp:sp modelId="{3E116150-0063-45DB-90AD-FB87C33CB0B9}">
      <dsp:nvSpPr>
        <dsp:cNvPr id="0" name=""/>
        <dsp:cNvSpPr/>
      </dsp:nvSpPr>
      <dsp:spPr>
        <a:xfrm>
          <a:off x="0" y="1100666"/>
          <a:ext cx="2362199" cy="550333"/>
        </a:xfrm>
        <a:prstGeom prst="trapezoid">
          <a:avLst>
            <a:gd name="adj" fmla="val 71538"/>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Reasonableness</a:t>
          </a:r>
          <a:endParaRPr lang="en-US" sz="1300" kern="1200" dirty="0"/>
        </a:p>
      </dsp:txBody>
      <dsp:txXfrm>
        <a:off x="413384" y="1100666"/>
        <a:ext cx="1535430" cy="55033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8475"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1507" name="Rectangle 3"/>
          <p:cNvSpPr>
            <a:spLocks noGrp="1" noChangeArrowheads="1"/>
          </p:cNvSpPr>
          <p:nvPr>
            <p:ph type="dt" sz="quarter" idx="1"/>
          </p:nvPr>
        </p:nvSpPr>
        <p:spPr bwMode="auto">
          <a:xfrm>
            <a:off x="3970338" y="0"/>
            <a:ext cx="3038475"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1508" name="Rectangle 4"/>
          <p:cNvSpPr>
            <a:spLocks noGrp="1" noChangeArrowheads="1"/>
          </p:cNvSpPr>
          <p:nvPr>
            <p:ph type="ftr" sz="quarter" idx="2"/>
          </p:nvPr>
        </p:nvSpPr>
        <p:spPr bwMode="auto">
          <a:xfrm>
            <a:off x="0" y="8829675"/>
            <a:ext cx="3038475" cy="46513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1509" name="Rectangle 5"/>
          <p:cNvSpPr>
            <a:spLocks noGrp="1" noChangeArrowheads="1"/>
          </p:cNvSpPr>
          <p:nvPr>
            <p:ph type="sldNum" sz="quarter" idx="3"/>
          </p:nvPr>
        </p:nvSpPr>
        <p:spPr bwMode="auto">
          <a:xfrm>
            <a:off x="3970338" y="8829675"/>
            <a:ext cx="3038475" cy="46513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0F18B3B0-1D38-4106-A7AE-6872AE730874}" type="slidenum">
              <a:rPr lang="en-US"/>
              <a:pPr>
                <a:defRPr/>
              </a:pPr>
              <a:t>‹#›</a:t>
            </a:fld>
            <a:endParaRPr lang="en-US"/>
          </a:p>
        </p:txBody>
      </p:sp>
    </p:spTree>
    <p:extLst>
      <p:ext uri="{BB962C8B-B14F-4D97-AF65-F5344CB8AC3E}">
        <p14:creationId xmlns:p14="http://schemas.microsoft.com/office/powerpoint/2010/main" val="2991056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5EEBFD24-53BD-4A24-B9F4-D2D62E821A9A}" type="datetimeFigureOut">
              <a:rPr lang="en-US" smtClean="0"/>
              <a:pPr/>
              <a:t>7/20/2011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42DDD2D5-3FDA-4408-B363-6E524DD5996B}" type="slidenum">
              <a:rPr lang="en-US" smtClean="0"/>
              <a:pPr/>
              <a:t>‹#›</a:t>
            </a:fld>
            <a:endParaRPr lang="en-US"/>
          </a:p>
        </p:txBody>
      </p:sp>
    </p:spTree>
    <p:extLst>
      <p:ext uri="{BB962C8B-B14F-4D97-AF65-F5344CB8AC3E}">
        <p14:creationId xmlns:p14="http://schemas.microsoft.com/office/powerpoint/2010/main" val="2307657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B6AADA20-4D84-41A4-806D-FD236319B4D6}" type="slidenum">
              <a:rPr lang="en-US" smtClean="0"/>
              <a:pPr/>
              <a:t>2</a:t>
            </a:fld>
            <a:endParaRPr lang="en-US" smtClean="0"/>
          </a:p>
        </p:txBody>
      </p:sp>
      <p:sp>
        <p:nvSpPr>
          <p:cNvPr id="29699" name="Slide Image Placeholder 1"/>
          <p:cNvSpPr>
            <a:spLocks noGrp="1" noRot="1" noChangeAspect="1" noTextEdit="1"/>
          </p:cNvSpPr>
          <p:nvPr>
            <p:ph type="sldImg"/>
          </p:nvPr>
        </p:nvSpPr>
        <p:spPr>
          <a:ln/>
        </p:spPr>
      </p:sp>
      <p:sp>
        <p:nvSpPr>
          <p:cNvPr id="29700" name="Notes Placeholder 2"/>
          <p:cNvSpPr>
            <a:spLocks noGrp="1"/>
          </p:cNvSpPr>
          <p:nvPr>
            <p:ph type="body" idx="1"/>
          </p:nvPr>
        </p:nvSpPr>
        <p:spPr>
          <a:noFill/>
        </p:spPr>
        <p:txBody>
          <a:bodyPr lIns="93164" tIns="46582" rIns="93164" bIns="46582"/>
          <a:lstStyle/>
          <a:p>
            <a:pPr eaLnBrk="1" hangingPunct="1"/>
            <a:endParaRPr lang="en-US" smtClean="0"/>
          </a:p>
        </p:txBody>
      </p:sp>
      <p:sp>
        <p:nvSpPr>
          <p:cNvPr id="29701" name="Slide Number Placeholder 3"/>
          <p:cNvSpPr txBox="1">
            <a:spLocks noGrp="1"/>
          </p:cNvSpPr>
          <p:nvPr/>
        </p:nvSpPr>
        <p:spPr bwMode="auto">
          <a:xfrm>
            <a:off x="3971925" y="8831263"/>
            <a:ext cx="3038475" cy="465137"/>
          </a:xfrm>
          <a:prstGeom prst="rect">
            <a:avLst/>
          </a:prstGeom>
          <a:noFill/>
          <a:ln w="9525">
            <a:noFill/>
            <a:miter lim="800000"/>
            <a:headEnd/>
            <a:tailEnd/>
          </a:ln>
        </p:spPr>
        <p:txBody>
          <a:bodyPr lIns="93164" tIns="46582" rIns="93164" bIns="46582" anchor="b"/>
          <a:lstStyle/>
          <a:p>
            <a:pPr algn="r" defTabSz="930275" eaLnBrk="0" hangingPunct="0">
              <a:spcBef>
                <a:spcPct val="0"/>
              </a:spcBef>
            </a:pPr>
            <a:fld id="{223FCED1-FA43-4223-9404-6FE4B75BD6A1}" type="slidenum">
              <a:rPr lang="en-US" sz="1200"/>
              <a:pPr algn="r" defTabSz="930275" eaLnBrk="0" hangingPunct="0">
                <a:spcBef>
                  <a:spcPct val="0"/>
                </a:spcBef>
              </a:pPr>
              <a:t>2</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C71E5D-7213-47C4-AC4D-90E5E19BF41A}" type="slidenum">
              <a:rPr lang="en-US"/>
              <a:pPr fontAlgn="base">
                <a:spcBef>
                  <a:spcPct val="0"/>
                </a:spcBef>
                <a:spcAft>
                  <a:spcPct val="0"/>
                </a:spcAft>
              </a:pPr>
              <a:t>11</a:t>
            </a:fld>
            <a:endParaRPr lang="en-US"/>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AC8BBE-4FCE-4382-9DE1-80D65E83E1EA}" type="slidenum">
              <a:rPr lang="en-US" smtClean="0"/>
              <a:pPr fontAlgn="base">
                <a:spcBef>
                  <a:spcPct val="0"/>
                </a:spcBef>
                <a:spcAft>
                  <a:spcPct val="0"/>
                </a:spcAft>
                <a:defRPr/>
              </a:pPr>
              <a:t>12</a:t>
            </a:fld>
            <a:endParaRPr lang="en-US" smtClean="0"/>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78D4F4-D10B-45EE-9A2E-E0DC0EEECB4F}" type="slidenum">
              <a:rPr lang="en-US" smtClean="0"/>
              <a:pPr fontAlgn="base">
                <a:spcBef>
                  <a:spcPct val="0"/>
                </a:spcBef>
                <a:spcAft>
                  <a:spcPct val="0"/>
                </a:spcAft>
                <a:defRPr/>
              </a:pPr>
              <a:t>13</a:t>
            </a:fld>
            <a:endParaRPr lang="en-US" smtClean="0"/>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3D8D8D-020F-4264-94E0-AC1EE0E15BA5}" type="slidenum">
              <a:rPr lang="en-US" smtClean="0"/>
              <a:pPr fontAlgn="base">
                <a:spcBef>
                  <a:spcPct val="0"/>
                </a:spcBef>
                <a:spcAft>
                  <a:spcPct val="0"/>
                </a:spcAft>
                <a:defRPr/>
              </a:pPr>
              <a:t>14</a:t>
            </a:fld>
            <a:endParaRPr lang="en-US" smtClean="0"/>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PRURIENT INTEREST - A morbid, degrading and unhealthy interest in sex, as distinguished from a mere candid interest in sex.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02B1E8-4262-4C19-8834-73791FBC3E07}" type="slidenum">
              <a:rPr lang="en-US" smtClean="0"/>
              <a:pPr fontAlgn="base">
                <a:spcBef>
                  <a:spcPct val="0"/>
                </a:spcBef>
                <a:spcAft>
                  <a:spcPct val="0"/>
                </a:spcAft>
                <a:defRPr/>
              </a:pPr>
              <a:t>15</a:t>
            </a:fld>
            <a:endParaRPr lang="en-US" smtClean="0"/>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B6AADA20-4D84-41A4-806D-FD236319B4D6}" type="slidenum">
              <a:rPr lang="en-US" smtClean="0"/>
              <a:pPr/>
              <a:t>18</a:t>
            </a:fld>
            <a:endParaRPr lang="en-US" smtClean="0"/>
          </a:p>
        </p:txBody>
      </p:sp>
      <p:sp>
        <p:nvSpPr>
          <p:cNvPr id="29699" name="Slide Image Placeholder 1"/>
          <p:cNvSpPr>
            <a:spLocks noGrp="1" noRot="1" noChangeAspect="1" noTextEdit="1"/>
          </p:cNvSpPr>
          <p:nvPr>
            <p:ph type="sldImg"/>
          </p:nvPr>
        </p:nvSpPr>
        <p:spPr>
          <a:ln/>
        </p:spPr>
      </p:sp>
      <p:sp>
        <p:nvSpPr>
          <p:cNvPr id="29700" name="Notes Placeholder 2"/>
          <p:cNvSpPr>
            <a:spLocks noGrp="1"/>
          </p:cNvSpPr>
          <p:nvPr>
            <p:ph type="body" idx="1"/>
          </p:nvPr>
        </p:nvSpPr>
        <p:spPr>
          <a:noFill/>
        </p:spPr>
        <p:txBody>
          <a:bodyPr lIns="93164" tIns="46582" rIns="93164" bIns="46582"/>
          <a:lstStyle/>
          <a:p>
            <a:pPr eaLnBrk="1" hangingPunct="1"/>
            <a:endParaRPr lang="en-US" dirty="0" smtClean="0"/>
          </a:p>
        </p:txBody>
      </p:sp>
      <p:sp>
        <p:nvSpPr>
          <p:cNvPr id="29701" name="Slide Number Placeholder 3"/>
          <p:cNvSpPr txBox="1">
            <a:spLocks noGrp="1"/>
          </p:cNvSpPr>
          <p:nvPr/>
        </p:nvSpPr>
        <p:spPr bwMode="auto">
          <a:xfrm>
            <a:off x="3971925" y="8831263"/>
            <a:ext cx="3038475" cy="465137"/>
          </a:xfrm>
          <a:prstGeom prst="rect">
            <a:avLst/>
          </a:prstGeom>
          <a:noFill/>
          <a:ln w="9525">
            <a:noFill/>
            <a:miter lim="800000"/>
            <a:headEnd/>
            <a:tailEnd/>
          </a:ln>
        </p:spPr>
        <p:txBody>
          <a:bodyPr lIns="93164" tIns="46582" rIns="93164" bIns="46582" anchor="b"/>
          <a:lstStyle/>
          <a:p>
            <a:pPr algn="r" defTabSz="930275" eaLnBrk="0" hangingPunct="0">
              <a:spcBef>
                <a:spcPct val="0"/>
              </a:spcBef>
            </a:pPr>
            <a:fld id="{223FCED1-FA43-4223-9404-6FE4B75BD6A1}" type="slidenum">
              <a:rPr lang="en-US" sz="1200"/>
              <a:pPr algn="r" defTabSz="930275" eaLnBrk="0" hangingPunct="0">
                <a:spcBef>
                  <a:spcPct val="0"/>
                </a:spcBef>
              </a:pPr>
              <a:t>18</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742EA6-1BFB-4DA9-9706-4B99B7240688}" type="slidenum">
              <a:rPr lang="en-US"/>
              <a:pPr fontAlgn="base">
                <a:spcBef>
                  <a:spcPct val="0"/>
                </a:spcBef>
                <a:spcAft>
                  <a:spcPct val="0"/>
                </a:spcAft>
              </a:pPr>
              <a:t>19</a:t>
            </a:fld>
            <a:endParaRPr lang="en-US"/>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D0D7C6-9B84-4A9D-A22E-33D0345397B1}" type="slidenum">
              <a:rPr lang="en-US"/>
              <a:pPr fontAlgn="base">
                <a:spcBef>
                  <a:spcPct val="0"/>
                </a:spcBef>
                <a:spcAft>
                  <a:spcPct val="0"/>
                </a:spcAft>
              </a:pPr>
              <a:t>20</a:t>
            </a:fld>
            <a:endParaRPr lang="en-US"/>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893F22-3D56-410E-B260-30BE31F08DDA}" type="slidenum">
              <a:rPr lang="en-US"/>
              <a:pPr fontAlgn="base">
                <a:spcBef>
                  <a:spcPct val="0"/>
                </a:spcBef>
                <a:spcAft>
                  <a:spcPct val="0"/>
                </a:spcAft>
              </a:pPr>
              <a:t>21</a:t>
            </a:fld>
            <a:endParaRPr lang="en-US"/>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B3ABF3-EE12-4996-BCC0-21B4D849C844}" type="slidenum">
              <a:rPr lang="en-US"/>
              <a:pPr fontAlgn="base">
                <a:spcBef>
                  <a:spcPct val="0"/>
                </a:spcBef>
                <a:spcAft>
                  <a:spcPct val="0"/>
                </a:spcAft>
              </a:pPr>
              <a:t>22</a:t>
            </a:fld>
            <a:endParaRPr lang="en-US"/>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B6AADA20-4D84-41A4-806D-FD236319B4D6}" type="slidenum">
              <a:rPr lang="en-US" smtClean="0"/>
              <a:pPr/>
              <a:t>3</a:t>
            </a:fld>
            <a:endParaRPr lang="en-US" smtClean="0"/>
          </a:p>
        </p:txBody>
      </p:sp>
      <p:sp>
        <p:nvSpPr>
          <p:cNvPr id="29699" name="Slide Image Placeholder 1"/>
          <p:cNvSpPr>
            <a:spLocks noGrp="1" noRot="1" noChangeAspect="1" noTextEdit="1"/>
          </p:cNvSpPr>
          <p:nvPr>
            <p:ph type="sldImg"/>
          </p:nvPr>
        </p:nvSpPr>
        <p:spPr>
          <a:ln/>
        </p:spPr>
      </p:sp>
      <p:sp>
        <p:nvSpPr>
          <p:cNvPr id="29700" name="Notes Placeholder 2"/>
          <p:cNvSpPr>
            <a:spLocks noGrp="1"/>
          </p:cNvSpPr>
          <p:nvPr>
            <p:ph type="body" idx="1"/>
          </p:nvPr>
        </p:nvSpPr>
        <p:spPr>
          <a:noFill/>
        </p:spPr>
        <p:txBody>
          <a:bodyPr lIns="93164" tIns="46582" rIns="93164" bIns="46582"/>
          <a:lstStyle/>
          <a:p>
            <a:pPr eaLnBrk="1" hangingPunct="1"/>
            <a:endParaRPr lang="en-US" dirty="0" smtClean="0"/>
          </a:p>
        </p:txBody>
      </p:sp>
      <p:sp>
        <p:nvSpPr>
          <p:cNvPr id="29701" name="Slide Number Placeholder 3"/>
          <p:cNvSpPr txBox="1">
            <a:spLocks noGrp="1"/>
          </p:cNvSpPr>
          <p:nvPr/>
        </p:nvSpPr>
        <p:spPr bwMode="auto">
          <a:xfrm>
            <a:off x="3971925" y="8831263"/>
            <a:ext cx="3038475" cy="465137"/>
          </a:xfrm>
          <a:prstGeom prst="rect">
            <a:avLst/>
          </a:prstGeom>
          <a:noFill/>
          <a:ln w="9525">
            <a:noFill/>
            <a:miter lim="800000"/>
            <a:headEnd/>
            <a:tailEnd/>
          </a:ln>
        </p:spPr>
        <p:txBody>
          <a:bodyPr lIns="93164" tIns="46582" rIns="93164" bIns="46582" anchor="b"/>
          <a:lstStyle/>
          <a:p>
            <a:pPr algn="r" defTabSz="930275" eaLnBrk="0" hangingPunct="0">
              <a:spcBef>
                <a:spcPct val="0"/>
              </a:spcBef>
            </a:pPr>
            <a:fld id="{223FCED1-FA43-4223-9404-6FE4B75BD6A1}" type="slidenum">
              <a:rPr lang="en-US" sz="1200"/>
              <a:pPr algn="r" defTabSz="930275" eaLnBrk="0" hangingPunct="0">
                <a:spcBef>
                  <a:spcPct val="0"/>
                </a:spcBef>
              </a:pPr>
              <a:t>3</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768390-6DF4-46EC-BFE2-DB707F65AD27}" type="slidenum">
              <a:rPr lang="en-US"/>
              <a:pPr fontAlgn="base">
                <a:spcBef>
                  <a:spcPct val="0"/>
                </a:spcBef>
                <a:spcAft>
                  <a:spcPct val="0"/>
                </a:spcAft>
              </a:pPr>
              <a:t>23</a:t>
            </a:fld>
            <a:endParaRPr lang="en-US"/>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B17308-CF10-4393-9E99-71B53AA744EA}" type="slidenum">
              <a:rPr lang="en-US"/>
              <a:pPr fontAlgn="base">
                <a:spcBef>
                  <a:spcPct val="0"/>
                </a:spcBef>
                <a:spcAft>
                  <a:spcPct val="0"/>
                </a:spcAft>
              </a:pPr>
              <a:t>24</a:t>
            </a:fld>
            <a:endParaRPr lang="en-US"/>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9B845B-645D-4C9B-A7FA-21172D178E4A}" type="slidenum">
              <a:rPr lang="en-US"/>
              <a:pPr fontAlgn="base">
                <a:spcBef>
                  <a:spcPct val="0"/>
                </a:spcBef>
                <a:spcAft>
                  <a:spcPct val="0"/>
                </a:spcAft>
              </a:pPr>
              <a:t>25</a:t>
            </a:fld>
            <a:endParaRPr lang="en-US"/>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C3629C-3468-4D4E-94F7-9648999615F7}" type="slidenum">
              <a:rPr lang="en-US"/>
              <a:pPr/>
              <a:t>26</a:t>
            </a:fld>
            <a:endParaRPr lang="en-US"/>
          </a:p>
        </p:txBody>
      </p:sp>
      <p:sp>
        <p:nvSpPr>
          <p:cNvPr id="900098" name="Rectangle 2"/>
          <p:cNvSpPr>
            <a:spLocks noGrp="1" noRot="1" noChangeAspect="1" noChangeArrowheads="1" noTextEdit="1"/>
          </p:cNvSpPr>
          <p:nvPr>
            <p:ph type="sldImg"/>
          </p:nvPr>
        </p:nvSpPr>
        <p:spPr>
          <a:ln/>
        </p:spPr>
      </p:sp>
      <p:sp>
        <p:nvSpPr>
          <p:cNvPr id="900099" name="Rectangle 3"/>
          <p:cNvSpPr>
            <a:spLocks noGrp="1" noChangeArrowheads="1"/>
          </p:cNvSpPr>
          <p:nvPr>
            <p:ph type="body" idx="1"/>
          </p:nvPr>
        </p:nvSpPr>
        <p:spPr>
          <a:xfrm>
            <a:off x="701675" y="4416425"/>
            <a:ext cx="5607050" cy="4183063"/>
          </a:xfrm>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893F22-3D56-410E-B260-30BE31F08DDA}" type="slidenum">
              <a:rPr lang="en-US"/>
              <a:pPr fontAlgn="base">
                <a:spcBef>
                  <a:spcPct val="0"/>
                </a:spcBef>
                <a:spcAft>
                  <a:spcPct val="0"/>
                </a:spcAft>
              </a:pPr>
              <a:t>27</a:t>
            </a:fld>
            <a:endParaRPr lang="en-US"/>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C3D771-8FCE-4537-92CF-5EE93BBCC0AA}" type="slidenum">
              <a:rPr lang="en-US"/>
              <a:pPr/>
              <a:t>28</a:t>
            </a:fld>
            <a:endParaRPr lang="en-US"/>
          </a:p>
        </p:txBody>
      </p:sp>
      <p:sp>
        <p:nvSpPr>
          <p:cNvPr id="906242" name="Rectangle 2"/>
          <p:cNvSpPr>
            <a:spLocks noGrp="1" noRot="1" noChangeAspect="1" noChangeArrowheads="1" noTextEdit="1"/>
          </p:cNvSpPr>
          <p:nvPr>
            <p:ph type="sldImg"/>
          </p:nvPr>
        </p:nvSpPr>
        <p:spPr>
          <a:ln/>
        </p:spPr>
      </p:sp>
      <p:sp>
        <p:nvSpPr>
          <p:cNvPr id="906243" name="Rectangle 3"/>
          <p:cNvSpPr>
            <a:spLocks noGrp="1" noChangeArrowheads="1"/>
          </p:cNvSpPr>
          <p:nvPr>
            <p:ph type="body" idx="1"/>
          </p:nvPr>
        </p:nvSpPr>
        <p:spPr>
          <a:xfrm>
            <a:off x="701675" y="4416425"/>
            <a:ext cx="5607050" cy="4183063"/>
          </a:xfrm>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8F599C-01C5-4F76-B8F0-A516549911DF}" type="slidenum">
              <a:rPr lang="en-US"/>
              <a:pPr/>
              <a:t>29</a:t>
            </a:fld>
            <a:endParaRPr lang="en-US"/>
          </a:p>
        </p:txBody>
      </p:sp>
      <p:sp>
        <p:nvSpPr>
          <p:cNvPr id="908290" name="Rectangle 2"/>
          <p:cNvSpPr>
            <a:spLocks noGrp="1" noRot="1" noChangeAspect="1" noChangeArrowheads="1" noTextEdit="1"/>
          </p:cNvSpPr>
          <p:nvPr>
            <p:ph type="sldImg"/>
          </p:nvPr>
        </p:nvSpPr>
        <p:spPr>
          <a:ln/>
        </p:spPr>
      </p:sp>
      <p:sp>
        <p:nvSpPr>
          <p:cNvPr id="908291" name="Rectangle 3"/>
          <p:cNvSpPr>
            <a:spLocks noGrp="1" noChangeArrowheads="1"/>
          </p:cNvSpPr>
          <p:nvPr>
            <p:ph type="body" idx="1"/>
          </p:nvPr>
        </p:nvSpPr>
        <p:spPr>
          <a:xfrm>
            <a:off x="701675" y="4416425"/>
            <a:ext cx="5607050" cy="4183063"/>
          </a:xfrm>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0F5AA6-D9AF-4C0B-83E8-7781FAD53DEC}" type="slidenum">
              <a:rPr lang="en-US"/>
              <a:pPr/>
              <a:t>30</a:t>
            </a:fld>
            <a:endParaRPr lang="en-US"/>
          </a:p>
        </p:txBody>
      </p:sp>
      <p:sp>
        <p:nvSpPr>
          <p:cNvPr id="910338" name="Rectangle 2"/>
          <p:cNvSpPr>
            <a:spLocks noGrp="1" noRot="1" noChangeAspect="1" noChangeArrowheads="1" noTextEdit="1"/>
          </p:cNvSpPr>
          <p:nvPr>
            <p:ph type="sldImg"/>
          </p:nvPr>
        </p:nvSpPr>
        <p:spPr>
          <a:ln/>
        </p:spPr>
      </p:sp>
      <p:sp>
        <p:nvSpPr>
          <p:cNvPr id="910339" name="Rectangle 3"/>
          <p:cNvSpPr>
            <a:spLocks noGrp="1" noChangeArrowheads="1"/>
          </p:cNvSpPr>
          <p:nvPr>
            <p:ph type="body" idx="1"/>
          </p:nvPr>
        </p:nvSpPr>
        <p:spPr>
          <a:xfrm>
            <a:off x="701675" y="4416425"/>
            <a:ext cx="5607050" cy="4183063"/>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426F16-D279-4EF3-ABD3-25FC4979D9FF}" type="slidenum">
              <a:rPr lang="en-US"/>
              <a:pPr fontAlgn="base">
                <a:spcBef>
                  <a:spcPct val="0"/>
                </a:spcBef>
                <a:spcAft>
                  <a:spcPct val="0"/>
                </a:spcAft>
              </a:pPr>
              <a:t>4</a:t>
            </a:fld>
            <a:endParaRPr lang="en-US"/>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C31E01-1A76-4D35-A6F6-CCCF785E0A53}" type="slidenum">
              <a:rPr lang="en-US"/>
              <a:pPr fontAlgn="base">
                <a:spcBef>
                  <a:spcPct val="0"/>
                </a:spcBef>
                <a:spcAft>
                  <a:spcPct val="0"/>
                </a:spcAft>
              </a:pPr>
              <a:t>5</a:t>
            </a:fld>
            <a:endParaRPr lang="en-US"/>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F4DB23-6B85-4BA0-B590-B85D5381C273}" type="slidenum">
              <a:rPr lang="en-US"/>
              <a:pPr fontAlgn="base">
                <a:spcBef>
                  <a:spcPct val="0"/>
                </a:spcBef>
                <a:spcAft>
                  <a:spcPct val="0"/>
                </a:spcAft>
              </a:pPr>
              <a:t>6</a:t>
            </a:fld>
            <a:endParaRPr lang="en-US"/>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C86293-4F99-4E8D-A5D6-94740C11A19E}" type="slidenum">
              <a:rPr lang="en-US"/>
              <a:pPr fontAlgn="base">
                <a:spcBef>
                  <a:spcPct val="0"/>
                </a:spcBef>
                <a:spcAft>
                  <a:spcPct val="0"/>
                </a:spcAft>
              </a:pPr>
              <a:t>7</a:t>
            </a:fld>
            <a:endParaRPr lang="en-US"/>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64E45E-5A83-4223-9902-B72BB7FD9DE5}" type="slidenum">
              <a:rPr lang="en-US"/>
              <a:pPr fontAlgn="base">
                <a:spcBef>
                  <a:spcPct val="0"/>
                </a:spcBef>
                <a:spcAft>
                  <a:spcPct val="0"/>
                </a:spcAft>
              </a:pPr>
              <a:t>8</a:t>
            </a:fld>
            <a:endParaRPr lang="en-US"/>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276911-0417-48A6-A75A-93C92F347700}" type="slidenum">
              <a:rPr lang="en-US"/>
              <a:pPr fontAlgn="base">
                <a:spcBef>
                  <a:spcPct val="0"/>
                </a:spcBef>
                <a:spcAft>
                  <a:spcPct val="0"/>
                </a:spcAft>
              </a:pPr>
              <a:t>9</a:t>
            </a:fld>
            <a:endParaRPr lang="en-US"/>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232DAE-81DB-46F9-9256-4C9EB4364F22}" type="slidenum">
              <a:rPr lang="en-US"/>
              <a:pPr fontAlgn="base">
                <a:spcBef>
                  <a:spcPct val="0"/>
                </a:spcBef>
                <a:spcAft>
                  <a:spcPct val="0"/>
                </a:spcAft>
              </a:pPr>
              <a:t>10</a:t>
            </a:fld>
            <a:endParaRPr lang="en-US"/>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NEWlogoBW-500px"/>
          <p:cNvPicPr>
            <a:picLocks noChangeAspect="1" noChangeArrowheads="1"/>
          </p:cNvPicPr>
          <p:nvPr userDrawn="1"/>
        </p:nvPicPr>
        <p:blipFill>
          <a:blip r:embed="rId2" cstate="print"/>
          <a:srcRect/>
          <a:stretch>
            <a:fillRect/>
          </a:stretch>
        </p:blipFill>
        <p:spPr bwMode="auto">
          <a:xfrm>
            <a:off x="150813" y="228600"/>
            <a:ext cx="1825625" cy="519113"/>
          </a:xfrm>
          <a:prstGeom prst="rect">
            <a:avLst/>
          </a:prstGeom>
          <a:noFill/>
          <a:ln w="9525" algn="in">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2FFFC3-367B-4D29-9D4D-7B138CC3AC1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EAF8F7-5F7C-434B-8D9E-B176C3A6B94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702D8C-9806-43AD-A154-CD230F07DB6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848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752600"/>
            <a:ext cx="3848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752600"/>
            <a:ext cx="3848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248400"/>
            <a:ext cx="1905000" cy="457200"/>
          </a:xfrm>
        </p:spPr>
        <p:txBody>
          <a:bodyPr/>
          <a:lstStyle>
            <a:lvl1pPr>
              <a:defRPr smtClean="0"/>
            </a:lvl1pPr>
          </a:lstStyle>
          <a:p>
            <a:pPr>
              <a:defRPr/>
            </a:pPr>
            <a:endParaRPr lang="en-US"/>
          </a:p>
        </p:txBody>
      </p:sp>
      <p:sp>
        <p:nvSpPr>
          <p:cNvPr id="6" name="Footer Placeholder 5"/>
          <p:cNvSpPr>
            <a:spLocks noGrp="1"/>
          </p:cNvSpPr>
          <p:nvPr>
            <p:ph type="ftr" sz="quarter" idx="11"/>
          </p:nvPr>
        </p:nvSpPr>
        <p:spPr>
          <a:xfrm>
            <a:off x="3276600" y="6248400"/>
            <a:ext cx="2895600" cy="457200"/>
          </a:xfrm>
        </p:spPr>
        <p:txBody>
          <a:bodyPr/>
          <a:lstStyle>
            <a:lvl1pPr>
              <a:defRPr smtClean="0"/>
            </a:lvl1pPr>
          </a:lstStyle>
          <a:p>
            <a:pPr>
              <a:defRPr/>
            </a:pPr>
            <a:endParaRPr lang="en-US"/>
          </a:p>
        </p:txBody>
      </p:sp>
      <p:sp>
        <p:nvSpPr>
          <p:cNvPr id="7" name="Slide Number Placeholder 6"/>
          <p:cNvSpPr>
            <a:spLocks noGrp="1"/>
          </p:cNvSpPr>
          <p:nvPr>
            <p:ph type="sldNum" sz="quarter" idx="12"/>
          </p:nvPr>
        </p:nvSpPr>
        <p:spPr>
          <a:xfrm>
            <a:off x="6705600" y="6248400"/>
            <a:ext cx="1905000" cy="457200"/>
          </a:xfrm>
        </p:spPr>
        <p:txBody>
          <a:bodyPr/>
          <a:lstStyle>
            <a:lvl1pPr>
              <a:defRPr smtClean="0"/>
            </a:lvl1pPr>
          </a:lstStyle>
          <a:p>
            <a:pPr>
              <a:defRPr/>
            </a:pPr>
            <a:fld id="{8C6C2D61-B988-4C6F-A7A3-09D46B53134E}" type="slidenum">
              <a:rPr lang="en-US"/>
              <a:pPr>
                <a:defRPr/>
              </a:pPr>
              <a:t>‹#›</a:t>
            </a:fld>
            <a:endParaRPr lang="en-US"/>
          </a:p>
        </p:txBody>
      </p:sp>
      <p:pic>
        <p:nvPicPr>
          <p:cNvPr id="8" name="Picture 6" descr="NEWlogoBW-500px"/>
          <p:cNvPicPr>
            <a:picLocks noChangeAspect="1" noChangeArrowheads="1"/>
          </p:cNvPicPr>
          <p:nvPr userDrawn="1"/>
        </p:nvPicPr>
        <p:blipFill>
          <a:blip r:embed="rId2" cstate="print"/>
          <a:srcRect/>
          <a:stretch>
            <a:fillRect/>
          </a:stretch>
        </p:blipFill>
        <p:spPr bwMode="auto">
          <a:xfrm>
            <a:off x="7086600" y="6172200"/>
            <a:ext cx="1825625" cy="519113"/>
          </a:xfrm>
          <a:prstGeom prst="rect">
            <a:avLst/>
          </a:prstGeom>
          <a:noFill/>
          <a:ln w="9525" algn="in">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NEWlogoBW-500px"/>
          <p:cNvPicPr>
            <a:picLocks noChangeAspect="1" noChangeArrowheads="1"/>
          </p:cNvPicPr>
          <p:nvPr userDrawn="1"/>
        </p:nvPicPr>
        <p:blipFill>
          <a:blip r:embed="rId2" cstate="print"/>
          <a:srcRect/>
          <a:stretch>
            <a:fillRect/>
          </a:stretch>
        </p:blipFill>
        <p:spPr bwMode="auto">
          <a:xfrm>
            <a:off x="7162800" y="6172200"/>
            <a:ext cx="1825625" cy="519113"/>
          </a:xfrm>
          <a:prstGeom prst="rect">
            <a:avLst/>
          </a:prstGeom>
          <a:noFill/>
          <a:ln w="9525" algn="in">
            <a:noFill/>
            <a:miter lim="800000"/>
            <a:headEnd/>
            <a:tailEnd/>
          </a:ln>
        </p:spPr>
      </p:pic>
      <p:sp>
        <p:nvSpPr>
          <p:cNvPr id="2" name="Title 1"/>
          <p:cNvSpPr>
            <a:spLocks noGrp="1"/>
          </p:cNvSpPr>
          <p:nvPr>
            <p:ph type="title"/>
          </p:nvPr>
        </p:nvSpPr>
        <p:spPr>
          <a:xfrm>
            <a:off x="457200" y="30480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0241D5-1894-44A9-A522-B8E7D964267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BA02A0-E44D-4A02-9161-7BD5F693242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587746-5040-4346-96DF-D8D991D553B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A430BD2-71F9-49E9-8EE9-111B55CFBC3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63FBFA0-DB85-482B-AEE5-742FB47C0AE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10B54F2-060C-40DE-9661-0A340E06F94A}" type="slidenum">
              <a:rPr lang="en-US"/>
              <a:pPr>
                <a:defRPr/>
              </a:pPr>
              <a:t>‹#›</a:t>
            </a:fld>
            <a:endParaRPr lang="en-US"/>
          </a:p>
        </p:txBody>
      </p:sp>
      <p:pic>
        <p:nvPicPr>
          <p:cNvPr id="5" name="Picture 6" descr="NEWlogoBW-500px"/>
          <p:cNvPicPr>
            <a:picLocks noChangeAspect="1" noChangeArrowheads="1"/>
          </p:cNvPicPr>
          <p:nvPr userDrawn="1"/>
        </p:nvPicPr>
        <p:blipFill>
          <a:blip r:embed="rId2" cstate="print"/>
          <a:srcRect/>
          <a:stretch>
            <a:fillRect/>
          </a:stretch>
        </p:blipFill>
        <p:spPr bwMode="auto">
          <a:xfrm>
            <a:off x="7086600" y="6172200"/>
            <a:ext cx="1825625" cy="519113"/>
          </a:xfrm>
          <a:prstGeom prst="rect">
            <a:avLst/>
          </a:prstGeom>
          <a:noFill/>
          <a:ln w="9525" algn="in">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A0357A-046A-4969-B3D6-C8DB0BEA9A3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2C13CD-B257-490C-A8DA-905D8BF008F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4C04FAAF-710C-4EF2-BECB-4B05644C0B3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7"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838200" y="2130425"/>
            <a:ext cx="8305800" cy="1470025"/>
          </a:xfrm>
        </p:spPr>
        <p:txBody>
          <a:bodyPr/>
          <a:lstStyle/>
          <a:p>
            <a:pPr algn="l" eaLnBrk="1" hangingPunct="1"/>
            <a:r>
              <a:rPr lang="en-US" sz="5400" dirty="0" smtClean="0">
                <a:solidFill>
                  <a:schemeClr val="tx2"/>
                </a:solidFill>
                <a:latin typeface="Times New Roman" pitchFamily="18" charset="0"/>
                <a:cs typeface="Times New Roman" pitchFamily="18" charset="0"/>
              </a:rPr>
              <a:t>Freedom of Speech: Categorical Exceptions</a:t>
            </a:r>
            <a:endParaRPr lang="en-US" sz="5400" b="1" dirty="0" smtClean="0">
              <a:solidFill>
                <a:schemeClr val="tx1"/>
              </a:solidFill>
              <a:latin typeface="Times New Roman" pitchFamily="18" charset="0"/>
              <a:cs typeface="Times New Roman" pitchFamily="18" charset="0"/>
            </a:endParaRPr>
          </a:p>
        </p:txBody>
      </p:sp>
      <p:sp>
        <p:nvSpPr>
          <p:cNvPr id="2051" name="Rectangle 3"/>
          <p:cNvSpPr>
            <a:spLocks noGrp="1" noChangeArrowheads="1"/>
          </p:cNvSpPr>
          <p:nvPr>
            <p:ph type="subTitle" idx="1"/>
          </p:nvPr>
        </p:nvSpPr>
        <p:spPr>
          <a:xfrm>
            <a:off x="838200" y="3505200"/>
            <a:ext cx="8305800" cy="2133600"/>
          </a:xfrm>
        </p:spPr>
        <p:txBody>
          <a:bodyPr/>
          <a:lstStyle/>
          <a:p>
            <a:pPr algn="r" eaLnBrk="1" hangingPunct="1">
              <a:defRPr/>
            </a:pPr>
            <a:endParaRPr lang="en-US" sz="1800" dirty="0" smtClean="0">
              <a:solidFill>
                <a:schemeClr val="tx2">
                  <a:lumMod val="50000"/>
                  <a:lumOff val="50000"/>
                </a:schemeClr>
              </a:solidFill>
            </a:endParaRPr>
          </a:p>
          <a:p>
            <a:pPr algn="l" eaLnBrk="1" hangingPunct="1">
              <a:defRPr/>
            </a:pPr>
            <a:r>
              <a:rPr lang="en-US" sz="2400" dirty="0" smtClean="0">
                <a:solidFill>
                  <a:schemeClr val="tx2">
                    <a:lumMod val="50000"/>
                    <a:lumOff val="50000"/>
                  </a:schemeClr>
                </a:solidFill>
                <a:latin typeface="Times New Roman" pitchFamily="18" charset="0"/>
                <a:cs typeface="Times New Roman" pitchFamily="18" charset="0"/>
              </a:rPr>
              <a:t>Shawn Healy</a:t>
            </a:r>
          </a:p>
          <a:p>
            <a:pPr algn="l" eaLnBrk="1" hangingPunct="1">
              <a:defRPr/>
            </a:pPr>
            <a:r>
              <a:rPr lang="en-US" sz="2400" dirty="0" smtClean="0">
                <a:solidFill>
                  <a:schemeClr val="tx2">
                    <a:lumMod val="50000"/>
                    <a:lumOff val="50000"/>
                  </a:schemeClr>
                </a:solidFill>
                <a:latin typeface="Times New Roman" pitchFamily="18" charset="0"/>
                <a:cs typeface="Times New Roman" pitchFamily="18" charset="0"/>
              </a:rPr>
              <a:t>Resident Scholar</a:t>
            </a:r>
          </a:p>
          <a:p>
            <a:pPr algn="l" eaLnBrk="1" hangingPunct="1">
              <a:defRPr/>
            </a:pPr>
            <a:r>
              <a:rPr lang="en-US" sz="2400" dirty="0" smtClean="0">
                <a:solidFill>
                  <a:schemeClr val="tx2">
                    <a:lumMod val="50000"/>
                    <a:lumOff val="50000"/>
                  </a:schemeClr>
                </a:solidFill>
                <a:latin typeface="Times New Roman" pitchFamily="18" charset="0"/>
                <a:cs typeface="Times New Roman" pitchFamily="18" charset="0"/>
              </a:rPr>
              <a:t>McCormick Foundation Civics Program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sz="half" idx="1"/>
          </p:nvPr>
        </p:nvSpPr>
        <p:spPr>
          <a:xfrm>
            <a:off x="360363" y="1470025"/>
            <a:ext cx="6527800" cy="5129213"/>
          </a:xfrm>
        </p:spPr>
        <p:txBody>
          <a:bodyPr/>
          <a:lstStyle/>
          <a:p>
            <a:endParaRPr lang="en-US" sz="2000" dirty="0" smtClean="0"/>
          </a:p>
          <a:p>
            <a:pPr lvl="1">
              <a:buFontTx/>
              <a:buNone/>
            </a:pPr>
            <a:endParaRPr lang="en-US" sz="2000" dirty="0" smtClean="0"/>
          </a:p>
        </p:txBody>
      </p:sp>
      <p:sp>
        <p:nvSpPr>
          <p:cNvPr id="884739" name="Rectangle 3"/>
          <p:cNvSpPr>
            <a:spLocks noGrp="1" noChangeArrowheads="1"/>
          </p:cNvSpPr>
          <p:nvPr>
            <p:ph type="title"/>
          </p:nvPr>
        </p:nvSpPr>
        <p:spPr>
          <a:xfrm>
            <a:off x="0" y="0"/>
            <a:ext cx="9144000" cy="1339850"/>
          </a:xfrm>
        </p:spPr>
        <p:txBody>
          <a:bodyPr rtlCol="0">
            <a:normAutofit fontScale="90000"/>
          </a:bodyPr>
          <a:lstStyle/>
          <a:p>
            <a:pPr fontAlgn="auto">
              <a:spcAft>
                <a:spcPts val="0"/>
              </a:spcAft>
              <a:defRPr/>
            </a:pPr>
            <a:r>
              <a:rPr lang="en-US" dirty="0" smtClean="0">
                <a:latin typeface="Times New Roman" pitchFamily="18" charset="0"/>
                <a:cs typeface="Times New Roman" pitchFamily="18" charset="0"/>
              </a:rPr>
              <a:t>Incitement: Clear and Present Danger Test</a:t>
            </a:r>
            <a:br>
              <a:rPr lang="en-US" dirty="0" smtClean="0">
                <a:latin typeface="Times New Roman" pitchFamily="18" charset="0"/>
                <a:cs typeface="Times New Roman" pitchFamily="18" charset="0"/>
              </a:rPr>
            </a:br>
            <a:endParaRPr lang="en-US" b="1" i="1" dirty="0" smtClean="0">
              <a:solidFill>
                <a:srgbClr val="7391DC"/>
              </a:solidFill>
              <a:latin typeface="Swis721 Cn BT" pitchFamily="34" charset="0"/>
            </a:endParaRPr>
          </a:p>
        </p:txBody>
      </p:sp>
      <p:sp>
        <p:nvSpPr>
          <p:cNvPr id="884740" name="Text Box 4"/>
          <p:cNvSpPr txBox="1">
            <a:spLocks noChangeArrowheads="1"/>
          </p:cNvSpPr>
          <p:nvPr/>
        </p:nvSpPr>
        <p:spPr bwMode="auto">
          <a:xfrm>
            <a:off x="0" y="914401"/>
            <a:ext cx="9144000" cy="4247317"/>
          </a:xfrm>
          <a:prstGeom prst="rect">
            <a:avLst/>
          </a:prstGeom>
          <a:noFill/>
          <a:ln w="9525" algn="ctr">
            <a:noFill/>
            <a:miter lim="800000"/>
            <a:headEnd/>
            <a:tailEnd/>
          </a:ln>
          <a:effectLst/>
        </p:spPr>
        <p:txBody>
          <a:bodyPr wrap="square">
            <a:spAutoFit/>
          </a:bodyPr>
          <a:lstStyle/>
          <a:p>
            <a:pPr marL="688975" indent="-688975" fontAlgn="auto">
              <a:spcBef>
                <a:spcPct val="50000"/>
              </a:spcBef>
              <a:spcAft>
                <a:spcPts val="0"/>
              </a:spcAft>
              <a:buClr>
                <a:srgbClr val="62AC1E"/>
              </a:buClr>
              <a:defRPr/>
            </a:pPr>
            <a:r>
              <a:rPr lang="en-US" sz="2400" b="1" i="1" dirty="0">
                <a:solidFill>
                  <a:schemeClr val="tx2"/>
                </a:solidFill>
                <a:latin typeface="Times New Roman" pitchFamily="18" charset="0"/>
                <a:cs typeface="Times New Roman" pitchFamily="18" charset="0"/>
              </a:rPr>
              <a:t>Herndon v. Lowry</a:t>
            </a:r>
            <a:r>
              <a:rPr lang="en-US" sz="2400" b="1" dirty="0">
                <a:solidFill>
                  <a:schemeClr val="tx2"/>
                </a:solidFill>
                <a:latin typeface="Times New Roman" pitchFamily="18" charset="0"/>
                <a:cs typeface="Times New Roman" pitchFamily="18" charset="0"/>
              </a:rPr>
              <a:t> (1937):</a:t>
            </a:r>
          </a:p>
          <a:p>
            <a:pPr marL="971550" lvl="1" indent="-168275" fontAlgn="auto">
              <a:spcBef>
                <a:spcPct val="30000"/>
              </a:spcBef>
              <a:spcAft>
                <a:spcPts val="0"/>
              </a:spcAft>
              <a:buClr>
                <a:schemeClr val="bg2"/>
              </a:buClr>
              <a:buSzPct val="75000"/>
              <a:buFont typeface="Arial" pitchFamily="34" charset="0"/>
              <a:buChar char="•"/>
              <a:defRPr/>
            </a:pPr>
            <a:r>
              <a:rPr lang="en-US" sz="2000" dirty="0">
                <a:solidFill>
                  <a:schemeClr val="tx1">
                    <a:lumMod val="50000"/>
                    <a:lumOff val="50000"/>
                  </a:schemeClr>
                </a:solidFill>
                <a:latin typeface="Times New Roman" pitchFamily="18" charset="0"/>
                <a:cs typeface="Times New Roman" pitchFamily="18" charset="0"/>
              </a:rPr>
              <a:t>Justice Owen Roberts rejected bad tendency test in favor of clear and present danger</a:t>
            </a:r>
          </a:p>
          <a:p>
            <a:pPr marL="971550" lvl="1" indent="-168275" fontAlgn="auto">
              <a:spcBef>
                <a:spcPct val="30000"/>
              </a:spcBef>
              <a:spcAft>
                <a:spcPts val="0"/>
              </a:spcAft>
              <a:buClr>
                <a:schemeClr val="bg2"/>
              </a:buClr>
              <a:buSzPct val="75000"/>
              <a:buFont typeface="Arial" pitchFamily="34" charset="0"/>
              <a:buChar char="•"/>
              <a:defRPr/>
            </a:pPr>
            <a:r>
              <a:rPr lang="en-US" sz="2000" dirty="0">
                <a:solidFill>
                  <a:schemeClr val="tx1">
                    <a:lumMod val="50000"/>
                    <a:lumOff val="50000"/>
                  </a:schemeClr>
                </a:solidFill>
                <a:latin typeface="Times New Roman" pitchFamily="18" charset="0"/>
                <a:cs typeface="Times New Roman" pitchFamily="18" charset="0"/>
              </a:rPr>
              <a:t>Employed by Court in 12 cases following Herndon through 1951</a:t>
            </a:r>
          </a:p>
          <a:p>
            <a:pPr marL="971550" lvl="1" indent="-168275" fontAlgn="auto">
              <a:spcBef>
                <a:spcPct val="30000"/>
              </a:spcBef>
              <a:spcAft>
                <a:spcPts val="0"/>
              </a:spcAft>
              <a:buClr>
                <a:schemeClr val="bg2"/>
              </a:buClr>
              <a:buSzPct val="75000"/>
              <a:buFont typeface="Arial" pitchFamily="34" charset="0"/>
              <a:buChar char="•"/>
              <a:defRPr/>
            </a:pPr>
            <a:r>
              <a:rPr lang="en-US" sz="2000" dirty="0">
                <a:solidFill>
                  <a:schemeClr val="tx1">
                    <a:lumMod val="50000"/>
                    <a:lumOff val="50000"/>
                  </a:schemeClr>
                </a:solidFill>
                <a:latin typeface="Times New Roman" pitchFamily="18" charset="0"/>
                <a:cs typeface="Times New Roman" pitchFamily="18" charset="0"/>
              </a:rPr>
              <a:t>Freedom of </a:t>
            </a:r>
            <a:r>
              <a:rPr lang="en-US" sz="2000" dirty="0" smtClean="0">
                <a:solidFill>
                  <a:schemeClr val="tx1">
                    <a:lumMod val="50000"/>
                    <a:lumOff val="50000"/>
                  </a:schemeClr>
                </a:solidFill>
                <a:latin typeface="Times New Roman" pitchFamily="18" charset="0"/>
                <a:cs typeface="Times New Roman" pitchFamily="18" charset="0"/>
              </a:rPr>
              <a:t>assembly </a:t>
            </a:r>
            <a:r>
              <a:rPr lang="en-US" sz="2000" dirty="0">
                <a:solidFill>
                  <a:schemeClr val="tx1">
                    <a:lumMod val="50000"/>
                    <a:lumOff val="50000"/>
                  </a:schemeClr>
                </a:solidFill>
                <a:latin typeface="Times New Roman" pitchFamily="18" charset="0"/>
                <a:cs typeface="Times New Roman" pitchFamily="18" charset="0"/>
              </a:rPr>
              <a:t>incorporated to the states</a:t>
            </a:r>
          </a:p>
          <a:p>
            <a:pPr marL="688975" indent="-688975" fontAlgn="auto">
              <a:spcBef>
                <a:spcPct val="50000"/>
              </a:spcBef>
              <a:spcAft>
                <a:spcPts val="0"/>
              </a:spcAft>
              <a:buClr>
                <a:srgbClr val="62AC1E"/>
              </a:buClr>
              <a:defRPr/>
            </a:pPr>
            <a:r>
              <a:rPr lang="en-US" sz="2400" b="1" i="1" dirty="0" smtClean="0">
                <a:solidFill>
                  <a:schemeClr val="tx2"/>
                </a:solidFill>
                <a:latin typeface="Times New Roman" pitchFamily="18" charset="0"/>
                <a:cs typeface="Times New Roman" pitchFamily="18" charset="0"/>
              </a:rPr>
              <a:t>Dennis </a:t>
            </a:r>
            <a:r>
              <a:rPr lang="en-US" sz="2400" b="1" i="1" dirty="0">
                <a:solidFill>
                  <a:schemeClr val="tx2"/>
                </a:solidFill>
                <a:latin typeface="Times New Roman" pitchFamily="18" charset="0"/>
                <a:cs typeface="Times New Roman" pitchFamily="18" charset="0"/>
              </a:rPr>
              <a:t>v. U.S</a:t>
            </a:r>
            <a:r>
              <a:rPr lang="en-US" sz="2400" b="1" dirty="0">
                <a:solidFill>
                  <a:schemeClr val="tx2"/>
                </a:solidFill>
                <a:latin typeface="Times New Roman" pitchFamily="18" charset="0"/>
                <a:cs typeface="Times New Roman" pitchFamily="18" charset="0"/>
              </a:rPr>
              <a:t>. (1951):</a:t>
            </a:r>
          </a:p>
          <a:p>
            <a:pPr marL="971550" lvl="1" indent="-168275" fontAlgn="auto">
              <a:spcBef>
                <a:spcPct val="30000"/>
              </a:spcBef>
              <a:spcAft>
                <a:spcPts val="0"/>
              </a:spcAft>
              <a:buClr>
                <a:schemeClr val="bg2"/>
              </a:buClr>
              <a:buFont typeface="Arial" pitchFamily="34" charset="0"/>
              <a:buChar char="•"/>
              <a:defRPr/>
            </a:pPr>
            <a:r>
              <a:rPr lang="en-US" sz="2000" dirty="0">
                <a:solidFill>
                  <a:schemeClr val="tx1">
                    <a:lumMod val="50000"/>
                    <a:lumOff val="50000"/>
                  </a:schemeClr>
                </a:solidFill>
                <a:latin typeface="Times New Roman" pitchFamily="18" charset="0"/>
                <a:cs typeface="Times New Roman" pitchFamily="18" charset="0"/>
              </a:rPr>
              <a:t>Judge Learned Hand, embraced by Chief Justice Vinson: “Clear and present danger depends upon whether the mischief of the repression is greater than the gravity of the evil, discounted by its improbability.”</a:t>
            </a:r>
          </a:p>
          <a:p>
            <a:pPr marL="971550" lvl="1" indent="-168275" fontAlgn="auto">
              <a:spcBef>
                <a:spcPct val="30000"/>
              </a:spcBef>
              <a:spcAft>
                <a:spcPts val="0"/>
              </a:spcAft>
              <a:buClr>
                <a:schemeClr val="bg2"/>
              </a:buClr>
              <a:buFont typeface="Arial" pitchFamily="34" charset="0"/>
              <a:buChar char="•"/>
              <a:defRPr/>
            </a:pPr>
            <a:r>
              <a:rPr lang="en-US" sz="2000" dirty="0">
                <a:solidFill>
                  <a:schemeClr val="tx1">
                    <a:lumMod val="50000"/>
                    <a:lumOff val="50000"/>
                  </a:schemeClr>
                </a:solidFill>
                <a:latin typeface="Times New Roman" pitchFamily="18" charset="0"/>
                <a:cs typeface="Times New Roman" pitchFamily="18" charset="0"/>
              </a:rPr>
              <a:t>The clear and present danger distinction became blurred and essentially gave carte blanche to all legislative infringements on free speech.</a:t>
            </a:r>
          </a:p>
        </p:txBody>
      </p:sp>
      <p:pic>
        <p:nvPicPr>
          <p:cNvPr id="3074" name="Picture 2"/>
          <p:cNvPicPr>
            <a:picLocks noChangeAspect="1" noChangeArrowheads="1"/>
          </p:cNvPicPr>
          <p:nvPr/>
        </p:nvPicPr>
        <p:blipFill>
          <a:blip r:embed="rId3" cstate="print"/>
          <a:srcRect/>
          <a:stretch>
            <a:fillRect/>
          </a:stretch>
        </p:blipFill>
        <p:spPr bwMode="auto">
          <a:xfrm>
            <a:off x="7783158" y="1752600"/>
            <a:ext cx="1360842" cy="17526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152400" y="5105399"/>
            <a:ext cx="1371600" cy="17526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sz="half" idx="1"/>
          </p:nvPr>
        </p:nvSpPr>
        <p:spPr>
          <a:xfrm>
            <a:off x="360363" y="1470025"/>
            <a:ext cx="6527800" cy="5129213"/>
          </a:xfrm>
        </p:spPr>
        <p:txBody>
          <a:bodyPr/>
          <a:lstStyle/>
          <a:p>
            <a:endParaRPr lang="en-US" sz="2000" dirty="0" smtClean="0"/>
          </a:p>
          <a:p>
            <a:pPr lvl="1">
              <a:buFontTx/>
              <a:buNone/>
            </a:pPr>
            <a:endParaRPr lang="en-US" sz="2000" dirty="0" smtClean="0"/>
          </a:p>
        </p:txBody>
      </p:sp>
      <p:sp>
        <p:nvSpPr>
          <p:cNvPr id="886787" name="Rectangle 3"/>
          <p:cNvSpPr>
            <a:spLocks noGrp="1" noChangeArrowheads="1"/>
          </p:cNvSpPr>
          <p:nvPr>
            <p:ph type="title"/>
          </p:nvPr>
        </p:nvSpPr>
        <p:spPr>
          <a:xfrm>
            <a:off x="0" y="152400"/>
            <a:ext cx="9144000" cy="990600"/>
          </a:xfrm>
        </p:spPr>
        <p:txBody>
          <a:bodyPr rtlCol="0">
            <a:normAutofit fontScale="90000"/>
          </a:bodyPr>
          <a:lstStyle/>
          <a:p>
            <a:pPr fontAlgn="auto">
              <a:spcAft>
                <a:spcPts val="0"/>
              </a:spcAft>
              <a:defRPr/>
            </a:pPr>
            <a:r>
              <a:rPr lang="en-US" dirty="0" smtClean="0">
                <a:latin typeface="Times New Roman" pitchFamily="18" charset="0"/>
                <a:cs typeface="Times New Roman" pitchFamily="18" charset="0"/>
              </a:rPr>
              <a:t>Incitement: Clear and Present Danger Test</a:t>
            </a:r>
            <a:br>
              <a:rPr lang="en-US" dirty="0" smtClean="0">
                <a:latin typeface="Times New Roman" pitchFamily="18" charset="0"/>
                <a:cs typeface="Times New Roman" pitchFamily="18" charset="0"/>
              </a:rPr>
            </a:br>
            <a:endParaRPr lang="en-US" b="1" i="1" dirty="0" smtClean="0">
              <a:solidFill>
                <a:srgbClr val="7391DC"/>
              </a:solidFill>
              <a:latin typeface="Swis721 Cn BT" pitchFamily="34" charset="0"/>
            </a:endParaRPr>
          </a:p>
        </p:txBody>
      </p:sp>
      <p:sp>
        <p:nvSpPr>
          <p:cNvPr id="886788" name="Text Box 4"/>
          <p:cNvSpPr txBox="1">
            <a:spLocks noChangeArrowheads="1"/>
          </p:cNvSpPr>
          <p:nvPr/>
        </p:nvSpPr>
        <p:spPr bwMode="auto">
          <a:xfrm>
            <a:off x="0" y="1236663"/>
            <a:ext cx="9144000" cy="2462213"/>
          </a:xfrm>
          <a:prstGeom prst="rect">
            <a:avLst/>
          </a:prstGeom>
          <a:noFill/>
          <a:ln w="9525" algn="ctr">
            <a:noFill/>
            <a:miter lim="800000"/>
            <a:headEnd/>
            <a:tailEnd/>
          </a:ln>
          <a:effectLst/>
        </p:spPr>
        <p:txBody>
          <a:bodyPr wrap="square">
            <a:spAutoFit/>
          </a:bodyPr>
          <a:lstStyle/>
          <a:p>
            <a:pPr marL="688975" indent="-688975" fontAlgn="auto">
              <a:spcBef>
                <a:spcPct val="50000"/>
              </a:spcBef>
              <a:spcAft>
                <a:spcPts val="0"/>
              </a:spcAft>
              <a:buClr>
                <a:srgbClr val="62AC1E"/>
              </a:buClr>
              <a:defRPr/>
            </a:pPr>
            <a:r>
              <a:rPr lang="en-US" sz="2400" b="1" i="1" dirty="0" smtClean="0">
                <a:solidFill>
                  <a:schemeClr val="tx2"/>
                </a:solidFill>
                <a:latin typeface="Times New Roman" pitchFamily="18" charset="0"/>
                <a:cs typeface="Times New Roman" pitchFamily="18" charset="0"/>
              </a:rPr>
              <a:t>Brandenburg </a:t>
            </a:r>
            <a:r>
              <a:rPr lang="en-US" sz="2400" b="1" i="1" dirty="0">
                <a:solidFill>
                  <a:schemeClr val="tx2"/>
                </a:solidFill>
                <a:latin typeface="Times New Roman" pitchFamily="18" charset="0"/>
                <a:cs typeface="Times New Roman" pitchFamily="18" charset="0"/>
              </a:rPr>
              <a:t>v. Ohio</a:t>
            </a:r>
            <a:r>
              <a:rPr lang="en-US" sz="2400" b="1" dirty="0">
                <a:solidFill>
                  <a:schemeClr val="tx2"/>
                </a:solidFill>
                <a:latin typeface="Times New Roman" pitchFamily="18" charset="0"/>
                <a:cs typeface="Times New Roman" pitchFamily="18" charset="0"/>
              </a:rPr>
              <a:t> (1969):</a:t>
            </a:r>
          </a:p>
          <a:p>
            <a:pPr marL="1143000" lvl="1" indent="-339725" fontAlgn="auto">
              <a:spcBef>
                <a:spcPct val="30000"/>
              </a:spcBef>
              <a:spcAft>
                <a:spcPts val="0"/>
              </a:spcAft>
              <a:buClr>
                <a:schemeClr val="bg2"/>
              </a:buClr>
              <a:buFont typeface="Arial" pitchFamily="34" charset="0"/>
              <a:buChar char="•"/>
              <a:defRPr/>
            </a:pPr>
            <a:r>
              <a:rPr lang="en-US" sz="2000" dirty="0">
                <a:solidFill>
                  <a:schemeClr val="tx1">
                    <a:lumMod val="50000"/>
                    <a:lumOff val="50000"/>
                  </a:schemeClr>
                </a:solidFill>
                <a:latin typeface="Times New Roman" pitchFamily="18" charset="0"/>
                <a:cs typeface="Times New Roman" pitchFamily="18" charset="0"/>
              </a:rPr>
              <a:t>Facts of the case</a:t>
            </a:r>
          </a:p>
          <a:p>
            <a:pPr marL="1143000" lvl="1" indent="-339725" fontAlgn="auto">
              <a:spcBef>
                <a:spcPct val="30000"/>
              </a:spcBef>
              <a:spcAft>
                <a:spcPts val="0"/>
              </a:spcAft>
              <a:buClr>
                <a:schemeClr val="bg2"/>
              </a:buClr>
              <a:buFont typeface="Arial" pitchFamily="34" charset="0"/>
              <a:buChar char="•"/>
              <a:defRPr/>
            </a:pPr>
            <a:r>
              <a:rPr lang="en-US" sz="2000" dirty="0">
                <a:solidFill>
                  <a:schemeClr val="tx1">
                    <a:lumMod val="50000"/>
                    <a:lumOff val="50000"/>
                  </a:schemeClr>
                </a:solidFill>
                <a:latin typeface="Times New Roman" pitchFamily="18" charset="0"/>
                <a:cs typeface="Times New Roman" pitchFamily="18" charset="0"/>
              </a:rPr>
              <a:t>Issues/ decisions</a:t>
            </a:r>
          </a:p>
          <a:p>
            <a:pPr marL="1143000" lvl="1" indent="-339725" fontAlgn="auto">
              <a:spcBef>
                <a:spcPct val="30000"/>
              </a:spcBef>
              <a:spcAft>
                <a:spcPts val="0"/>
              </a:spcAft>
              <a:buClr>
                <a:schemeClr val="bg2"/>
              </a:buClr>
              <a:buFont typeface="Arial" pitchFamily="34" charset="0"/>
              <a:buChar char="•"/>
              <a:defRPr/>
            </a:pPr>
            <a:r>
              <a:rPr lang="en-US" sz="2000" dirty="0">
                <a:solidFill>
                  <a:schemeClr val="tx1">
                    <a:lumMod val="50000"/>
                    <a:lumOff val="50000"/>
                  </a:schemeClr>
                </a:solidFill>
                <a:latin typeface="Times New Roman" pitchFamily="18" charset="0"/>
                <a:cs typeface="Times New Roman" pitchFamily="18" charset="0"/>
              </a:rPr>
              <a:t>Reasoning</a:t>
            </a:r>
          </a:p>
          <a:p>
            <a:pPr marL="1143000" lvl="1" indent="-339725" fontAlgn="auto">
              <a:spcBef>
                <a:spcPct val="30000"/>
              </a:spcBef>
              <a:spcAft>
                <a:spcPts val="0"/>
              </a:spcAft>
              <a:buClr>
                <a:schemeClr val="bg2"/>
              </a:buClr>
              <a:buFont typeface="Arial" pitchFamily="34" charset="0"/>
              <a:buChar char="•"/>
              <a:defRPr/>
            </a:pPr>
            <a:r>
              <a:rPr lang="en-US" sz="2000" dirty="0">
                <a:solidFill>
                  <a:schemeClr val="tx1">
                    <a:lumMod val="50000"/>
                    <a:lumOff val="50000"/>
                  </a:schemeClr>
                </a:solidFill>
                <a:latin typeface="Times New Roman" pitchFamily="18" charset="0"/>
                <a:cs typeface="Times New Roman" pitchFamily="18" charset="0"/>
              </a:rPr>
              <a:t>Separate opinions</a:t>
            </a:r>
          </a:p>
          <a:p>
            <a:pPr marL="1143000" lvl="1" indent="-339725" fontAlgn="auto">
              <a:spcBef>
                <a:spcPct val="30000"/>
              </a:spcBef>
              <a:spcAft>
                <a:spcPts val="0"/>
              </a:spcAft>
              <a:buClr>
                <a:schemeClr val="bg2"/>
              </a:buClr>
              <a:buFont typeface="Arial" pitchFamily="34" charset="0"/>
              <a:buChar char="•"/>
              <a:defRPr/>
            </a:pPr>
            <a:r>
              <a:rPr lang="en-US" sz="2000" dirty="0">
                <a:solidFill>
                  <a:schemeClr val="tx1">
                    <a:lumMod val="50000"/>
                    <a:lumOff val="50000"/>
                  </a:schemeClr>
                </a:solidFill>
                <a:latin typeface="Times New Roman" pitchFamily="18" charset="0"/>
                <a:cs typeface="Times New Roman" pitchFamily="18" charset="0"/>
              </a:rPr>
              <a:t>Discussion</a:t>
            </a:r>
          </a:p>
        </p:txBody>
      </p:sp>
      <p:pic>
        <p:nvPicPr>
          <p:cNvPr id="4099" name="Picture 3"/>
          <p:cNvPicPr>
            <a:picLocks noChangeAspect="1" noChangeArrowheads="1"/>
          </p:cNvPicPr>
          <p:nvPr/>
        </p:nvPicPr>
        <p:blipFill>
          <a:blip r:embed="rId3" cstate="print"/>
          <a:srcRect l="36719" t="50000" r="12500" b="36458"/>
          <a:stretch>
            <a:fillRect/>
          </a:stretch>
        </p:blipFill>
        <p:spPr bwMode="auto">
          <a:xfrm>
            <a:off x="0" y="4114800"/>
            <a:ext cx="4953000" cy="990600"/>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4800600" y="1447800"/>
            <a:ext cx="2466975" cy="1847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86788">
                                            <p:txEl>
                                              <p:pRg st="0" end="0"/>
                                            </p:txEl>
                                          </p:spTgt>
                                        </p:tgtEl>
                                        <p:attrNameLst>
                                          <p:attrName>style.visibility</p:attrName>
                                        </p:attrNameLst>
                                      </p:cBhvr>
                                      <p:to>
                                        <p:strVal val="visible"/>
                                      </p:to>
                                    </p:set>
                                    <p:anim calcmode="lin" valueType="num">
                                      <p:cBhvr additive="base">
                                        <p:cTn id="7" dur="500" fill="hold"/>
                                        <p:tgtEl>
                                          <p:spTgt spid="8867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678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86788">
                                            <p:txEl>
                                              <p:pRg st="1" end="1"/>
                                            </p:txEl>
                                          </p:spTgt>
                                        </p:tgtEl>
                                        <p:attrNameLst>
                                          <p:attrName>style.visibility</p:attrName>
                                        </p:attrNameLst>
                                      </p:cBhvr>
                                      <p:to>
                                        <p:strVal val="visible"/>
                                      </p:to>
                                    </p:set>
                                    <p:anim calcmode="lin" valueType="num">
                                      <p:cBhvr additive="base">
                                        <p:cTn id="11" dur="500" fill="hold"/>
                                        <p:tgtEl>
                                          <p:spTgt spid="88678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8678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86788">
                                            <p:txEl>
                                              <p:pRg st="2" end="2"/>
                                            </p:txEl>
                                          </p:spTgt>
                                        </p:tgtEl>
                                        <p:attrNameLst>
                                          <p:attrName>style.visibility</p:attrName>
                                        </p:attrNameLst>
                                      </p:cBhvr>
                                      <p:to>
                                        <p:strVal val="visible"/>
                                      </p:to>
                                    </p:set>
                                    <p:anim calcmode="lin" valueType="num">
                                      <p:cBhvr additive="base">
                                        <p:cTn id="15" dur="500" fill="hold"/>
                                        <p:tgtEl>
                                          <p:spTgt spid="88678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8678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86788">
                                            <p:txEl>
                                              <p:pRg st="3" end="3"/>
                                            </p:txEl>
                                          </p:spTgt>
                                        </p:tgtEl>
                                        <p:attrNameLst>
                                          <p:attrName>style.visibility</p:attrName>
                                        </p:attrNameLst>
                                      </p:cBhvr>
                                      <p:to>
                                        <p:strVal val="visible"/>
                                      </p:to>
                                    </p:set>
                                    <p:anim calcmode="lin" valueType="num">
                                      <p:cBhvr additive="base">
                                        <p:cTn id="19" dur="500" fill="hold"/>
                                        <p:tgtEl>
                                          <p:spTgt spid="88678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8678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86788">
                                            <p:txEl>
                                              <p:pRg st="4" end="4"/>
                                            </p:txEl>
                                          </p:spTgt>
                                        </p:tgtEl>
                                        <p:attrNameLst>
                                          <p:attrName>style.visibility</p:attrName>
                                        </p:attrNameLst>
                                      </p:cBhvr>
                                      <p:to>
                                        <p:strVal val="visible"/>
                                      </p:to>
                                    </p:set>
                                    <p:anim calcmode="lin" valueType="num">
                                      <p:cBhvr additive="base">
                                        <p:cTn id="23" dur="500" fill="hold"/>
                                        <p:tgtEl>
                                          <p:spTgt spid="88678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86788">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86788">
                                            <p:txEl>
                                              <p:pRg st="5" end="5"/>
                                            </p:txEl>
                                          </p:spTgt>
                                        </p:tgtEl>
                                        <p:attrNameLst>
                                          <p:attrName>style.visibility</p:attrName>
                                        </p:attrNameLst>
                                      </p:cBhvr>
                                      <p:to>
                                        <p:strVal val="visible"/>
                                      </p:to>
                                    </p:set>
                                    <p:anim calcmode="lin" valueType="num">
                                      <p:cBhvr additive="base">
                                        <p:cTn id="27" dur="500" fill="hold"/>
                                        <p:tgtEl>
                                          <p:spTgt spid="88678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8678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sz="half" idx="1"/>
          </p:nvPr>
        </p:nvSpPr>
        <p:spPr>
          <a:xfrm>
            <a:off x="360363" y="1470025"/>
            <a:ext cx="6527800" cy="5129213"/>
          </a:xfrm>
        </p:spPr>
        <p:txBody>
          <a:bodyPr/>
          <a:lstStyle/>
          <a:p>
            <a:pPr eaLnBrk="1" hangingPunct="1"/>
            <a:endParaRPr lang="en-US" sz="2000" smtClean="0"/>
          </a:p>
          <a:p>
            <a:pPr lvl="1" eaLnBrk="1" hangingPunct="1">
              <a:buFontTx/>
              <a:buNone/>
            </a:pPr>
            <a:endParaRPr lang="en-US" sz="2000" smtClean="0"/>
          </a:p>
        </p:txBody>
      </p:sp>
      <p:sp>
        <p:nvSpPr>
          <p:cNvPr id="960515" name="Rectangle 3"/>
          <p:cNvSpPr>
            <a:spLocks noGrp="1" noChangeArrowheads="1"/>
          </p:cNvSpPr>
          <p:nvPr>
            <p:ph type="title"/>
          </p:nvPr>
        </p:nvSpPr>
        <p:spPr>
          <a:xfrm>
            <a:off x="0" y="228600"/>
            <a:ext cx="9144000" cy="1111250"/>
          </a:xfrm>
        </p:spPr>
        <p:txBody>
          <a:bodyPr rtlCol="0">
            <a:noAutofit/>
          </a:bodyPr>
          <a:lstStyle/>
          <a:p>
            <a:pPr eaLnBrk="1" fontAlgn="auto" hangingPunct="1">
              <a:spcAft>
                <a:spcPts val="0"/>
              </a:spcAft>
              <a:defRPr/>
            </a:pPr>
            <a:r>
              <a:rPr lang="en-US" dirty="0" smtClean="0">
                <a:latin typeface="Times New Roman" pitchFamily="18" charset="0"/>
                <a:cs typeface="Times New Roman" pitchFamily="18" charset="0"/>
              </a:rPr>
              <a:t>Categorical Exceptions: Obscenity</a:t>
            </a:r>
            <a:br>
              <a:rPr lang="en-US" dirty="0" smtClean="0">
                <a:latin typeface="Times New Roman" pitchFamily="18" charset="0"/>
                <a:cs typeface="Times New Roman" pitchFamily="18" charset="0"/>
              </a:rPr>
            </a:br>
            <a:endParaRPr lang="en-US" dirty="0" smtClean="0">
              <a:latin typeface="Times New Roman" pitchFamily="18" charset="0"/>
              <a:cs typeface="Times New Roman" pitchFamily="18" charset="0"/>
            </a:endParaRPr>
          </a:p>
        </p:txBody>
      </p:sp>
      <p:sp>
        <p:nvSpPr>
          <p:cNvPr id="6148" name="Text Box 4"/>
          <p:cNvSpPr txBox="1">
            <a:spLocks noChangeArrowheads="1"/>
          </p:cNvSpPr>
          <p:nvPr/>
        </p:nvSpPr>
        <p:spPr bwMode="auto">
          <a:xfrm>
            <a:off x="0" y="1101725"/>
            <a:ext cx="9144000" cy="5992410"/>
          </a:xfrm>
          <a:prstGeom prst="rect">
            <a:avLst/>
          </a:prstGeom>
          <a:noFill/>
          <a:ln w="9525" algn="ctr">
            <a:noFill/>
            <a:miter lim="800000"/>
            <a:headEnd/>
            <a:tailEnd/>
          </a:ln>
        </p:spPr>
        <p:txBody>
          <a:bodyPr wrap="square">
            <a:spAutoFit/>
          </a:bodyPr>
          <a:lstStyle/>
          <a:p>
            <a:pPr marL="688975" indent="-688975">
              <a:spcBef>
                <a:spcPct val="50000"/>
              </a:spcBef>
              <a:buClr>
                <a:srgbClr val="62AC1E"/>
              </a:buClr>
              <a:defRPr/>
            </a:pPr>
            <a:r>
              <a:rPr lang="en-US" sz="2400" b="1" dirty="0" smtClean="0">
                <a:solidFill>
                  <a:schemeClr val="tx2"/>
                </a:solidFill>
                <a:latin typeface="Times New Roman" pitchFamily="18" charset="0"/>
                <a:cs typeface="Times New Roman" pitchFamily="18" charset="0"/>
              </a:rPr>
              <a:t>Obscenity </a:t>
            </a:r>
            <a:r>
              <a:rPr lang="en-US" sz="2400" b="1" dirty="0">
                <a:solidFill>
                  <a:schemeClr val="tx2"/>
                </a:solidFill>
                <a:latin typeface="Times New Roman" pitchFamily="18" charset="0"/>
                <a:cs typeface="Times New Roman" pitchFamily="18" charset="0"/>
              </a:rPr>
              <a:t>and Pornography:</a:t>
            </a:r>
            <a:r>
              <a:rPr lang="en-US" dirty="0">
                <a:solidFill>
                  <a:schemeClr val="tx2"/>
                </a:solidFill>
                <a:latin typeface="Times New Roman" pitchFamily="18" charset="0"/>
                <a:cs typeface="Times New Roman" pitchFamily="18" charset="0"/>
              </a:rPr>
              <a:t> </a:t>
            </a:r>
            <a:r>
              <a:rPr lang="en-US" sz="2000" dirty="0">
                <a:solidFill>
                  <a:schemeClr val="tx1">
                    <a:lumMod val="50000"/>
                    <a:lumOff val="50000"/>
                  </a:schemeClr>
                </a:solidFill>
                <a:latin typeface="Times New Roman" pitchFamily="18" charset="0"/>
                <a:cs typeface="Times New Roman" pitchFamily="18" charset="0"/>
              </a:rPr>
              <a:t>How are the two distinguished?  Does the First Amendment protect both?</a:t>
            </a:r>
          </a:p>
          <a:p>
            <a:pPr marL="688975" indent="-688975">
              <a:spcBef>
                <a:spcPct val="50000"/>
              </a:spcBef>
              <a:buClr>
                <a:srgbClr val="62AC1E"/>
              </a:buClr>
              <a:defRPr/>
            </a:pPr>
            <a:endParaRPr lang="en-US" sz="2400" b="1" dirty="0" smtClean="0">
              <a:solidFill>
                <a:schemeClr val="tx2"/>
              </a:solidFill>
              <a:latin typeface="Times New Roman" pitchFamily="18" charset="0"/>
              <a:cs typeface="Times New Roman" pitchFamily="18" charset="0"/>
            </a:endParaRPr>
          </a:p>
          <a:p>
            <a:pPr marL="688975" indent="-688975">
              <a:spcBef>
                <a:spcPct val="50000"/>
              </a:spcBef>
              <a:buClr>
                <a:srgbClr val="62AC1E"/>
              </a:buClr>
              <a:defRPr/>
            </a:pPr>
            <a:endParaRPr lang="en-US" sz="2400" b="1" dirty="0" smtClean="0">
              <a:solidFill>
                <a:schemeClr val="tx2"/>
              </a:solidFill>
              <a:latin typeface="Times New Roman" pitchFamily="18" charset="0"/>
              <a:cs typeface="Times New Roman" pitchFamily="18" charset="0"/>
            </a:endParaRPr>
          </a:p>
          <a:p>
            <a:pPr marL="688975" indent="-688975">
              <a:spcBef>
                <a:spcPct val="50000"/>
              </a:spcBef>
              <a:buClr>
                <a:srgbClr val="62AC1E"/>
              </a:buClr>
              <a:defRPr/>
            </a:pPr>
            <a:endParaRPr lang="en-US" sz="2400" b="1" dirty="0" smtClean="0">
              <a:solidFill>
                <a:schemeClr val="tx2"/>
              </a:solidFill>
              <a:latin typeface="Times New Roman" pitchFamily="18" charset="0"/>
              <a:cs typeface="Times New Roman" pitchFamily="18" charset="0"/>
            </a:endParaRPr>
          </a:p>
          <a:p>
            <a:pPr marL="688975" indent="-688975">
              <a:spcBef>
                <a:spcPct val="50000"/>
              </a:spcBef>
              <a:buClr>
                <a:srgbClr val="62AC1E"/>
              </a:buClr>
              <a:defRPr/>
            </a:pPr>
            <a:r>
              <a:rPr lang="en-US" sz="2400" b="1" dirty="0" smtClean="0">
                <a:solidFill>
                  <a:schemeClr val="tx2"/>
                </a:solidFill>
                <a:latin typeface="Times New Roman" pitchFamily="18" charset="0"/>
                <a:cs typeface="Times New Roman" pitchFamily="18" charset="0"/>
              </a:rPr>
              <a:t>Evolving </a:t>
            </a:r>
            <a:r>
              <a:rPr lang="en-US" sz="2400" b="1" dirty="0">
                <a:solidFill>
                  <a:schemeClr val="tx2"/>
                </a:solidFill>
                <a:latin typeface="Times New Roman" pitchFamily="18" charset="0"/>
                <a:cs typeface="Times New Roman" pitchFamily="18" charset="0"/>
              </a:rPr>
              <a:t>Case Law:</a:t>
            </a:r>
          </a:p>
          <a:p>
            <a:pPr marL="971550" lvl="1" indent="-168275">
              <a:spcBef>
                <a:spcPct val="30000"/>
              </a:spcBef>
              <a:buClr>
                <a:schemeClr val="bg2"/>
              </a:buClr>
              <a:buSzPct val="75000"/>
              <a:buFont typeface="Arial" pitchFamily="34" charset="0"/>
              <a:buChar char="•"/>
              <a:defRPr/>
            </a:pPr>
            <a:r>
              <a:rPr lang="en-US" sz="2000" i="1" dirty="0">
                <a:solidFill>
                  <a:schemeClr val="tx1">
                    <a:lumMod val="50000"/>
                    <a:lumOff val="50000"/>
                  </a:schemeClr>
                </a:solidFill>
                <a:latin typeface="Times New Roman" pitchFamily="18" charset="0"/>
                <a:cs typeface="Times New Roman" pitchFamily="18" charset="0"/>
              </a:rPr>
              <a:t>Regina v. </a:t>
            </a:r>
            <a:r>
              <a:rPr lang="en-US" sz="2000" i="1" dirty="0" err="1">
                <a:solidFill>
                  <a:schemeClr val="tx1">
                    <a:lumMod val="50000"/>
                    <a:lumOff val="50000"/>
                  </a:schemeClr>
                </a:solidFill>
                <a:latin typeface="Times New Roman" pitchFamily="18" charset="0"/>
                <a:cs typeface="Times New Roman" pitchFamily="18" charset="0"/>
              </a:rPr>
              <a:t>Hicklin</a:t>
            </a:r>
            <a:r>
              <a:rPr lang="en-US" sz="2000" dirty="0">
                <a:solidFill>
                  <a:schemeClr val="tx1">
                    <a:lumMod val="50000"/>
                    <a:lumOff val="50000"/>
                  </a:schemeClr>
                </a:solidFill>
                <a:latin typeface="Times New Roman" pitchFamily="18" charset="0"/>
                <a:cs typeface="Times New Roman" pitchFamily="18" charset="0"/>
              </a:rPr>
              <a:t> (1868, British case): “whether the tendency of the matter…is to deprave and corrupt those whose minds are open to such immoral influences, and into whose hands a publication of this sort may fall.”</a:t>
            </a:r>
          </a:p>
          <a:p>
            <a:pPr marL="971550" lvl="1" indent="-168275">
              <a:spcBef>
                <a:spcPct val="30000"/>
              </a:spcBef>
              <a:buClr>
                <a:schemeClr val="bg2"/>
              </a:buClr>
              <a:buSzPct val="75000"/>
              <a:buFont typeface="Arial" pitchFamily="34" charset="0"/>
              <a:buChar char="•"/>
              <a:defRPr/>
            </a:pPr>
            <a:r>
              <a:rPr lang="en-US" sz="2000" i="1" dirty="0">
                <a:solidFill>
                  <a:schemeClr val="tx1">
                    <a:lumMod val="50000"/>
                    <a:lumOff val="50000"/>
                  </a:schemeClr>
                </a:solidFill>
                <a:latin typeface="Times New Roman" pitchFamily="18" charset="0"/>
                <a:cs typeface="Times New Roman" pitchFamily="18" charset="0"/>
              </a:rPr>
              <a:t>Roth v. U.S.</a:t>
            </a:r>
            <a:r>
              <a:rPr lang="en-US" sz="2000" dirty="0">
                <a:solidFill>
                  <a:schemeClr val="tx1">
                    <a:lumMod val="50000"/>
                    <a:lumOff val="50000"/>
                  </a:schemeClr>
                </a:solidFill>
                <a:latin typeface="Times New Roman" pitchFamily="18" charset="0"/>
                <a:cs typeface="Times New Roman" pitchFamily="18" charset="0"/>
              </a:rPr>
              <a:t> (1957): “Obscenity is not within the area of constitutionally protected speech…”  The test followed, and read: “Whether to the average person, applying contemporary community standards, the dominant theme of the material taken as a whole appeals to the prurient </a:t>
            </a:r>
            <a:r>
              <a:rPr lang="en-US" sz="2000" dirty="0" smtClean="0">
                <a:solidFill>
                  <a:schemeClr val="tx1">
                    <a:lumMod val="50000"/>
                    <a:lumOff val="50000"/>
                  </a:schemeClr>
                </a:solidFill>
                <a:latin typeface="Times New Roman" pitchFamily="18" charset="0"/>
                <a:cs typeface="Times New Roman" pitchFamily="18" charset="0"/>
              </a:rPr>
              <a:t>                            interest</a:t>
            </a:r>
            <a:r>
              <a:rPr lang="en-US" sz="2000" dirty="0">
                <a:solidFill>
                  <a:schemeClr val="tx1">
                    <a:lumMod val="50000"/>
                    <a:lumOff val="50000"/>
                  </a:schemeClr>
                </a:solidFill>
                <a:latin typeface="Times New Roman" pitchFamily="18" charset="0"/>
                <a:cs typeface="Times New Roman" pitchFamily="18" charset="0"/>
              </a:rPr>
              <a:t>.”</a:t>
            </a:r>
          </a:p>
          <a:p>
            <a:pPr marL="971550" lvl="1" indent="-168275">
              <a:spcBef>
                <a:spcPct val="30000"/>
              </a:spcBef>
              <a:buClr>
                <a:schemeClr val="hlink"/>
              </a:buClr>
              <a:buSzPct val="75000"/>
              <a:defRPr/>
            </a:pPr>
            <a:r>
              <a:rPr lang="en-US" dirty="0">
                <a:solidFill>
                  <a:schemeClr val="tx1">
                    <a:lumMod val="50000"/>
                    <a:lumOff val="50000"/>
                  </a:schemeClr>
                </a:solidFill>
                <a:latin typeface="Swis721 Lt BT" pitchFamily="34" charset="0"/>
              </a:rPr>
              <a:t>	</a:t>
            </a:r>
          </a:p>
        </p:txBody>
      </p:sp>
      <p:sp>
        <p:nvSpPr>
          <p:cNvPr id="5" name="Oval 4"/>
          <p:cNvSpPr/>
          <p:nvPr/>
        </p:nvSpPr>
        <p:spPr>
          <a:xfrm>
            <a:off x="0" y="1828800"/>
            <a:ext cx="1600200" cy="1752600"/>
          </a:xfrm>
          <a:prstGeom prst="ellipse">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t>Pornography</a:t>
            </a:r>
            <a:endParaRPr lang="en-US" sz="1300" dirty="0"/>
          </a:p>
        </p:txBody>
      </p:sp>
      <p:sp>
        <p:nvSpPr>
          <p:cNvPr id="6" name="Oval 5"/>
          <p:cNvSpPr/>
          <p:nvPr/>
        </p:nvSpPr>
        <p:spPr>
          <a:xfrm>
            <a:off x="1371600" y="2057400"/>
            <a:ext cx="1295400" cy="1295400"/>
          </a:xfrm>
          <a:prstGeom prst="ellipse">
            <a:avLst/>
          </a:prstGeom>
          <a:solidFill>
            <a:srgbClr val="0070C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Obscenity</a:t>
            </a:r>
            <a:endParaRPr lang="en-US"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sz="half" idx="1"/>
          </p:nvPr>
        </p:nvSpPr>
        <p:spPr>
          <a:xfrm>
            <a:off x="360363" y="1470025"/>
            <a:ext cx="6527800" cy="5129213"/>
          </a:xfrm>
        </p:spPr>
        <p:txBody>
          <a:bodyPr/>
          <a:lstStyle/>
          <a:p>
            <a:pPr eaLnBrk="1" hangingPunct="1"/>
            <a:endParaRPr lang="en-US" sz="2000" smtClean="0"/>
          </a:p>
          <a:p>
            <a:pPr lvl="1" eaLnBrk="1" hangingPunct="1">
              <a:buFontTx/>
              <a:buNone/>
            </a:pPr>
            <a:endParaRPr lang="en-US" sz="2000" smtClean="0"/>
          </a:p>
        </p:txBody>
      </p:sp>
      <p:sp>
        <p:nvSpPr>
          <p:cNvPr id="962563" name="Rectangle 3"/>
          <p:cNvSpPr>
            <a:spLocks noGrp="1" noChangeArrowheads="1"/>
          </p:cNvSpPr>
          <p:nvPr>
            <p:ph type="title"/>
          </p:nvPr>
        </p:nvSpPr>
        <p:spPr>
          <a:xfrm>
            <a:off x="1085850" y="577850"/>
            <a:ext cx="7848600" cy="762000"/>
          </a:xfrm>
        </p:spPr>
        <p:txBody>
          <a:bodyPr rtlCol="0">
            <a:normAutofit fontScale="90000"/>
          </a:bodyPr>
          <a:lstStyle/>
          <a:p>
            <a:pPr eaLnBrk="1" fontAlgn="auto" hangingPunct="1">
              <a:spcAft>
                <a:spcPts val="0"/>
              </a:spcAft>
              <a:defRPr/>
            </a:pPr>
            <a:r>
              <a:rPr lang="en-US" dirty="0" smtClean="0">
                <a:latin typeface="Times New Roman" pitchFamily="18" charset="0"/>
                <a:cs typeface="Times New Roman" pitchFamily="18" charset="0"/>
              </a:rPr>
              <a:t>Categorical Exceptions: Obscenity</a:t>
            </a:r>
            <a:br>
              <a:rPr lang="en-US" dirty="0" smtClean="0">
                <a:latin typeface="Times New Roman" pitchFamily="18" charset="0"/>
                <a:cs typeface="Times New Roman" pitchFamily="18" charset="0"/>
              </a:rPr>
            </a:br>
            <a:endParaRPr lang="en-US" b="1" i="1" dirty="0" smtClean="0">
              <a:solidFill>
                <a:srgbClr val="7391DC"/>
              </a:solidFill>
              <a:latin typeface="Swis721 Cn BT" pitchFamily="34" charset="0"/>
            </a:endParaRPr>
          </a:p>
        </p:txBody>
      </p:sp>
      <p:sp>
        <p:nvSpPr>
          <p:cNvPr id="7172" name="Text Box 4"/>
          <p:cNvSpPr txBox="1">
            <a:spLocks noChangeArrowheads="1"/>
          </p:cNvSpPr>
          <p:nvPr/>
        </p:nvSpPr>
        <p:spPr bwMode="auto">
          <a:xfrm>
            <a:off x="0" y="1101725"/>
            <a:ext cx="9144000" cy="5201424"/>
          </a:xfrm>
          <a:prstGeom prst="rect">
            <a:avLst/>
          </a:prstGeom>
          <a:noFill/>
          <a:ln w="9525" algn="ctr">
            <a:noFill/>
            <a:miter lim="800000"/>
            <a:headEnd/>
            <a:tailEnd/>
          </a:ln>
        </p:spPr>
        <p:txBody>
          <a:bodyPr wrap="square">
            <a:spAutoFit/>
          </a:bodyPr>
          <a:lstStyle/>
          <a:p>
            <a:pPr marL="688975" indent="-688975">
              <a:spcBef>
                <a:spcPct val="50000"/>
              </a:spcBef>
              <a:buClr>
                <a:srgbClr val="62AC1E"/>
              </a:buClr>
              <a:defRPr/>
            </a:pPr>
            <a:r>
              <a:rPr lang="en-US" sz="2400" b="1" dirty="0">
                <a:solidFill>
                  <a:schemeClr val="tx2"/>
                </a:solidFill>
                <a:latin typeface="Times New Roman" pitchFamily="18" charset="0"/>
                <a:cs typeface="Times New Roman" pitchFamily="18" charset="0"/>
              </a:rPr>
              <a:t>Evolving Case Law:</a:t>
            </a:r>
          </a:p>
          <a:p>
            <a:pPr marL="971550" lvl="1" indent="-168275">
              <a:spcBef>
                <a:spcPct val="30000"/>
              </a:spcBef>
              <a:buClr>
                <a:schemeClr val="bg2"/>
              </a:buClr>
              <a:buSzPct val="75000"/>
              <a:buFont typeface="Arial" pitchFamily="34" charset="0"/>
              <a:buChar char="•"/>
              <a:defRPr/>
            </a:pPr>
            <a:r>
              <a:rPr lang="en-US" sz="2000" i="1" dirty="0" err="1">
                <a:solidFill>
                  <a:schemeClr val="tx1">
                    <a:lumMod val="50000"/>
                    <a:lumOff val="50000"/>
                  </a:schemeClr>
                </a:solidFill>
                <a:latin typeface="Times New Roman" pitchFamily="18" charset="0"/>
                <a:cs typeface="Times New Roman" pitchFamily="18" charset="0"/>
              </a:rPr>
              <a:t>Jacobellis</a:t>
            </a:r>
            <a:r>
              <a:rPr lang="en-US" sz="2000" i="1" dirty="0">
                <a:solidFill>
                  <a:schemeClr val="tx1">
                    <a:lumMod val="50000"/>
                    <a:lumOff val="50000"/>
                  </a:schemeClr>
                </a:solidFill>
                <a:latin typeface="Times New Roman" pitchFamily="18" charset="0"/>
                <a:cs typeface="Times New Roman" pitchFamily="18" charset="0"/>
              </a:rPr>
              <a:t> v. Ohio</a:t>
            </a:r>
            <a:r>
              <a:rPr lang="en-US" sz="2000" dirty="0">
                <a:solidFill>
                  <a:schemeClr val="tx1">
                    <a:lumMod val="50000"/>
                    <a:lumOff val="50000"/>
                  </a:schemeClr>
                </a:solidFill>
                <a:latin typeface="Times New Roman" pitchFamily="18" charset="0"/>
                <a:cs typeface="Times New Roman" pitchFamily="18" charset="0"/>
              </a:rPr>
              <a:t> (1964</a:t>
            </a:r>
            <a:r>
              <a:rPr lang="en-US" sz="2000" dirty="0" smtClean="0">
                <a:solidFill>
                  <a:schemeClr val="tx1">
                    <a:lumMod val="50000"/>
                    <a:lumOff val="50000"/>
                  </a:schemeClr>
                </a:solidFill>
                <a:latin typeface="Times New Roman" pitchFamily="18" charset="0"/>
                <a:cs typeface="Times New Roman" pitchFamily="18" charset="0"/>
              </a:rPr>
              <a:t>): “</a:t>
            </a:r>
            <a:r>
              <a:rPr lang="en-US" sz="2000" dirty="0">
                <a:solidFill>
                  <a:schemeClr val="tx1">
                    <a:lumMod val="50000"/>
                    <a:lumOff val="50000"/>
                  </a:schemeClr>
                </a:solidFill>
                <a:latin typeface="Times New Roman" pitchFamily="18" charset="0"/>
                <a:cs typeface="Times New Roman" pitchFamily="18" charset="0"/>
              </a:rPr>
              <a:t>I know it when I see it.”                                                      </a:t>
            </a:r>
            <a:r>
              <a:rPr lang="en-US" sz="2000" dirty="0" smtClean="0">
                <a:solidFill>
                  <a:schemeClr val="tx1">
                    <a:lumMod val="50000"/>
                    <a:lumOff val="50000"/>
                  </a:schemeClr>
                </a:solidFill>
                <a:latin typeface="Times New Roman" pitchFamily="18" charset="0"/>
                <a:cs typeface="Times New Roman" pitchFamily="18" charset="0"/>
              </a:rPr>
              <a:t>—</a:t>
            </a:r>
            <a:r>
              <a:rPr lang="en-US" sz="2000" dirty="0">
                <a:solidFill>
                  <a:schemeClr val="tx1">
                    <a:lumMod val="50000"/>
                    <a:lumOff val="50000"/>
                  </a:schemeClr>
                </a:solidFill>
                <a:latin typeface="Times New Roman" pitchFamily="18" charset="0"/>
                <a:cs typeface="Times New Roman" pitchFamily="18" charset="0"/>
              </a:rPr>
              <a:t>Justice Potter Stewart</a:t>
            </a:r>
          </a:p>
          <a:p>
            <a:pPr marL="971550" lvl="1" indent="-168275">
              <a:spcBef>
                <a:spcPct val="30000"/>
              </a:spcBef>
              <a:buClr>
                <a:schemeClr val="hlink"/>
              </a:buClr>
              <a:buSzPct val="75000"/>
              <a:defRPr/>
            </a:pPr>
            <a:endParaRPr lang="en-US" sz="2000" i="1" dirty="0" smtClean="0">
              <a:solidFill>
                <a:schemeClr val="tx1">
                  <a:lumMod val="50000"/>
                  <a:lumOff val="50000"/>
                </a:schemeClr>
              </a:solidFill>
              <a:latin typeface="Times New Roman" pitchFamily="18" charset="0"/>
              <a:cs typeface="Times New Roman" pitchFamily="18" charset="0"/>
            </a:endParaRPr>
          </a:p>
          <a:p>
            <a:pPr marL="971550" lvl="1" indent="-168275">
              <a:spcBef>
                <a:spcPct val="30000"/>
              </a:spcBef>
              <a:buClr>
                <a:schemeClr val="hlink"/>
              </a:buClr>
              <a:buSzPct val="75000"/>
              <a:defRPr/>
            </a:pPr>
            <a:endParaRPr lang="en-US" sz="2000" i="1" dirty="0" smtClean="0">
              <a:solidFill>
                <a:schemeClr val="tx1">
                  <a:lumMod val="50000"/>
                  <a:lumOff val="50000"/>
                </a:schemeClr>
              </a:solidFill>
              <a:latin typeface="Times New Roman" pitchFamily="18" charset="0"/>
              <a:cs typeface="Times New Roman" pitchFamily="18" charset="0"/>
            </a:endParaRPr>
          </a:p>
          <a:p>
            <a:pPr marL="971550" lvl="1" indent="-168275">
              <a:spcBef>
                <a:spcPct val="30000"/>
              </a:spcBef>
              <a:buClr>
                <a:schemeClr val="hlink"/>
              </a:buClr>
              <a:buSzPct val="75000"/>
              <a:defRPr/>
            </a:pPr>
            <a:endParaRPr lang="en-US" sz="2000" i="1" dirty="0" smtClean="0">
              <a:solidFill>
                <a:schemeClr val="tx1">
                  <a:lumMod val="50000"/>
                  <a:lumOff val="50000"/>
                </a:schemeClr>
              </a:solidFill>
              <a:latin typeface="Times New Roman" pitchFamily="18" charset="0"/>
              <a:cs typeface="Times New Roman" pitchFamily="18" charset="0"/>
            </a:endParaRPr>
          </a:p>
          <a:p>
            <a:pPr marL="971550" lvl="1" indent="-168275">
              <a:spcBef>
                <a:spcPct val="30000"/>
              </a:spcBef>
              <a:buClr>
                <a:schemeClr val="hlink"/>
              </a:buClr>
              <a:buSzPct val="75000"/>
              <a:defRPr/>
            </a:pPr>
            <a:endParaRPr lang="en-US" sz="2000" i="1" dirty="0" smtClean="0">
              <a:solidFill>
                <a:schemeClr val="tx1">
                  <a:lumMod val="50000"/>
                  <a:lumOff val="50000"/>
                </a:schemeClr>
              </a:solidFill>
              <a:latin typeface="Times New Roman" pitchFamily="18" charset="0"/>
              <a:cs typeface="Times New Roman" pitchFamily="18" charset="0"/>
            </a:endParaRPr>
          </a:p>
          <a:p>
            <a:pPr marL="971550" lvl="1" indent="-168275">
              <a:spcBef>
                <a:spcPct val="30000"/>
              </a:spcBef>
              <a:buClr>
                <a:schemeClr val="hlink"/>
              </a:buClr>
              <a:buSzPct val="75000"/>
              <a:defRPr/>
            </a:pPr>
            <a:endParaRPr lang="en-US" sz="2000" i="1" dirty="0" smtClean="0">
              <a:solidFill>
                <a:schemeClr val="tx1">
                  <a:lumMod val="50000"/>
                  <a:lumOff val="50000"/>
                </a:schemeClr>
              </a:solidFill>
              <a:latin typeface="Times New Roman" pitchFamily="18" charset="0"/>
              <a:cs typeface="Times New Roman" pitchFamily="18" charset="0"/>
            </a:endParaRPr>
          </a:p>
          <a:p>
            <a:pPr marL="971550" lvl="1" indent="-168275">
              <a:spcBef>
                <a:spcPct val="30000"/>
              </a:spcBef>
              <a:buClr>
                <a:schemeClr val="bg2"/>
              </a:buClr>
              <a:buSzPct val="75000"/>
              <a:buFont typeface="Arial" pitchFamily="34" charset="0"/>
              <a:buChar char="•"/>
              <a:defRPr/>
            </a:pPr>
            <a:r>
              <a:rPr lang="en-US" sz="2000" i="1" dirty="0" smtClean="0">
                <a:solidFill>
                  <a:schemeClr val="tx1">
                    <a:lumMod val="50000"/>
                    <a:lumOff val="50000"/>
                  </a:schemeClr>
                </a:solidFill>
                <a:latin typeface="Times New Roman" pitchFamily="18" charset="0"/>
                <a:cs typeface="Times New Roman" pitchFamily="18" charset="0"/>
              </a:rPr>
              <a:t>Memoirs </a:t>
            </a:r>
            <a:r>
              <a:rPr lang="en-US" sz="2000" i="1" dirty="0">
                <a:solidFill>
                  <a:schemeClr val="tx1">
                    <a:lumMod val="50000"/>
                    <a:lumOff val="50000"/>
                  </a:schemeClr>
                </a:solidFill>
                <a:latin typeface="Times New Roman" pitchFamily="18" charset="0"/>
                <a:cs typeface="Times New Roman" pitchFamily="18" charset="0"/>
              </a:rPr>
              <a:t>v. Massachusetts</a:t>
            </a:r>
            <a:r>
              <a:rPr lang="en-US" sz="2000" dirty="0">
                <a:solidFill>
                  <a:schemeClr val="tx1">
                    <a:lumMod val="50000"/>
                    <a:lumOff val="50000"/>
                  </a:schemeClr>
                </a:solidFill>
                <a:latin typeface="Times New Roman" pitchFamily="18" charset="0"/>
                <a:cs typeface="Times New Roman" pitchFamily="18" charset="0"/>
              </a:rPr>
              <a:t> (1966): </a:t>
            </a:r>
            <a:r>
              <a:rPr lang="en-US" sz="2000" i="1" dirty="0">
                <a:solidFill>
                  <a:schemeClr val="tx1">
                    <a:lumMod val="50000"/>
                    <a:lumOff val="50000"/>
                  </a:schemeClr>
                </a:solidFill>
                <a:latin typeface="Times New Roman" pitchFamily="18" charset="0"/>
                <a:cs typeface="Times New Roman" pitchFamily="18" charset="0"/>
              </a:rPr>
              <a:t>Memoirs of a Woman with Pleasure</a:t>
            </a:r>
            <a:r>
              <a:rPr lang="en-US" sz="2000" dirty="0">
                <a:solidFill>
                  <a:schemeClr val="tx1">
                    <a:lumMod val="50000"/>
                    <a:lumOff val="50000"/>
                  </a:schemeClr>
                </a:solidFill>
                <a:latin typeface="Times New Roman" pitchFamily="18" charset="0"/>
                <a:cs typeface="Times New Roman" pitchFamily="18" charset="0"/>
              </a:rPr>
              <a:t> was not "utterly without redeeming social value." The Court confirmed that books could not be considered obscene unless they were completely worthless, even if they possessed prurient appeal and were "patently offensive." </a:t>
            </a:r>
          </a:p>
          <a:p>
            <a:pPr marL="971550" lvl="1" indent="-168275">
              <a:spcBef>
                <a:spcPct val="30000"/>
              </a:spcBef>
              <a:buClr>
                <a:schemeClr val="bg2"/>
              </a:buClr>
              <a:buSzPct val="75000"/>
              <a:buFont typeface="Arial" pitchFamily="34" charset="0"/>
              <a:buChar char="•"/>
              <a:defRPr/>
            </a:pPr>
            <a:r>
              <a:rPr lang="en-US" sz="2000" i="1" dirty="0">
                <a:solidFill>
                  <a:schemeClr val="tx1">
                    <a:lumMod val="50000"/>
                    <a:lumOff val="50000"/>
                  </a:schemeClr>
                </a:solidFill>
                <a:latin typeface="Times New Roman" pitchFamily="18" charset="0"/>
                <a:cs typeface="Times New Roman" pitchFamily="18" charset="0"/>
              </a:rPr>
              <a:t>Interstate Circuit, Inc. v. Dallas</a:t>
            </a:r>
            <a:r>
              <a:rPr lang="en-US" sz="2000" dirty="0">
                <a:solidFill>
                  <a:schemeClr val="tx1">
                    <a:lumMod val="50000"/>
                    <a:lumOff val="50000"/>
                  </a:schemeClr>
                </a:solidFill>
                <a:latin typeface="Times New Roman" pitchFamily="18" charset="0"/>
                <a:cs typeface="Times New Roman" pitchFamily="18" charset="0"/>
              </a:rPr>
              <a:t> (1968): The ‘intractable obscenity problem.”—Justice John Marshall Harlan II	</a:t>
            </a:r>
          </a:p>
        </p:txBody>
      </p:sp>
      <p:pic>
        <p:nvPicPr>
          <p:cNvPr id="7173" name="Picture 5"/>
          <p:cNvPicPr>
            <a:picLocks noChangeAspect="1" noChangeArrowheads="1"/>
          </p:cNvPicPr>
          <p:nvPr/>
        </p:nvPicPr>
        <p:blipFill>
          <a:blip r:embed="rId3" cstate="print"/>
          <a:srcRect/>
          <a:stretch>
            <a:fillRect/>
          </a:stretch>
        </p:blipFill>
        <p:spPr bwMode="auto">
          <a:xfrm>
            <a:off x="914400" y="2209800"/>
            <a:ext cx="1979612" cy="196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sz="half" idx="1"/>
          </p:nvPr>
        </p:nvSpPr>
        <p:spPr>
          <a:xfrm>
            <a:off x="360363" y="1470025"/>
            <a:ext cx="6527800" cy="5129213"/>
          </a:xfrm>
        </p:spPr>
        <p:txBody>
          <a:bodyPr/>
          <a:lstStyle/>
          <a:p>
            <a:pPr eaLnBrk="1" hangingPunct="1"/>
            <a:endParaRPr lang="en-US" sz="2000" smtClean="0"/>
          </a:p>
          <a:p>
            <a:pPr lvl="1" eaLnBrk="1" hangingPunct="1">
              <a:buFontTx/>
              <a:buNone/>
            </a:pPr>
            <a:endParaRPr lang="en-US" sz="2000" smtClean="0"/>
          </a:p>
        </p:txBody>
      </p:sp>
      <p:sp>
        <p:nvSpPr>
          <p:cNvPr id="964611" name="Rectangle 3"/>
          <p:cNvSpPr>
            <a:spLocks noGrp="1" noChangeArrowheads="1"/>
          </p:cNvSpPr>
          <p:nvPr>
            <p:ph type="title"/>
          </p:nvPr>
        </p:nvSpPr>
        <p:spPr>
          <a:xfrm>
            <a:off x="0" y="228600"/>
            <a:ext cx="9144000" cy="1111250"/>
          </a:xfrm>
        </p:spPr>
        <p:txBody>
          <a:bodyPr rtlCol="0">
            <a:normAutofit fontScale="90000"/>
          </a:bodyPr>
          <a:lstStyle/>
          <a:p>
            <a:pPr eaLnBrk="1" fontAlgn="auto" hangingPunct="1">
              <a:spcAft>
                <a:spcPts val="0"/>
              </a:spcAft>
              <a:defRPr/>
            </a:pPr>
            <a:r>
              <a:rPr lang="en-US" dirty="0" smtClean="0">
                <a:latin typeface="Times New Roman" pitchFamily="18" charset="0"/>
                <a:cs typeface="Times New Roman" pitchFamily="18" charset="0"/>
              </a:rPr>
              <a:t>Categorical Exceptions: Obscenity</a:t>
            </a:r>
            <a:br>
              <a:rPr lang="en-US" dirty="0" smtClean="0">
                <a:latin typeface="Times New Roman" pitchFamily="18" charset="0"/>
                <a:cs typeface="Times New Roman" pitchFamily="18" charset="0"/>
              </a:rPr>
            </a:br>
            <a:endParaRPr lang="en-US" b="1" i="1" dirty="0" smtClean="0">
              <a:solidFill>
                <a:srgbClr val="7391DC"/>
              </a:solidFill>
              <a:latin typeface="Swis721 Cn BT" pitchFamily="34" charset="0"/>
            </a:endParaRPr>
          </a:p>
        </p:txBody>
      </p:sp>
      <p:sp>
        <p:nvSpPr>
          <p:cNvPr id="8196" name="Text Box 4"/>
          <p:cNvSpPr txBox="1">
            <a:spLocks noChangeArrowheads="1"/>
          </p:cNvSpPr>
          <p:nvPr/>
        </p:nvSpPr>
        <p:spPr bwMode="auto">
          <a:xfrm>
            <a:off x="0" y="1101725"/>
            <a:ext cx="9144000" cy="2462213"/>
          </a:xfrm>
          <a:prstGeom prst="rect">
            <a:avLst/>
          </a:prstGeom>
          <a:noFill/>
          <a:ln w="9525" algn="ctr">
            <a:noFill/>
            <a:miter lim="800000"/>
            <a:headEnd/>
            <a:tailEnd/>
          </a:ln>
        </p:spPr>
        <p:txBody>
          <a:bodyPr wrap="square">
            <a:spAutoFit/>
          </a:bodyPr>
          <a:lstStyle/>
          <a:p>
            <a:pPr marL="688975" indent="-688975" fontAlgn="auto">
              <a:spcBef>
                <a:spcPct val="50000"/>
              </a:spcBef>
              <a:spcAft>
                <a:spcPts val="0"/>
              </a:spcAft>
              <a:buClr>
                <a:srgbClr val="62AC1E"/>
              </a:buClr>
              <a:defRPr/>
            </a:pPr>
            <a:r>
              <a:rPr lang="en-US" sz="2400" b="1" i="1" dirty="0" smtClean="0">
                <a:solidFill>
                  <a:schemeClr val="tx2"/>
                </a:solidFill>
                <a:latin typeface="Times New Roman" pitchFamily="18" charset="0"/>
                <a:cs typeface="Times New Roman" pitchFamily="18" charset="0"/>
              </a:rPr>
              <a:t>Miller v. California </a:t>
            </a:r>
            <a:r>
              <a:rPr lang="en-US" sz="2400" b="1" dirty="0" smtClean="0">
                <a:solidFill>
                  <a:schemeClr val="tx2"/>
                </a:solidFill>
                <a:latin typeface="Times New Roman" pitchFamily="18" charset="0"/>
                <a:cs typeface="Times New Roman" pitchFamily="18" charset="0"/>
              </a:rPr>
              <a:t>(1971):</a:t>
            </a:r>
          </a:p>
          <a:p>
            <a:pPr marL="1143000" lvl="1" indent="-339725" fontAlgn="auto">
              <a:spcBef>
                <a:spcPct val="30000"/>
              </a:spcBef>
              <a:spcAft>
                <a:spcPts val="0"/>
              </a:spcAft>
              <a:buClr>
                <a:schemeClr val="bg2"/>
              </a:buClr>
              <a:buFont typeface="Arial" pitchFamily="34" charset="0"/>
              <a:buChar char="•"/>
              <a:defRPr/>
            </a:pPr>
            <a:r>
              <a:rPr lang="en-US" sz="2000" dirty="0" smtClean="0">
                <a:solidFill>
                  <a:schemeClr val="tx1">
                    <a:lumMod val="50000"/>
                    <a:lumOff val="50000"/>
                  </a:schemeClr>
                </a:solidFill>
                <a:latin typeface="Times New Roman" pitchFamily="18" charset="0"/>
                <a:cs typeface="Times New Roman" pitchFamily="18" charset="0"/>
              </a:rPr>
              <a:t>Facts of the case</a:t>
            </a:r>
          </a:p>
          <a:p>
            <a:pPr marL="1143000" lvl="1" indent="-339725" fontAlgn="auto">
              <a:spcBef>
                <a:spcPct val="30000"/>
              </a:spcBef>
              <a:spcAft>
                <a:spcPts val="0"/>
              </a:spcAft>
              <a:buClr>
                <a:schemeClr val="bg2"/>
              </a:buClr>
              <a:buFont typeface="Arial" pitchFamily="34" charset="0"/>
              <a:buChar char="•"/>
              <a:defRPr/>
            </a:pPr>
            <a:r>
              <a:rPr lang="en-US" sz="2000" dirty="0" smtClean="0">
                <a:solidFill>
                  <a:schemeClr val="tx1">
                    <a:lumMod val="50000"/>
                    <a:lumOff val="50000"/>
                  </a:schemeClr>
                </a:solidFill>
                <a:latin typeface="Times New Roman" pitchFamily="18" charset="0"/>
                <a:cs typeface="Times New Roman" pitchFamily="18" charset="0"/>
              </a:rPr>
              <a:t>Issues/ decisions</a:t>
            </a:r>
          </a:p>
          <a:p>
            <a:pPr marL="1143000" lvl="1" indent="-339725" fontAlgn="auto">
              <a:spcBef>
                <a:spcPct val="30000"/>
              </a:spcBef>
              <a:spcAft>
                <a:spcPts val="0"/>
              </a:spcAft>
              <a:buClr>
                <a:schemeClr val="bg2"/>
              </a:buClr>
              <a:buFont typeface="Arial" pitchFamily="34" charset="0"/>
              <a:buChar char="•"/>
              <a:defRPr/>
            </a:pPr>
            <a:r>
              <a:rPr lang="en-US" sz="2000" dirty="0" smtClean="0">
                <a:solidFill>
                  <a:schemeClr val="tx1">
                    <a:lumMod val="50000"/>
                    <a:lumOff val="50000"/>
                  </a:schemeClr>
                </a:solidFill>
                <a:latin typeface="Times New Roman" pitchFamily="18" charset="0"/>
                <a:cs typeface="Times New Roman" pitchFamily="18" charset="0"/>
              </a:rPr>
              <a:t>Reasoning</a:t>
            </a:r>
          </a:p>
          <a:p>
            <a:pPr marL="1143000" lvl="1" indent="-339725" fontAlgn="auto">
              <a:spcBef>
                <a:spcPct val="30000"/>
              </a:spcBef>
              <a:spcAft>
                <a:spcPts val="0"/>
              </a:spcAft>
              <a:buClr>
                <a:schemeClr val="bg2"/>
              </a:buClr>
              <a:buFont typeface="Arial" pitchFamily="34" charset="0"/>
              <a:buChar char="•"/>
              <a:defRPr/>
            </a:pPr>
            <a:r>
              <a:rPr lang="en-US" sz="2000" dirty="0" smtClean="0">
                <a:solidFill>
                  <a:schemeClr val="tx1">
                    <a:lumMod val="50000"/>
                    <a:lumOff val="50000"/>
                  </a:schemeClr>
                </a:solidFill>
                <a:latin typeface="Times New Roman" pitchFamily="18" charset="0"/>
                <a:cs typeface="Times New Roman" pitchFamily="18" charset="0"/>
              </a:rPr>
              <a:t>Separate opinions</a:t>
            </a:r>
          </a:p>
          <a:p>
            <a:pPr marL="1143000" lvl="1" indent="-339725" fontAlgn="auto">
              <a:spcBef>
                <a:spcPct val="30000"/>
              </a:spcBef>
              <a:spcAft>
                <a:spcPts val="0"/>
              </a:spcAft>
              <a:buClr>
                <a:schemeClr val="bg2"/>
              </a:buClr>
              <a:buFont typeface="Arial" pitchFamily="34" charset="0"/>
              <a:buChar char="•"/>
              <a:defRPr/>
            </a:pPr>
            <a:r>
              <a:rPr lang="en-US" sz="2000" dirty="0" smtClean="0">
                <a:solidFill>
                  <a:schemeClr val="tx1">
                    <a:lumMod val="50000"/>
                    <a:lumOff val="50000"/>
                  </a:schemeClr>
                </a:solidFill>
                <a:latin typeface="Times New Roman" pitchFamily="18" charset="0"/>
                <a:cs typeface="Times New Roman" pitchFamily="18" charset="0"/>
              </a:rPr>
              <a:t>Discussion</a:t>
            </a:r>
            <a:endParaRPr lang="en-US" sz="2000" dirty="0">
              <a:solidFill>
                <a:schemeClr val="tx1">
                  <a:lumMod val="50000"/>
                  <a:lumOff val="50000"/>
                </a:schemeClr>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3" cstate="print"/>
          <a:srcRect/>
          <a:stretch>
            <a:fillRect/>
          </a:stretch>
        </p:blipFill>
        <p:spPr bwMode="auto">
          <a:xfrm>
            <a:off x="4114800" y="1219200"/>
            <a:ext cx="2514600" cy="1676400"/>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l="36719" t="57292" r="6250" b="29166"/>
          <a:stretch>
            <a:fillRect/>
          </a:stretch>
        </p:blipFill>
        <p:spPr bwMode="auto">
          <a:xfrm>
            <a:off x="0" y="4267200"/>
            <a:ext cx="55626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1371600"/>
          </a:xfrm>
          <a:noFill/>
        </p:spPr>
        <p:txBody>
          <a:bodyPr/>
          <a:lstStyle/>
          <a:p>
            <a:pPr eaLnBrk="1" hangingPunct="1"/>
            <a:r>
              <a:rPr lang="en-US" dirty="0" smtClean="0">
                <a:latin typeface="Times New Roman" pitchFamily="18" charset="0"/>
                <a:cs typeface="Times New Roman" pitchFamily="18" charset="0"/>
              </a:rPr>
              <a:t>Categorical Exceptions: Obscenity</a:t>
            </a:r>
            <a:br>
              <a:rPr lang="en-US" dirty="0" smtClean="0">
                <a:latin typeface="Times New Roman" pitchFamily="18" charset="0"/>
                <a:cs typeface="Times New Roman" pitchFamily="18" charset="0"/>
              </a:rPr>
            </a:br>
            <a:endParaRPr lang="en-US" b="1" i="1" dirty="0" smtClean="0">
              <a:solidFill>
                <a:srgbClr val="7391DC"/>
              </a:solidFill>
              <a:latin typeface="Swis721 Cn BT" pitchFamily="34" charset="0"/>
            </a:endParaRPr>
          </a:p>
        </p:txBody>
      </p:sp>
      <p:sp>
        <p:nvSpPr>
          <p:cNvPr id="9220" name="Text Box 4"/>
          <p:cNvSpPr txBox="1">
            <a:spLocks noChangeArrowheads="1"/>
          </p:cNvSpPr>
          <p:nvPr/>
        </p:nvSpPr>
        <p:spPr bwMode="auto">
          <a:xfrm>
            <a:off x="-1524000" y="838200"/>
            <a:ext cx="10667999" cy="6047809"/>
          </a:xfrm>
          <a:prstGeom prst="rect">
            <a:avLst/>
          </a:prstGeom>
          <a:noFill/>
          <a:ln w="9525" algn="ctr">
            <a:noFill/>
            <a:miter lim="800000"/>
            <a:headEnd/>
            <a:tailEnd/>
          </a:ln>
        </p:spPr>
        <p:txBody>
          <a:bodyPr wrap="square">
            <a:spAutoFit/>
          </a:bodyPr>
          <a:lstStyle/>
          <a:p>
            <a:pPr marL="2286000" lvl="4" indent="-457200">
              <a:defRPr/>
            </a:pPr>
            <a:r>
              <a:rPr lang="en-US" sz="2400" dirty="0" smtClean="0">
                <a:solidFill>
                  <a:schemeClr val="tx2"/>
                </a:solidFill>
                <a:latin typeface="Times New Roman" pitchFamily="18" charset="0"/>
                <a:cs typeface="Times New Roman" pitchFamily="18" charset="0"/>
              </a:rPr>
              <a:t>Group Exercise:</a:t>
            </a:r>
          </a:p>
          <a:p>
            <a:pPr marL="2286000" lvl="4" indent="-457200">
              <a:defRPr/>
            </a:pPr>
            <a:r>
              <a:rPr lang="en-US" sz="2000" dirty="0" smtClean="0">
                <a:solidFill>
                  <a:schemeClr val="tx1">
                    <a:lumMod val="50000"/>
                    <a:lumOff val="50000"/>
                  </a:schemeClr>
                </a:solidFill>
                <a:latin typeface="Times New Roman" pitchFamily="18" charset="0"/>
                <a:cs typeface="Times New Roman" pitchFamily="18" charset="0"/>
              </a:rPr>
              <a:t>1</a:t>
            </a:r>
            <a:r>
              <a:rPr lang="en-US" sz="2000" dirty="0">
                <a:solidFill>
                  <a:schemeClr val="tx1">
                    <a:lumMod val="50000"/>
                    <a:lumOff val="50000"/>
                  </a:schemeClr>
                </a:solidFill>
                <a:latin typeface="Times New Roman" pitchFamily="18" charset="0"/>
                <a:cs typeface="Times New Roman" pitchFamily="18" charset="0"/>
              </a:rPr>
              <a:t>.  Review the fact pattern of the assigned Supreme Court or federal court case and apply the three-pronged test for obscenity developed in </a:t>
            </a:r>
            <a:r>
              <a:rPr lang="en-US" sz="2000" i="1" dirty="0">
                <a:solidFill>
                  <a:schemeClr val="tx1">
                    <a:lumMod val="50000"/>
                    <a:lumOff val="50000"/>
                  </a:schemeClr>
                </a:solidFill>
                <a:latin typeface="Times New Roman" pitchFamily="18" charset="0"/>
                <a:cs typeface="Times New Roman" pitchFamily="18" charset="0"/>
              </a:rPr>
              <a:t>Miller v. California</a:t>
            </a:r>
            <a:r>
              <a:rPr lang="en-US" sz="2000" dirty="0">
                <a:solidFill>
                  <a:schemeClr val="tx1">
                    <a:lumMod val="50000"/>
                    <a:lumOff val="50000"/>
                  </a:schemeClr>
                </a:solidFill>
                <a:latin typeface="Times New Roman" pitchFamily="18" charset="0"/>
                <a:cs typeface="Times New Roman" pitchFamily="18" charset="0"/>
              </a:rPr>
              <a:t> (1971):</a:t>
            </a:r>
          </a:p>
          <a:p>
            <a:pPr marL="2286000" lvl="4" indent="-457200">
              <a:defRPr/>
            </a:pPr>
            <a:r>
              <a:rPr lang="en-US" sz="2000" dirty="0">
                <a:solidFill>
                  <a:schemeClr val="tx1">
                    <a:lumMod val="50000"/>
                    <a:lumOff val="50000"/>
                  </a:schemeClr>
                </a:solidFill>
                <a:latin typeface="Times New Roman" pitchFamily="18" charset="0"/>
                <a:cs typeface="Times New Roman" pitchFamily="18" charset="0"/>
              </a:rPr>
              <a:t>		A. </a:t>
            </a:r>
            <a:r>
              <a:rPr lang="en-US" sz="2000" i="1" dirty="0">
                <a:solidFill>
                  <a:schemeClr val="tx1">
                    <a:lumMod val="50000"/>
                    <a:lumOff val="50000"/>
                  </a:schemeClr>
                </a:solidFill>
                <a:latin typeface="Times New Roman" pitchFamily="18" charset="0"/>
                <a:cs typeface="Times New Roman" pitchFamily="18" charset="0"/>
              </a:rPr>
              <a:t>Paris Adult Theater v. Slaton</a:t>
            </a:r>
            <a:r>
              <a:rPr lang="en-US" sz="2000" dirty="0">
                <a:solidFill>
                  <a:schemeClr val="tx1">
                    <a:lumMod val="50000"/>
                    <a:lumOff val="50000"/>
                  </a:schemeClr>
                </a:solidFill>
                <a:latin typeface="Times New Roman" pitchFamily="18" charset="0"/>
                <a:cs typeface="Times New Roman" pitchFamily="18" charset="0"/>
              </a:rPr>
              <a:t> (1973)</a:t>
            </a:r>
          </a:p>
          <a:p>
            <a:pPr marL="2286000" lvl="4" indent="-457200">
              <a:defRPr/>
            </a:pPr>
            <a:r>
              <a:rPr lang="en-US" sz="2000" dirty="0">
                <a:solidFill>
                  <a:schemeClr val="tx1">
                    <a:lumMod val="50000"/>
                    <a:lumOff val="50000"/>
                  </a:schemeClr>
                </a:solidFill>
                <a:latin typeface="Times New Roman" pitchFamily="18" charset="0"/>
                <a:cs typeface="Times New Roman" pitchFamily="18" charset="0"/>
              </a:rPr>
              <a:t>		B.  </a:t>
            </a:r>
            <a:r>
              <a:rPr lang="en-US" sz="2000" i="1" dirty="0">
                <a:solidFill>
                  <a:schemeClr val="tx1">
                    <a:lumMod val="50000"/>
                    <a:lumOff val="50000"/>
                  </a:schemeClr>
                </a:solidFill>
                <a:latin typeface="Times New Roman" pitchFamily="18" charset="0"/>
                <a:cs typeface="Times New Roman" pitchFamily="18" charset="0"/>
              </a:rPr>
              <a:t>New York v. Ferber</a:t>
            </a:r>
            <a:r>
              <a:rPr lang="en-US" sz="2000" dirty="0">
                <a:solidFill>
                  <a:schemeClr val="tx1">
                    <a:lumMod val="50000"/>
                    <a:lumOff val="50000"/>
                  </a:schemeClr>
                </a:solidFill>
                <a:latin typeface="Times New Roman" pitchFamily="18" charset="0"/>
                <a:cs typeface="Times New Roman" pitchFamily="18" charset="0"/>
              </a:rPr>
              <a:t> (1982)</a:t>
            </a:r>
          </a:p>
          <a:p>
            <a:pPr marL="2286000" lvl="4" indent="-457200">
              <a:defRPr/>
            </a:pPr>
            <a:r>
              <a:rPr lang="en-US" sz="2000" dirty="0">
                <a:solidFill>
                  <a:schemeClr val="tx1">
                    <a:lumMod val="50000"/>
                    <a:lumOff val="50000"/>
                  </a:schemeClr>
                </a:solidFill>
                <a:latin typeface="Times New Roman" pitchFamily="18" charset="0"/>
                <a:cs typeface="Times New Roman" pitchFamily="18" charset="0"/>
              </a:rPr>
              <a:t>		C. </a:t>
            </a:r>
            <a:r>
              <a:rPr lang="en-US" sz="2000" i="1" dirty="0">
                <a:solidFill>
                  <a:schemeClr val="tx1">
                    <a:lumMod val="50000"/>
                    <a:lumOff val="50000"/>
                  </a:schemeClr>
                </a:solidFill>
                <a:latin typeface="Times New Roman" pitchFamily="18" charset="0"/>
                <a:cs typeface="Times New Roman" pitchFamily="18" charset="0"/>
              </a:rPr>
              <a:t>American Booksellers Association, Inc. v. </a:t>
            </a:r>
            <a:r>
              <a:rPr lang="en-US" sz="2000" i="1" dirty="0" err="1">
                <a:solidFill>
                  <a:schemeClr val="tx1">
                    <a:lumMod val="50000"/>
                    <a:lumOff val="50000"/>
                  </a:schemeClr>
                </a:solidFill>
                <a:latin typeface="Times New Roman" pitchFamily="18" charset="0"/>
                <a:cs typeface="Times New Roman" pitchFamily="18" charset="0"/>
              </a:rPr>
              <a:t>Hudnut</a:t>
            </a:r>
            <a:r>
              <a:rPr lang="en-US" sz="2000" dirty="0">
                <a:solidFill>
                  <a:schemeClr val="tx1">
                    <a:lumMod val="50000"/>
                    <a:lumOff val="50000"/>
                  </a:schemeClr>
                </a:solidFill>
                <a:latin typeface="Times New Roman" pitchFamily="18" charset="0"/>
                <a:cs typeface="Times New Roman" pitchFamily="18" charset="0"/>
              </a:rPr>
              <a:t> (1985)</a:t>
            </a:r>
          </a:p>
          <a:p>
            <a:pPr marL="2286000" lvl="4" indent="-457200">
              <a:defRPr/>
            </a:pPr>
            <a:r>
              <a:rPr lang="en-US" sz="2000" dirty="0">
                <a:solidFill>
                  <a:schemeClr val="tx1">
                    <a:lumMod val="50000"/>
                    <a:lumOff val="50000"/>
                  </a:schemeClr>
                </a:solidFill>
                <a:latin typeface="Times New Roman" pitchFamily="18" charset="0"/>
                <a:cs typeface="Times New Roman" pitchFamily="18" charset="0"/>
              </a:rPr>
              <a:t>		D.  </a:t>
            </a:r>
            <a:r>
              <a:rPr lang="en-US" sz="2000" i="1" dirty="0">
                <a:solidFill>
                  <a:schemeClr val="tx1">
                    <a:lumMod val="50000"/>
                    <a:lumOff val="50000"/>
                  </a:schemeClr>
                </a:solidFill>
                <a:latin typeface="Times New Roman" pitchFamily="18" charset="0"/>
                <a:cs typeface="Times New Roman" pitchFamily="18" charset="0"/>
              </a:rPr>
              <a:t>Pope v. Illinois</a:t>
            </a:r>
            <a:r>
              <a:rPr lang="en-US" sz="2000" dirty="0">
                <a:solidFill>
                  <a:schemeClr val="tx1">
                    <a:lumMod val="50000"/>
                    <a:lumOff val="50000"/>
                  </a:schemeClr>
                </a:solidFill>
                <a:latin typeface="Times New Roman" pitchFamily="18" charset="0"/>
                <a:cs typeface="Times New Roman" pitchFamily="18" charset="0"/>
              </a:rPr>
              <a:t> (1987) </a:t>
            </a:r>
          </a:p>
          <a:p>
            <a:pPr marL="2286000" lvl="4" indent="-457200">
              <a:defRPr/>
            </a:pPr>
            <a:r>
              <a:rPr lang="en-US" sz="2000" dirty="0">
                <a:solidFill>
                  <a:schemeClr val="tx1">
                    <a:lumMod val="50000"/>
                    <a:lumOff val="50000"/>
                  </a:schemeClr>
                </a:solidFill>
                <a:latin typeface="Times New Roman" pitchFamily="18" charset="0"/>
                <a:cs typeface="Times New Roman" pitchFamily="18" charset="0"/>
              </a:rPr>
              <a:t>		E.  </a:t>
            </a:r>
            <a:r>
              <a:rPr lang="en-US" sz="2000" i="1" dirty="0">
                <a:solidFill>
                  <a:schemeClr val="tx1">
                    <a:lumMod val="50000"/>
                    <a:lumOff val="50000"/>
                  </a:schemeClr>
                </a:solidFill>
                <a:latin typeface="Times New Roman" pitchFamily="18" charset="0"/>
                <a:cs typeface="Times New Roman" pitchFamily="18" charset="0"/>
              </a:rPr>
              <a:t>National Endowment for the Arts v. Finley</a:t>
            </a:r>
            <a:r>
              <a:rPr lang="en-US" sz="2000" dirty="0">
                <a:solidFill>
                  <a:schemeClr val="tx1">
                    <a:lumMod val="50000"/>
                    <a:lumOff val="50000"/>
                  </a:schemeClr>
                </a:solidFill>
                <a:latin typeface="Times New Roman" pitchFamily="18" charset="0"/>
                <a:cs typeface="Times New Roman" pitchFamily="18" charset="0"/>
              </a:rPr>
              <a:t> (1998)</a:t>
            </a:r>
          </a:p>
          <a:p>
            <a:pPr marL="2286000" lvl="4" indent="-457200">
              <a:defRPr/>
            </a:pPr>
            <a:r>
              <a:rPr lang="en-US" sz="2000" dirty="0">
                <a:solidFill>
                  <a:schemeClr val="tx1">
                    <a:lumMod val="50000"/>
                    <a:lumOff val="50000"/>
                  </a:schemeClr>
                </a:solidFill>
                <a:latin typeface="Times New Roman" pitchFamily="18" charset="0"/>
                <a:cs typeface="Times New Roman" pitchFamily="18" charset="0"/>
              </a:rPr>
              <a:t>		F. </a:t>
            </a:r>
            <a:r>
              <a:rPr lang="en-US" sz="2000" i="1" dirty="0">
                <a:solidFill>
                  <a:schemeClr val="tx1">
                    <a:lumMod val="50000"/>
                    <a:lumOff val="50000"/>
                  </a:schemeClr>
                </a:solidFill>
                <a:latin typeface="Times New Roman" pitchFamily="18" charset="0"/>
                <a:cs typeface="Times New Roman" pitchFamily="18" charset="0"/>
              </a:rPr>
              <a:t>Ashcroft v. Free Speech Coalition</a:t>
            </a:r>
            <a:r>
              <a:rPr lang="en-US" sz="2000" dirty="0">
                <a:solidFill>
                  <a:schemeClr val="tx1">
                    <a:lumMod val="50000"/>
                    <a:lumOff val="50000"/>
                  </a:schemeClr>
                </a:solidFill>
                <a:latin typeface="Times New Roman" pitchFamily="18" charset="0"/>
                <a:cs typeface="Times New Roman" pitchFamily="18" charset="0"/>
              </a:rPr>
              <a:t> (2002)</a:t>
            </a:r>
          </a:p>
          <a:p>
            <a:pPr marL="2286000" lvl="4" indent="-457200">
              <a:defRPr/>
            </a:pPr>
            <a:endParaRPr lang="en-US" sz="2000" dirty="0">
              <a:solidFill>
                <a:schemeClr val="tx1">
                  <a:lumMod val="50000"/>
                  <a:lumOff val="50000"/>
                </a:schemeClr>
              </a:solidFill>
              <a:latin typeface="Times New Roman" pitchFamily="18" charset="0"/>
              <a:cs typeface="Times New Roman" pitchFamily="18" charset="0"/>
            </a:endParaRPr>
          </a:p>
          <a:p>
            <a:pPr marL="2286000" lvl="4" indent="-457200">
              <a:defRPr/>
            </a:pPr>
            <a:r>
              <a:rPr lang="en-US" sz="2000" dirty="0">
                <a:solidFill>
                  <a:schemeClr val="tx1">
                    <a:lumMod val="50000"/>
                    <a:lumOff val="50000"/>
                  </a:schemeClr>
                </a:solidFill>
                <a:latin typeface="Times New Roman" pitchFamily="18" charset="0"/>
                <a:cs typeface="Times New Roman" pitchFamily="18" charset="0"/>
              </a:rPr>
              <a:t>2. In what ways, if any, is the </a:t>
            </a:r>
            <a:r>
              <a:rPr lang="en-US" sz="2000" i="1" dirty="0">
                <a:solidFill>
                  <a:schemeClr val="tx1">
                    <a:lumMod val="50000"/>
                    <a:lumOff val="50000"/>
                  </a:schemeClr>
                </a:solidFill>
                <a:latin typeface="Times New Roman" pitchFamily="18" charset="0"/>
                <a:cs typeface="Times New Roman" pitchFamily="18" charset="0"/>
              </a:rPr>
              <a:t>Miller</a:t>
            </a:r>
            <a:r>
              <a:rPr lang="en-US" sz="2000" dirty="0">
                <a:solidFill>
                  <a:schemeClr val="tx1">
                    <a:lumMod val="50000"/>
                    <a:lumOff val="50000"/>
                  </a:schemeClr>
                </a:solidFill>
                <a:latin typeface="Times New Roman" pitchFamily="18" charset="0"/>
                <a:cs typeface="Times New Roman" pitchFamily="18" charset="0"/>
              </a:rPr>
              <a:t> test inappropriate for the case you are considering?</a:t>
            </a:r>
          </a:p>
          <a:p>
            <a:pPr marL="2286000" lvl="4" indent="-457200">
              <a:defRPr/>
            </a:pPr>
            <a:endParaRPr lang="en-US" sz="2000" dirty="0">
              <a:solidFill>
                <a:schemeClr val="tx1">
                  <a:lumMod val="50000"/>
                  <a:lumOff val="50000"/>
                </a:schemeClr>
              </a:solidFill>
              <a:latin typeface="Times New Roman" pitchFamily="18" charset="0"/>
              <a:cs typeface="Times New Roman" pitchFamily="18" charset="0"/>
            </a:endParaRPr>
          </a:p>
          <a:p>
            <a:pPr marL="2286000" lvl="4" indent="-457200">
              <a:defRPr/>
            </a:pPr>
            <a:r>
              <a:rPr lang="en-US" sz="2000" dirty="0">
                <a:solidFill>
                  <a:schemeClr val="tx1">
                    <a:lumMod val="50000"/>
                    <a:lumOff val="50000"/>
                  </a:schemeClr>
                </a:solidFill>
                <a:latin typeface="Times New Roman" pitchFamily="18" charset="0"/>
                <a:cs typeface="Times New Roman" pitchFamily="18" charset="0"/>
              </a:rPr>
              <a:t>3. How might you suggest that the </a:t>
            </a:r>
            <a:r>
              <a:rPr lang="en-US" sz="2000" i="1" dirty="0">
                <a:solidFill>
                  <a:schemeClr val="tx1">
                    <a:lumMod val="50000"/>
                    <a:lumOff val="50000"/>
                  </a:schemeClr>
                </a:solidFill>
                <a:latin typeface="Times New Roman" pitchFamily="18" charset="0"/>
                <a:cs typeface="Times New Roman" pitchFamily="18" charset="0"/>
              </a:rPr>
              <a:t>Miller</a:t>
            </a:r>
            <a:r>
              <a:rPr lang="en-US" sz="2000" dirty="0">
                <a:solidFill>
                  <a:schemeClr val="tx1">
                    <a:lumMod val="50000"/>
                    <a:lumOff val="50000"/>
                  </a:schemeClr>
                </a:solidFill>
                <a:latin typeface="Times New Roman" pitchFamily="18" charset="0"/>
                <a:cs typeface="Times New Roman" pitchFamily="18" charset="0"/>
              </a:rPr>
              <a:t> test be modified?</a:t>
            </a:r>
          </a:p>
          <a:p>
            <a:pPr marL="2286000" lvl="4" indent="-457200">
              <a:defRPr/>
            </a:pPr>
            <a:endParaRPr lang="en-US" sz="2000" dirty="0">
              <a:solidFill>
                <a:schemeClr val="tx1">
                  <a:lumMod val="50000"/>
                  <a:lumOff val="50000"/>
                </a:schemeClr>
              </a:solidFill>
              <a:latin typeface="Times New Roman" pitchFamily="18" charset="0"/>
              <a:cs typeface="Times New Roman" pitchFamily="18" charset="0"/>
            </a:endParaRPr>
          </a:p>
          <a:p>
            <a:pPr marL="2286000" lvl="4" indent="-457200">
              <a:defRPr/>
            </a:pPr>
            <a:r>
              <a:rPr lang="en-US" sz="2000" dirty="0">
                <a:solidFill>
                  <a:schemeClr val="tx1">
                    <a:lumMod val="50000"/>
                    <a:lumOff val="50000"/>
                  </a:schemeClr>
                </a:solidFill>
                <a:latin typeface="Times New Roman" pitchFamily="18" charset="0"/>
                <a:cs typeface="Times New Roman" pitchFamily="18" charset="0"/>
              </a:rPr>
              <a:t>4.  Report your findings to the class</a:t>
            </a:r>
          </a:p>
          <a:p>
            <a:pPr marL="2286000" lvl="4" indent="-457200">
              <a:defRPr/>
            </a:pPr>
            <a:endParaRPr lang="en-US" sz="1600" dirty="0">
              <a:solidFill>
                <a:schemeClr val="bg2"/>
              </a:solidFill>
              <a:latin typeface="Times New Roman" pitchFamily="18" charset="0"/>
              <a:cs typeface="Times New Roman" pitchFamily="18" charset="0"/>
            </a:endParaRPr>
          </a:p>
          <a:p>
            <a:pPr marL="457200" indent="-457200">
              <a:spcBef>
                <a:spcPct val="50000"/>
              </a:spcBef>
              <a:defRPr/>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838200" y="2130425"/>
            <a:ext cx="8305800" cy="1470025"/>
          </a:xfrm>
        </p:spPr>
        <p:txBody>
          <a:bodyPr/>
          <a:lstStyle/>
          <a:p>
            <a:pPr algn="l" eaLnBrk="1" hangingPunct="1"/>
            <a:r>
              <a:rPr lang="en-US" sz="5400" dirty="0" smtClean="0">
                <a:latin typeface="Times New Roman" pitchFamily="18" charset="0"/>
                <a:cs typeface="Times New Roman" pitchFamily="18" charset="0"/>
              </a:rPr>
              <a:t>Freedom of Speech: Categorical Exceptions</a:t>
            </a:r>
            <a:endParaRPr lang="en-US" sz="5400" b="1" dirty="0" smtClean="0">
              <a:solidFill>
                <a:schemeClr val="tx1"/>
              </a:solidFill>
              <a:latin typeface="Times New Roman" pitchFamily="18" charset="0"/>
              <a:cs typeface="Times New Roman" pitchFamily="18" charset="0"/>
            </a:endParaRPr>
          </a:p>
        </p:txBody>
      </p:sp>
      <p:sp>
        <p:nvSpPr>
          <p:cNvPr id="2051" name="Rectangle 3"/>
          <p:cNvSpPr>
            <a:spLocks noGrp="1" noChangeArrowheads="1"/>
          </p:cNvSpPr>
          <p:nvPr>
            <p:ph type="subTitle" idx="1"/>
          </p:nvPr>
        </p:nvSpPr>
        <p:spPr>
          <a:xfrm>
            <a:off x="838200" y="3505200"/>
            <a:ext cx="8305800" cy="2133600"/>
          </a:xfrm>
        </p:spPr>
        <p:txBody>
          <a:bodyPr/>
          <a:lstStyle/>
          <a:p>
            <a:pPr algn="r" eaLnBrk="1" hangingPunct="1">
              <a:defRPr/>
            </a:pPr>
            <a:endParaRPr lang="en-US" sz="1800" dirty="0" smtClean="0">
              <a:solidFill>
                <a:schemeClr val="tx2">
                  <a:lumMod val="50000"/>
                  <a:lumOff val="50000"/>
                </a:schemeClr>
              </a:solidFill>
            </a:endParaRPr>
          </a:p>
          <a:p>
            <a:pPr algn="l" eaLnBrk="1" hangingPunct="1">
              <a:defRPr/>
            </a:pPr>
            <a:r>
              <a:rPr lang="en-US" sz="4000" dirty="0" smtClean="0">
                <a:solidFill>
                  <a:schemeClr val="tx2">
                    <a:lumMod val="50000"/>
                    <a:lumOff val="50000"/>
                  </a:schemeClr>
                </a:solidFill>
                <a:latin typeface="Times New Roman" pitchFamily="18" charset="0"/>
                <a:cs typeface="Times New Roman" pitchFamily="18" charset="0"/>
              </a:rPr>
              <a:t>Questions?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838200" y="2130425"/>
            <a:ext cx="8305800" cy="1470025"/>
          </a:xfrm>
        </p:spPr>
        <p:txBody>
          <a:bodyPr/>
          <a:lstStyle/>
          <a:p>
            <a:pPr algn="l" eaLnBrk="1" hangingPunct="1"/>
            <a:r>
              <a:rPr lang="en-US" sz="5400" dirty="0" smtClean="0">
                <a:solidFill>
                  <a:schemeClr val="tx2"/>
                </a:solidFill>
                <a:latin typeface="Times New Roman" pitchFamily="18" charset="0"/>
                <a:cs typeface="Times New Roman" pitchFamily="18" charset="0"/>
              </a:rPr>
              <a:t>Freedom of Speech: </a:t>
            </a:r>
            <a:br>
              <a:rPr lang="en-US" sz="5400" dirty="0" smtClean="0">
                <a:solidFill>
                  <a:schemeClr val="tx2"/>
                </a:solidFill>
                <a:latin typeface="Times New Roman" pitchFamily="18" charset="0"/>
                <a:cs typeface="Times New Roman" pitchFamily="18" charset="0"/>
              </a:rPr>
            </a:br>
            <a:r>
              <a:rPr lang="en-US" sz="5400" dirty="0" smtClean="0">
                <a:solidFill>
                  <a:schemeClr val="tx2"/>
                </a:solidFill>
                <a:latin typeface="Times New Roman" pitchFamily="18" charset="0"/>
                <a:cs typeface="Times New Roman" pitchFamily="18" charset="0"/>
              </a:rPr>
              <a:t>Tiers of Scrutiny</a:t>
            </a:r>
            <a:endParaRPr lang="en-US" sz="5400" b="1" dirty="0" smtClean="0">
              <a:solidFill>
                <a:schemeClr val="tx1"/>
              </a:solidFill>
              <a:latin typeface="Times New Roman" pitchFamily="18" charset="0"/>
              <a:cs typeface="Times New Roman" pitchFamily="18" charset="0"/>
            </a:endParaRPr>
          </a:p>
        </p:txBody>
      </p:sp>
      <p:sp>
        <p:nvSpPr>
          <p:cNvPr id="2051" name="Rectangle 3"/>
          <p:cNvSpPr>
            <a:spLocks noGrp="1" noChangeArrowheads="1"/>
          </p:cNvSpPr>
          <p:nvPr>
            <p:ph type="subTitle" idx="1"/>
          </p:nvPr>
        </p:nvSpPr>
        <p:spPr>
          <a:xfrm>
            <a:off x="838200" y="3505200"/>
            <a:ext cx="8305800" cy="2133600"/>
          </a:xfrm>
        </p:spPr>
        <p:txBody>
          <a:bodyPr/>
          <a:lstStyle/>
          <a:p>
            <a:pPr algn="r" eaLnBrk="1" hangingPunct="1">
              <a:defRPr/>
            </a:pPr>
            <a:endParaRPr lang="en-US" sz="1800" dirty="0" smtClean="0">
              <a:solidFill>
                <a:schemeClr val="tx2">
                  <a:lumMod val="50000"/>
                  <a:lumOff val="50000"/>
                </a:schemeClr>
              </a:solidFill>
            </a:endParaRPr>
          </a:p>
          <a:p>
            <a:pPr algn="l" eaLnBrk="1" hangingPunct="1">
              <a:defRPr/>
            </a:pPr>
            <a:r>
              <a:rPr lang="en-US" sz="2400" dirty="0" smtClean="0">
                <a:solidFill>
                  <a:schemeClr val="tx2">
                    <a:lumMod val="50000"/>
                    <a:lumOff val="50000"/>
                  </a:schemeClr>
                </a:solidFill>
                <a:latin typeface="Times New Roman" pitchFamily="18" charset="0"/>
                <a:cs typeface="Times New Roman" pitchFamily="18" charset="0"/>
              </a:rPr>
              <a:t>Shawn Healy</a:t>
            </a:r>
          </a:p>
          <a:p>
            <a:pPr algn="l" eaLnBrk="1" hangingPunct="1">
              <a:defRPr/>
            </a:pPr>
            <a:r>
              <a:rPr lang="en-US" sz="2400" dirty="0" smtClean="0">
                <a:solidFill>
                  <a:schemeClr val="tx2">
                    <a:lumMod val="50000"/>
                    <a:lumOff val="50000"/>
                  </a:schemeClr>
                </a:solidFill>
                <a:latin typeface="Times New Roman" pitchFamily="18" charset="0"/>
                <a:cs typeface="Times New Roman" pitchFamily="18" charset="0"/>
              </a:rPr>
              <a:t>Resident Scholar</a:t>
            </a:r>
          </a:p>
          <a:p>
            <a:pPr algn="l" eaLnBrk="1" hangingPunct="1">
              <a:defRPr/>
            </a:pPr>
            <a:r>
              <a:rPr lang="en-US" sz="2400" dirty="0" smtClean="0">
                <a:solidFill>
                  <a:schemeClr val="tx2">
                    <a:lumMod val="50000"/>
                    <a:lumOff val="50000"/>
                  </a:schemeClr>
                </a:solidFill>
                <a:latin typeface="Times New Roman" pitchFamily="18" charset="0"/>
                <a:cs typeface="Times New Roman" pitchFamily="18" charset="0"/>
              </a:rPr>
              <a:t>McCormick Foundation Civics Program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0" y="0"/>
            <a:ext cx="7391400" cy="1676400"/>
          </a:xfrm>
        </p:spPr>
        <p:txBody>
          <a:bodyPr/>
          <a:lstStyle/>
          <a:p>
            <a:pPr eaLnBrk="1" hangingPunct="1"/>
            <a:r>
              <a:rPr lang="en-US" dirty="0" smtClean="0">
                <a:latin typeface="Times New Roman" pitchFamily="18" charset="0"/>
                <a:cs typeface="Times New Roman" pitchFamily="18" charset="0"/>
              </a:rPr>
              <a:t>Freedom of Speech and Press</a:t>
            </a:r>
          </a:p>
        </p:txBody>
      </p:sp>
      <p:sp>
        <p:nvSpPr>
          <p:cNvPr id="9219" name="Content Placeholder 7"/>
          <p:cNvSpPr>
            <a:spLocks noGrp="1"/>
          </p:cNvSpPr>
          <p:nvPr>
            <p:ph idx="4294967295"/>
          </p:nvPr>
        </p:nvSpPr>
        <p:spPr>
          <a:xfrm>
            <a:off x="0" y="1219200"/>
            <a:ext cx="9144000" cy="5257800"/>
          </a:xfrm>
        </p:spPr>
        <p:txBody>
          <a:bodyPr/>
          <a:lstStyle/>
          <a:p>
            <a:pPr marL="914400" lvl="1" indent="-457200" eaLnBrk="1" hangingPunct="1">
              <a:buFont typeface="Arial" pitchFamily="34" charset="0"/>
              <a:buChar char="•"/>
            </a:pPr>
            <a:r>
              <a:rPr lang="en-US" sz="2400" dirty="0" smtClean="0">
                <a:latin typeface="Times New Roman" pitchFamily="18" charset="0"/>
                <a:cs typeface="Times New Roman" pitchFamily="18" charset="0"/>
              </a:rPr>
              <a:t>Tiers of constitutional scrutiny</a:t>
            </a:r>
          </a:p>
          <a:p>
            <a:pPr marL="914400" lvl="1" indent="-457200" eaLnBrk="1" hangingPunct="1">
              <a:buNone/>
            </a:pPr>
            <a:r>
              <a:rPr lang="en-US" sz="2400" dirty="0" smtClean="0">
                <a:solidFill>
                  <a:schemeClr val="bg2"/>
                </a:solidFill>
                <a:latin typeface="Times New Roman" pitchFamily="18" charset="0"/>
                <a:cs typeface="Times New Roman" pitchFamily="18" charset="0"/>
              </a:rPr>
              <a:t>	-Strict scrutiny: Pure speech</a:t>
            </a:r>
          </a:p>
          <a:p>
            <a:pPr marL="1771650" lvl="3" indent="-457200" eaLnBrk="1" hangingPunct="1">
              <a:buFont typeface="Wingdings" pitchFamily="2" charset="2"/>
              <a:buChar char="Ø"/>
            </a:pPr>
            <a:r>
              <a:rPr lang="en-US" sz="1600" dirty="0" smtClean="0">
                <a:solidFill>
                  <a:schemeClr val="bg2"/>
                </a:solidFill>
                <a:latin typeface="Times New Roman" pitchFamily="18" charset="0"/>
                <a:cs typeface="Times New Roman" pitchFamily="18" charset="0"/>
              </a:rPr>
              <a:t>Controlling case: </a:t>
            </a:r>
            <a:r>
              <a:rPr lang="en-US" sz="1600" i="1" dirty="0" smtClean="0">
                <a:solidFill>
                  <a:schemeClr val="bg2"/>
                </a:solidFill>
                <a:latin typeface="Times New Roman" pitchFamily="18" charset="0"/>
                <a:cs typeface="Times New Roman" pitchFamily="18" charset="0"/>
              </a:rPr>
              <a:t>Rosenberger v. Rector and Visitors of the University of Virginia </a:t>
            </a:r>
            <a:r>
              <a:rPr lang="en-US" sz="1600" dirty="0" smtClean="0">
                <a:solidFill>
                  <a:schemeClr val="bg2"/>
                </a:solidFill>
                <a:latin typeface="Times New Roman" pitchFamily="18" charset="0"/>
                <a:cs typeface="Times New Roman" pitchFamily="18" charset="0"/>
              </a:rPr>
              <a:t>(1995)	</a:t>
            </a:r>
          </a:p>
          <a:p>
            <a:pPr marL="914400" lvl="1" indent="-457200" eaLnBrk="1" hangingPunct="1">
              <a:buNone/>
            </a:pPr>
            <a:r>
              <a:rPr lang="en-US" sz="2400" dirty="0" smtClean="0">
                <a:solidFill>
                  <a:schemeClr val="bg2"/>
                </a:solidFill>
                <a:latin typeface="Times New Roman" pitchFamily="18" charset="0"/>
                <a:cs typeface="Times New Roman" pitchFamily="18" charset="0"/>
              </a:rPr>
              <a:t>	-Intermediate scrutiny: Speech plus</a:t>
            </a:r>
          </a:p>
          <a:p>
            <a:pPr marL="1771650" lvl="3" indent="-457200" eaLnBrk="1" hangingPunct="1">
              <a:buFont typeface="Wingdings" pitchFamily="2" charset="2"/>
              <a:buChar char="Ø"/>
            </a:pPr>
            <a:r>
              <a:rPr lang="en-US" sz="1600" dirty="0" smtClean="0">
                <a:solidFill>
                  <a:schemeClr val="bg2"/>
                </a:solidFill>
                <a:latin typeface="Times New Roman" pitchFamily="18" charset="0"/>
                <a:cs typeface="Times New Roman" pitchFamily="18" charset="0"/>
              </a:rPr>
              <a:t>Controlling case: </a:t>
            </a:r>
            <a:r>
              <a:rPr lang="en-US" sz="1600" i="1" dirty="0" smtClean="0">
                <a:solidFill>
                  <a:schemeClr val="bg2"/>
                </a:solidFill>
                <a:latin typeface="Times New Roman" pitchFamily="18" charset="0"/>
                <a:cs typeface="Times New Roman" pitchFamily="18" charset="0"/>
              </a:rPr>
              <a:t>United States v. O’Brien </a:t>
            </a:r>
            <a:r>
              <a:rPr lang="en-US" sz="1600" dirty="0" smtClean="0">
                <a:solidFill>
                  <a:schemeClr val="bg2"/>
                </a:solidFill>
                <a:latin typeface="Times New Roman" pitchFamily="18" charset="0"/>
                <a:cs typeface="Times New Roman" pitchFamily="18" charset="0"/>
              </a:rPr>
              <a:t>(1968)	</a:t>
            </a:r>
          </a:p>
          <a:p>
            <a:pPr marL="914400" lvl="1" indent="-457200" eaLnBrk="1" hangingPunct="1">
              <a:buNone/>
            </a:pPr>
            <a:r>
              <a:rPr lang="en-US" sz="2400" dirty="0" smtClean="0">
                <a:solidFill>
                  <a:schemeClr val="bg2"/>
                </a:solidFill>
                <a:latin typeface="Times New Roman" pitchFamily="18" charset="0"/>
                <a:cs typeface="Times New Roman" pitchFamily="18" charset="0"/>
              </a:rPr>
              <a:t>	-Reasonableness: Content-neutral time, place, and manner restrictions</a:t>
            </a:r>
          </a:p>
          <a:p>
            <a:pPr marL="1771650" lvl="3" indent="-457200" eaLnBrk="1" hangingPunct="1">
              <a:buFont typeface="Wingdings" pitchFamily="2" charset="2"/>
              <a:buChar char="Ø"/>
            </a:pPr>
            <a:r>
              <a:rPr lang="en-US" sz="1600" dirty="0" smtClean="0">
                <a:solidFill>
                  <a:schemeClr val="bg2"/>
                </a:solidFill>
                <a:latin typeface="Times New Roman" pitchFamily="18" charset="0"/>
                <a:cs typeface="Times New Roman" pitchFamily="18" charset="0"/>
              </a:rPr>
              <a:t>Controlling case: </a:t>
            </a:r>
            <a:r>
              <a:rPr lang="en-US" sz="1600" i="1" dirty="0" smtClean="0">
                <a:solidFill>
                  <a:schemeClr val="bg2"/>
                </a:solidFill>
                <a:latin typeface="Times New Roman" pitchFamily="18" charset="0"/>
                <a:cs typeface="Times New Roman" pitchFamily="18" charset="0"/>
              </a:rPr>
              <a:t>Ward v. Rock Against Racism </a:t>
            </a:r>
            <a:r>
              <a:rPr lang="en-US" sz="1600" dirty="0" smtClean="0">
                <a:solidFill>
                  <a:schemeClr val="bg2"/>
                </a:solidFill>
                <a:latin typeface="Times New Roman" pitchFamily="18" charset="0"/>
                <a:cs typeface="Times New Roman" pitchFamily="18" charset="0"/>
              </a:rPr>
              <a:t>(1989)</a:t>
            </a:r>
          </a:p>
          <a:p>
            <a:pPr marL="914400" lvl="1" indent="-457200" eaLnBrk="1" hangingPunct="1">
              <a:buNone/>
            </a:pPr>
            <a:r>
              <a:rPr lang="en-US" sz="2400" dirty="0" smtClean="0">
                <a:solidFill>
                  <a:schemeClr val="bg2"/>
                </a:solidFill>
                <a:latin typeface="Times New Roman" pitchFamily="18" charset="0"/>
                <a:cs typeface="Times New Roman" pitchFamily="18" charset="0"/>
              </a:rPr>
              <a:t>	</a:t>
            </a:r>
            <a:r>
              <a:rPr lang="en-US" sz="1600" dirty="0" smtClean="0">
                <a:solidFill>
                  <a:schemeClr val="bg2"/>
                </a:solidFill>
                <a:latin typeface="Times New Roman" pitchFamily="18" charset="0"/>
                <a:cs typeface="Times New Roman" pitchFamily="18" charset="0"/>
              </a:rPr>
              <a:t>		</a:t>
            </a:r>
          </a:p>
        </p:txBody>
      </p:sp>
      <p:sp>
        <p:nvSpPr>
          <p:cNvPr id="9220" name="Slide Number Placeholder 6"/>
          <p:cNvSpPr txBox="1">
            <a:spLocks noGrp="1"/>
          </p:cNvSpPr>
          <p:nvPr/>
        </p:nvSpPr>
        <p:spPr bwMode="auto">
          <a:xfrm>
            <a:off x="6324600" y="6248400"/>
            <a:ext cx="2133600" cy="457200"/>
          </a:xfrm>
          <a:prstGeom prst="rect">
            <a:avLst/>
          </a:prstGeom>
          <a:noFill/>
          <a:ln w="9525">
            <a:noFill/>
            <a:miter lim="800000"/>
            <a:headEnd/>
            <a:tailEnd/>
          </a:ln>
        </p:spPr>
        <p:txBody>
          <a:bodyPr/>
          <a:lstStyle/>
          <a:p>
            <a:pPr algn="r" eaLnBrk="0" hangingPunct="0">
              <a:spcBef>
                <a:spcPct val="0"/>
              </a:spcBef>
            </a:pPr>
            <a:fld id="{45C28710-B6B3-43A0-A21F-696E83303176}" type="slidenum">
              <a:rPr lang="en-US" sz="1200">
                <a:solidFill>
                  <a:schemeClr val="bg1"/>
                </a:solidFill>
              </a:rPr>
              <a:pPr algn="r" eaLnBrk="0" hangingPunct="0">
                <a:spcBef>
                  <a:spcPct val="0"/>
                </a:spcBef>
              </a:pPr>
              <a:t>18</a:t>
            </a:fld>
            <a:endParaRPr lang="en-US" sz="1200">
              <a:solidFill>
                <a:schemeClr val="bg1"/>
              </a:solidFill>
            </a:endParaRPr>
          </a:p>
        </p:txBody>
      </p:sp>
      <p:sp>
        <p:nvSpPr>
          <p:cNvPr id="4" name="Rectangle 3"/>
          <p:cNvSpPr txBox="1">
            <a:spLocks noChangeArrowheads="1"/>
          </p:cNvSpPr>
          <p:nvPr/>
        </p:nvSpPr>
        <p:spPr>
          <a:xfrm>
            <a:off x="609600" y="2362200"/>
            <a:ext cx="8534400" cy="4114800"/>
          </a:xfrm>
          <a:prstGeom prst="rect">
            <a:avLst/>
          </a:prstGeom>
        </p:spPr>
        <p:txBody>
          <a:bodyPr/>
          <a:lstStyle/>
          <a:p>
            <a:pPr marL="342900" indent="-342900" eaLnBrk="0" hangingPunct="0">
              <a:buClr>
                <a:schemeClr val="bg1"/>
              </a:buClr>
              <a:buFont typeface="Times"/>
              <a:buChar char="•"/>
              <a:defRPr/>
            </a:pPr>
            <a:endParaRPr lang="en-US" sz="1600" kern="0" dirty="0">
              <a:solidFill>
                <a:schemeClr val="bg1"/>
              </a:solidFill>
              <a:latin typeface="+mn-lt"/>
              <a:ea typeface="+mn-ea"/>
            </a:endParaRPr>
          </a:p>
          <a:p>
            <a:pPr marL="342900" indent="-342900">
              <a:buClr>
                <a:schemeClr val="bg1"/>
              </a:buClr>
              <a:buFont typeface="Times"/>
              <a:buChar char="•"/>
              <a:defRPr/>
            </a:pPr>
            <a:endParaRPr lang="en-US" sz="1600" b="1" kern="0" dirty="0">
              <a:solidFill>
                <a:schemeClr val="bg1"/>
              </a:solidFill>
              <a:latin typeface="+mn-lt"/>
              <a:ea typeface="+mn-ea"/>
            </a:endParaRPr>
          </a:p>
        </p:txBody>
      </p:sp>
      <p:graphicFrame>
        <p:nvGraphicFramePr>
          <p:cNvPr id="12" name="Diagram 11"/>
          <p:cNvGraphicFramePr/>
          <p:nvPr/>
        </p:nvGraphicFramePr>
        <p:xfrm>
          <a:off x="1219200" y="4724400"/>
          <a:ext cx="2362200" cy="165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Up-Down Arrow 12"/>
          <p:cNvSpPr/>
          <p:nvPr/>
        </p:nvSpPr>
        <p:spPr>
          <a:xfrm>
            <a:off x="3733800" y="4724400"/>
            <a:ext cx="45719" cy="1600200"/>
          </a:xfrm>
          <a:prstGeom prst="up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p:cNvSpPr txBox="1"/>
          <p:nvPr/>
        </p:nvSpPr>
        <p:spPr>
          <a:xfrm>
            <a:off x="3733800" y="4724400"/>
            <a:ext cx="838200" cy="246221"/>
          </a:xfrm>
          <a:prstGeom prst="rect">
            <a:avLst/>
          </a:prstGeom>
          <a:noFill/>
        </p:spPr>
        <p:txBody>
          <a:bodyPr wrap="square" rtlCol="0">
            <a:spAutoFit/>
          </a:bodyPr>
          <a:lstStyle/>
          <a:p>
            <a:r>
              <a:rPr lang="en-US" sz="1000" dirty="0" smtClean="0">
                <a:latin typeface="Times New Roman" pitchFamily="18" charset="0"/>
                <a:cs typeface="Times New Roman" pitchFamily="18" charset="0"/>
              </a:rPr>
              <a:t>High</a:t>
            </a:r>
            <a:endParaRPr lang="en-US" sz="1000" dirty="0">
              <a:latin typeface="Times New Roman" pitchFamily="18" charset="0"/>
              <a:cs typeface="Times New Roman" pitchFamily="18" charset="0"/>
            </a:endParaRPr>
          </a:p>
        </p:txBody>
      </p:sp>
      <p:sp>
        <p:nvSpPr>
          <p:cNvPr id="15" name="TextBox 14"/>
          <p:cNvSpPr txBox="1"/>
          <p:nvPr/>
        </p:nvSpPr>
        <p:spPr>
          <a:xfrm>
            <a:off x="3733800" y="6096000"/>
            <a:ext cx="1066800" cy="246221"/>
          </a:xfrm>
          <a:prstGeom prst="rect">
            <a:avLst/>
          </a:prstGeom>
          <a:noFill/>
        </p:spPr>
        <p:txBody>
          <a:bodyPr wrap="square" rtlCol="0">
            <a:spAutoFit/>
          </a:bodyPr>
          <a:lstStyle/>
          <a:p>
            <a:r>
              <a:rPr lang="en-US" sz="1000" dirty="0" smtClean="0">
                <a:latin typeface="Times New Roman" pitchFamily="18" charset="0"/>
                <a:cs typeface="Times New Roman" pitchFamily="18" charset="0"/>
              </a:rPr>
              <a:t>Low</a:t>
            </a:r>
            <a:endParaRPr lang="en-US" sz="10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sz="half" idx="1"/>
          </p:nvPr>
        </p:nvSpPr>
        <p:spPr>
          <a:xfrm>
            <a:off x="360363" y="1470025"/>
            <a:ext cx="6527800" cy="5129213"/>
          </a:xfrm>
        </p:spPr>
        <p:txBody>
          <a:bodyPr/>
          <a:lstStyle/>
          <a:p>
            <a:endParaRPr lang="en-US" sz="2000" smtClean="0"/>
          </a:p>
          <a:p>
            <a:pPr lvl="1">
              <a:buFontTx/>
              <a:buNone/>
            </a:pPr>
            <a:endParaRPr lang="en-US" sz="2000" smtClean="0"/>
          </a:p>
        </p:txBody>
      </p:sp>
      <p:sp>
        <p:nvSpPr>
          <p:cNvPr id="929795" name="Rectangle 3"/>
          <p:cNvSpPr>
            <a:spLocks noGrp="1" noChangeArrowheads="1"/>
          </p:cNvSpPr>
          <p:nvPr>
            <p:ph type="title"/>
          </p:nvPr>
        </p:nvSpPr>
        <p:spPr>
          <a:xfrm>
            <a:off x="0" y="0"/>
            <a:ext cx="9144000" cy="1339850"/>
          </a:xfrm>
        </p:spPr>
        <p:txBody>
          <a:bodyPr rtlCol="0">
            <a:normAutofit fontScale="90000"/>
          </a:bodyPr>
          <a:lstStyle/>
          <a:p>
            <a:pPr fontAlgn="auto">
              <a:spcAft>
                <a:spcPts val="0"/>
              </a:spcAft>
              <a:defRPr/>
            </a:pPr>
            <a:r>
              <a:rPr lang="en-US" dirty="0" smtClean="0">
                <a:latin typeface="Times New Roman" pitchFamily="18" charset="0"/>
                <a:cs typeface="Times New Roman" pitchFamily="18" charset="0"/>
              </a:rPr>
              <a:t>Tiers of Constitutional Scrutiny: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Strict Scrutiny</a:t>
            </a:r>
          </a:p>
        </p:txBody>
      </p:sp>
      <p:sp>
        <p:nvSpPr>
          <p:cNvPr id="929796" name="Text Box 4"/>
          <p:cNvSpPr txBox="1">
            <a:spLocks noChangeArrowheads="1"/>
          </p:cNvSpPr>
          <p:nvPr/>
        </p:nvSpPr>
        <p:spPr bwMode="auto">
          <a:xfrm>
            <a:off x="0" y="1295400"/>
            <a:ext cx="9144000" cy="5293757"/>
          </a:xfrm>
          <a:prstGeom prst="rect">
            <a:avLst/>
          </a:prstGeom>
          <a:noFill/>
          <a:ln w="9525" algn="ctr">
            <a:noFill/>
            <a:miter lim="800000"/>
            <a:headEnd/>
            <a:tailEnd/>
          </a:ln>
          <a:effectLst/>
        </p:spPr>
        <p:txBody>
          <a:bodyPr wrap="square">
            <a:spAutoFit/>
          </a:bodyPr>
          <a:lstStyle/>
          <a:p>
            <a:pPr marL="688975" indent="-688975" fontAlgn="auto">
              <a:spcBef>
                <a:spcPct val="50000"/>
              </a:spcBef>
              <a:spcAft>
                <a:spcPts val="0"/>
              </a:spcAft>
              <a:buClr>
                <a:srgbClr val="62AC1E"/>
              </a:buClr>
              <a:defRPr/>
            </a:pPr>
            <a:r>
              <a:rPr lang="en-US" sz="2400" b="1" dirty="0">
                <a:solidFill>
                  <a:schemeClr val="tx2"/>
                </a:solidFill>
                <a:latin typeface="Times New Roman" pitchFamily="18" charset="0"/>
                <a:cs typeface="Times New Roman" pitchFamily="18" charset="0"/>
              </a:rPr>
              <a:t>Pure Speech:</a:t>
            </a:r>
          </a:p>
          <a:p>
            <a:pPr marL="1260475" lvl="1" indent="-457200" fontAlgn="auto">
              <a:spcBef>
                <a:spcPct val="30000"/>
              </a:spcBef>
              <a:spcAft>
                <a:spcPts val="0"/>
              </a:spcAft>
              <a:buClr>
                <a:schemeClr val="bg2"/>
              </a:buClr>
              <a:buSzPct val="75000"/>
              <a:buFont typeface="Arial" pitchFamily="34" charset="0"/>
              <a:buChar char="•"/>
              <a:defRPr/>
            </a:pPr>
            <a:r>
              <a:rPr lang="en-US" sz="2000" dirty="0">
                <a:solidFill>
                  <a:schemeClr val="tx1">
                    <a:lumMod val="50000"/>
                    <a:lumOff val="50000"/>
                  </a:schemeClr>
                </a:solidFill>
                <a:latin typeface="Times New Roman" pitchFamily="18" charset="0"/>
                <a:cs typeface="Times New Roman" pitchFamily="18" charset="0"/>
              </a:rPr>
              <a:t>Forcing an individual to articulate or disseminate the government’s message</a:t>
            </a:r>
          </a:p>
          <a:p>
            <a:pPr marL="1260475" lvl="1" indent="-457200" fontAlgn="auto">
              <a:spcBef>
                <a:spcPct val="30000"/>
              </a:spcBef>
              <a:spcAft>
                <a:spcPts val="0"/>
              </a:spcAft>
              <a:buClr>
                <a:schemeClr val="bg2"/>
              </a:buClr>
              <a:buSzPct val="75000"/>
              <a:buFont typeface="Arial" pitchFamily="34" charset="0"/>
              <a:buChar char="•"/>
              <a:defRPr/>
            </a:pPr>
            <a:r>
              <a:rPr lang="en-US" sz="2000" dirty="0">
                <a:solidFill>
                  <a:schemeClr val="tx1">
                    <a:lumMod val="50000"/>
                    <a:lumOff val="50000"/>
                  </a:schemeClr>
                </a:solidFill>
                <a:latin typeface="Times New Roman" pitchFamily="18" charset="0"/>
                <a:cs typeface="Times New Roman" pitchFamily="18" charset="0"/>
              </a:rPr>
              <a:t>Compelling an individual to disclose his or her position on an issue</a:t>
            </a:r>
          </a:p>
          <a:p>
            <a:pPr marL="1260475" lvl="1" indent="-457200" fontAlgn="auto">
              <a:spcBef>
                <a:spcPct val="30000"/>
              </a:spcBef>
              <a:spcAft>
                <a:spcPts val="0"/>
              </a:spcAft>
              <a:buClr>
                <a:schemeClr val="bg2"/>
              </a:buClr>
              <a:buSzPct val="75000"/>
              <a:buFont typeface="Arial" pitchFamily="34" charset="0"/>
              <a:buChar char="•"/>
              <a:defRPr/>
            </a:pPr>
            <a:r>
              <a:rPr lang="en-US" sz="2000" dirty="0">
                <a:solidFill>
                  <a:schemeClr val="tx1">
                    <a:lumMod val="50000"/>
                    <a:lumOff val="50000"/>
                  </a:schemeClr>
                </a:solidFill>
                <a:latin typeface="Times New Roman" pitchFamily="18" charset="0"/>
                <a:cs typeface="Times New Roman" pitchFamily="18" charset="0"/>
              </a:rPr>
              <a:t>Viewpoint or content-based discrimination</a:t>
            </a:r>
          </a:p>
          <a:p>
            <a:pPr marL="1260475" lvl="1" indent="-457200" fontAlgn="auto">
              <a:spcBef>
                <a:spcPct val="30000"/>
              </a:spcBef>
              <a:spcAft>
                <a:spcPts val="0"/>
              </a:spcAft>
              <a:buClr>
                <a:schemeClr val="bg2"/>
              </a:buClr>
              <a:buSzPct val="75000"/>
              <a:buFont typeface="Arial" pitchFamily="34" charset="0"/>
              <a:buChar char="•"/>
              <a:defRPr/>
            </a:pPr>
            <a:r>
              <a:rPr lang="en-US" sz="2000" dirty="0">
                <a:solidFill>
                  <a:schemeClr val="tx1">
                    <a:lumMod val="50000"/>
                    <a:lumOff val="50000"/>
                  </a:schemeClr>
                </a:solidFill>
                <a:latin typeface="Times New Roman" pitchFamily="18" charset="0"/>
                <a:cs typeface="Times New Roman" pitchFamily="18" charset="0"/>
              </a:rPr>
              <a:t>Regulation aimed at the suppression of expression</a:t>
            </a:r>
          </a:p>
          <a:p>
            <a:pPr marL="1260475" lvl="1" indent="-457200" fontAlgn="auto">
              <a:spcBef>
                <a:spcPct val="30000"/>
              </a:spcBef>
              <a:spcAft>
                <a:spcPts val="0"/>
              </a:spcAft>
              <a:buClr>
                <a:schemeClr val="bg2"/>
              </a:buClr>
              <a:buSzPct val="75000"/>
              <a:buFont typeface="Arial" pitchFamily="34" charset="0"/>
              <a:buChar char="•"/>
              <a:defRPr/>
            </a:pPr>
            <a:r>
              <a:rPr lang="en-US" sz="2000" dirty="0">
                <a:solidFill>
                  <a:schemeClr val="tx1">
                    <a:lumMod val="50000"/>
                    <a:lumOff val="50000"/>
                  </a:schemeClr>
                </a:solidFill>
                <a:latin typeface="Times New Roman" pitchFamily="18" charset="0"/>
                <a:cs typeface="Times New Roman" pitchFamily="18" charset="0"/>
              </a:rPr>
              <a:t>Regulation of expression in a public forum other than content neutral time, place, and manner restrictions</a:t>
            </a:r>
          </a:p>
          <a:p>
            <a:pPr marL="1260475" lvl="1" indent="-457200" fontAlgn="auto">
              <a:spcBef>
                <a:spcPct val="30000"/>
              </a:spcBef>
              <a:spcAft>
                <a:spcPts val="0"/>
              </a:spcAft>
              <a:buClr>
                <a:schemeClr val="hlink"/>
              </a:buClr>
              <a:buSzPct val="75000"/>
              <a:defRPr/>
            </a:pPr>
            <a:r>
              <a:rPr lang="en-US" sz="2000" u="sng" dirty="0" smtClean="0">
                <a:solidFill>
                  <a:schemeClr val="tx1">
                    <a:lumMod val="50000"/>
                    <a:lumOff val="50000"/>
                  </a:schemeClr>
                </a:solidFill>
                <a:latin typeface="Times New Roman" pitchFamily="18" charset="0"/>
                <a:cs typeface="Times New Roman" pitchFamily="18" charset="0"/>
              </a:rPr>
              <a:t>Test</a:t>
            </a:r>
            <a:r>
              <a:rPr lang="en-US" sz="2000" dirty="0" smtClean="0">
                <a:solidFill>
                  <a:schemeClr val="tx1">
                    <a:lumMod val="50000"/>
                    <a:lumOff val="50000"/>
                  </a:schemeClr>
                </a:solidFill>
                <a:latin typeface="Times New Roman" pitchFamily="18" charset="0"/>
                <a:cs typeface="Times New Roman" pitchFamily="18" charset="0"/>
              </a:rPr>
              <a:t>:</a:t>
            </a:r>
          </a:p>
          <a:p>
            <a:pPr marL="1260475" lvl="1" indent="-457200" fontAlgn="auto">
              <a:spcBef>
                <a:spcPct val="30000"/>
              </a:spcBef>
              <a:spcAft>
                <a:spcPts val="0"/>
              </a:spcAft>
              <a:buClr>
                <a:schemeClr val="bg2"/>
              </a:buClr>
              <a:buSzPct val="75000"/>
              <a:buFont typeface="+mj-lt"/>
              <a:buAutoNum type="arabicPeriod"/>
              <a:defRPr/>
            </a:pPr>
            <a:r>
              <a:rPr lang="en-US" sz="2000" dirty="0" smtClean="0">
                <a:solidFill>
                  <a:schemeClr val="tx1">
                    <a:lumMod val="50000"/>
                    <a:lumOff val="50000"/>
                  </a:schemeClr>
                </a:solidFill>
                <a:latin typeface="Times New Roman" pitchFamily="18" charset="0"/>
                <a:cs typeface="Times New Roman" pitchFamily="18" charset="0"/>
              </a:rPr>
              <a:t>Regulation </a:t>
            </a:r>
            <a:r>
              <a:rPr lang="en-US" sz="2000" dirty="0">
                <a:solidFill>
                  <a:schemeClr val="tx1">
                    <a:lumMod val="50000"/>
                    <a:lumOff val="50000"/>
                  </a:schemeClr>
                </a:solidFill>
                <a:latin typeface="Times New Roman" pitchFamily="18" charset="0"/>
                <a:cs typeface="Times New Roman" pitchFamily="18" charset="0"/>
              </a:rPr>
              <a:t>is presumptively unconstitutional and the government must establish its </a:t>
            </a:r>
            <a:r>
              <a:rPr lang="en-US" sz="2000" dirty="0" smtClean="0">
                <a:solidFill>
                  <a:schemeClr val="tx1">
                    <a:lumMod val="50000"/>
                    <a:lumOff val="50000"/>
                  </a:schemeClr>
                </a:solidFill>
                <a:latin typeface="Times New Roman" pitchFamily="18" charset="0"/>
                <a:cs typeface="Times New Roman" pitchFamily="18" charset="0"/>
              </a:rPr>
              <a:t>constitutionality</a:t>
            </a:r>
          </a:p>
          <a:p>
            <a:pPr marL="1260475" lvl="1" indent="-457200" fontAlgn="auto">
              <a:spcBef>
                <a:spcPct val="30000"/>
              </a:spcBef>
              <a:spcAft>
                <a:spcPts val="0"/>
              </a:spcAft>
              <a:buClr>
                <a:schemeClr val="bg2"/>
              </a:buClr>
              <a:buSzPct val="75000"/>
              <a:buFont typeface="+mj-lt"/>
              <a:buAutoNum type="arabicPeriod"/>
              <a:defRPr/>
            </a:pPr>
            <a:r>
              <a:rPr lang="en-US" sz="2000" dirty="0" smtClean="0">
                <a:solidFill>
                  <a:schemeClr val="tx1">
                    <a:lumMod val="50000"/>
                    <a:lumOff val="50000"/>
                  </a:schemeClr>
                </a:solidFill>
                <a:latin typeface="Times New Roman" pitchFamily="18" charset="0"/>
                <a:cs typeface="Times New Roman" pitchFamily="18" charset="0"/>
              </a:rPr>
              <a:t>The </a:t>
            </a:r>
            <a:r>
              <a:rPr lang="en-US" sz="2000" dirty="0">
                <a:solidFill>
                  <a:schemeClr val="tx1">
                    <a:lumMod val="50000"/>
                    <a:lumOff val="50000"/>
                  </a:schemeClr>
                </a:solidFill>
                <a:latin typeface="Times New Roman" pitchFamily="18" charset="0"/>
                <a:cs typeface="Times New Roman" pitchFamily="18" charset="0"/>
              </a:rPr>
              <a:t>government must establish a compelling </a:t>
            </a:r>
            <a:r>
              <a:rPr lang="en-US" sz="2000" dirty="0" smtClean="0">
                <a:solidFill>
                  <a:schemeClr val="tx1">
                    <a:lumMod val="50000"/>
                    <a:lumOff val="50000"/>
                  </a:schemeClr>
                </a:solidFill>
                <a:latin typeface="Times New Roman" pitchFamily="18" charset="0"/>
                <a:cs typeface="Times New Roman" pitchFamily="18" charset="0"/>
              </a:rPr>
              <a:t>interest</a:t>
            </a:r>
          </a:p>
          <a:p>
            <a:pPr marL="1260475" lvl="1" indent="-457200" fontAlgn="auto">
              <a:spcBef>
                <a:spcPct val="30000"/>
              </a:spcBef>
              <a:spcAft>
                <a:spcPts val="0"/>
              </a:spcAft>
              <a:buClr>
                <a:schemeClr val="bg2"/>
              </a:buClr>
              <a:buSzPct val="75000"/>
              <a:buFont typeface="+mj-lt"/>
              <a:buAutoNum type="arabicPeriod"/>
              <a:defRPr/>
            </a:pPr>
            <a:r>
              <a:rPr lang="en-US" sz="2000" dirty="0" smtClean="0">
                <a:solidFill>
                  <a:schemeClr val="tx1">
                    <a:lumMod val="50000"/>
                    <a:lumOff val="50000"/>
                  </a:schemeClr>
                </a:solidFill>
                <a:latin typeface="Times New Roman" pitchFamily="18" charset="0"/>
                <a:cs typeface="Times New Roman" pitchFamily="18" charset="0"/>
              </a:rPr>
              <a:t>The </a:t>
            </a:r>
            <a:r>
              <a:rPr lang="en-US" sz="2000" dirty="0">
                <a:solidFill>
                  <a:schemeClr val="tx1">
                    <a:lumMod val="50000"/>
                    <a:lumOff val="50000"/>
                  </a:schemeClr>
                </a:solidFill>
                <a:latin typeface="Times New Roman" pitchFamily="18" charset="0"/>
                <a:cs typeface="Times New Roman" pitchFamily="18" charset="0"/>
              </a:rPr>
              <a:t>government must show that the regulation is the least restrictive alternative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0" y="0"/>
            <a:ext cx="9144000" cy="1676400"/>
          </a:xfrm>
        </p:spPr>
        <p:txBody>
          <a:bodyPr/>
          <a:lstStyle/>
          <a:p>
            <a:pPr eaLnBrk="1" hangingPunct="1"/>
            <a:r>
              <a:rPr lang="en-US" sz="4000" b="1" dirty="0" smtClean="0">
                <a:latin typeface="Times New Roman" pitchFamily="18" charset="0"/>
                <a:cs typeface="Times New Roman" pitchFamily="18" charset="0"/>
              </a:rPr>
              <a:t>Overview: Freedom of Speech and Press</a:t>
            </a:r>
          </a:p>
        </p:txBody>
      </p:sp>
      <p:sp>
        <p:nvSpPr>
          <p:cNvPr id="9219" name="Content Placeholder 7"/>
          <p:cNvSpPr>
            <a:spLocks noGrp="1"/>
          </p:cNvSpPr>
          <p:nvPr>
            <p:ph idx="4294967295"/>
          </p:nvPr>
        </p:nvSpPr>
        <p:spPr>
          <a:xfrm>
            <a:off x="933450" y="1219200"/>
            <a:ext cx="7448550" cy="5257800"/>
          </a:xfrm>
        </p:spPr>
        <p:txBody>
          <a:bodyPr/>
          <a:lstStyle/>
          <a:p>
            <a:pPr eaLnBrk="1" hangingPunct="1">
              <a:buNone/>
            </a:pPr>
            <a:r>
              <a:rPr lang="en-US" sz="2800" dirty="0" smtClean="0">
                <a:solidFill>
                  <a:schemeClr val="bg2"/>
                </a:solidFill>
                <a:latin typeface="Times New Roman" pitchFamily="18" charset="0"/>
                <a:cs typeface="Times New Roman" pitchFamily="18" charset="0"/>
              </a:rPr>
              <a:t>	“</a:t>
            </a:r>
            <a:r>
              <a:rPr lang="en-US" sz="2800" b="1" dirty="0" smtClean="0">
                <a:solidFill>
                  <a:schemeClr val="bg2"/>
                </a:solidFill>
                <a:latin typeface="Times New Roman" pitchFamily="18" charset="0"/>
                <a:cs typeface="Times New Roman" pitchFamily="18" charset="0"/>
              </a:rPr>
              <a:t>Congress shall make no law </a:t>
            </a:r>
            <a:r>
              <a:rPr lang="en-US" sz="2800" dirty="0" smtClean="0">
                <a:solidFill>
                  <a:schemeClr val="bg2"/>
                </a:solidFill>
                <a:latin typeface="Times New Roman" pitchFamily="18" charset="0"/>
                <a:cs typeface="Times New Roman" pitchFamily="18" charset="0"/>
              </a:rPr>
              <a:t>respecting an establishment of religion, or prohibiting the free exercise thereof; or </a:t>
            </a:r>
            <a:r>
              <a:rPr lang="en-US" sz="2800" b="1" dirty="0" smtClean="0">
                <a:solidFill>
                  <a:schemeClr val="bg2"/>
                </a:solidFill>
                <a:latin typeface="Times New Roman" pitchFamily="18" charset="0"/>
                <a:cs typeface="Times New Roman" pitchFamily="18" charset="0"/>
              </a:rPr>
              <a:t>abridging the freedom of speech, or of the press</a:t>
            </a:r>
            <a:r>
              <a:rPr lang="en-US" sz="2800" dirty="0" smtClean="0">
                <a:solidFill>
                  <a:schemeClr val="bg2"/>
                </a:solidFill>
                <a:latin typeface="Times New Roman" pitchFamily="18" charset="0"/>
                <a:cs typeface="Times New Roman" pitchFamily="18" charset="0"/>
              </a:rPr>
              <a:t>; or the right of the people peaceably to assemble, and to petition the government for a redress of grievances.”</a:t>
            </a:r>
          </a:p>
        </p:txBody>
      </p:sp>
      <p:sp>
        <p:nvSpPr>
          <p:cNvPr id="9220" name="Slide Number Placeholder 6"/>
          <p:cNvSpPr txBox="1">
            <a:spLocks noGrp="1"/>
          </p:cNvSpPr>
          <p:nvPr/>
        </p:nvSpPr>
        <p:spPr bwMode="auto">
          <a:xfrm>
            <a:off x="6324600" y="6248400"/>
            <a:ext cx="2133600" cy="457200"/>
          </a:xfrm>
          <a:prstGeom prst="rect">
            <a:avLst/>
          </a:prstGeom>
          <a:noFill/>
          <a:ln w="9525">
            <a:noFill/>
            <a:miter lim="800000"/>
            <a:headEnd/>
            <a:tailEnd/>
          </a:ln>
        </p:spPr>
        <p:txBody>
          <a:bodyPr/>
          <a:lstStyle/>
          <a:p>
            <a:pPr algn="r" eaLnBrk="0" hangingPunct="0">
              <a:spcBef>
                <a:spcPct val="0"/>
              </a:spcBef>
            </a:pPr>
            <a:fld id="{45C28710-B6B3-43A0-A21F-696E83303176}" type="slidenum">
              <a:rPr lang="en-US" sz="1200">
                <a:solidFill>
                  <a:schemeClr val="bg1"/>
                </a:solidFill>
              </a:rPr>
              <a:pPr algn="r" eaLnBrk="0" hangingPunct="0">
                <a:spcBef>
                  <a:spcPct val="0"/>
                </a:spcBef>
              </a:pPr>
              <a:t>2</a:t>
            </a:fld>
            <a:endParaRPr lang="en-US" sz="1200">
              <a:solidFill>
                <a:schemeClr val="bg1"/>
              </a:solidFill>
            </a:endParaRPr>
          </a:p>
        </p:txBody>
      </p:sp>
      <p:sp>
        <p:nvSpPr>
          <p:cNvPr id="4" name="Rectangle 3"/>
          <p:cNvSpPr txBox="1">
            <a:spLocks noChangeArrowheads="1"/>
          </p:cNvSpPr>
          <p:nvPr/>
        </p:nvSpPr>
        <p:spPr>
          <a:xfrm>
            <a:off x="609600" y="2362200"/>
            <a:ext cx="8534400" cy="4114800"/>
          </a:xfrm>
          <a:prstGeom prst="rect">
            <a:avLst/>
          </a:prstGeom>
        </p:spPr>
        <p:txBody>
          <a:bodyPr/>
          <a:lstStyle/>
          <a:p>
            <a:pPr marL="342900" indent="-342900" eaLnBrk="0" hangingPunct="0">
              <a:buClr>
                <a:schemeClr val="bg1"/>
              </a:buClr>
              <a:buFont typeface="Times"/>
              <a:buChar char="•"/>
              <a:defRPr/>
            </a:pPr>
            <a:endParaRPr lang="en-US" sz="1600" kern="0" dirty="0">
              <a:solidFill>
                <a:schemeClr val="bg1"/>
              </a:solidFill>
              <a:latin typeface="+mn-lt"/>
              <a:ea typeface="+mn-ea"/>
            </a:endParaRPr>
          </a:p>
          <a:p>
            <a:pPr marL="342900" indent="-342900">
              <a:buClr>
                <a:schemeClr val="bg1"/>
              </a:buClr>
              <a:buFont typeface="Times"/>
              <a:buChar char="•"/>
              <a:defRPr/>
            </a:pPr>
            <a:endParaRPr lang="en-US" sz="1600" b="1" kern="0" dirty="0">
              <a:solidFill>
                <a:schemeClr val="bg1"/>
              </a:solidFill>
              <a:latin typeface="+mn-lt"/>
              <a:ea typeface="+mn-ea"/>
            </a:endParaRPr>
          </a:p>
        </p:txBody>
      </p:sp>
      <p:pic>
        <p:nvPicPr>
          <p:cNvPr id="9222" name="Picture 7"/>
          <p:cNvPicPr>
            <a:picLocks noChangeAspect="1" noChangeArrowheads="1"/>
          </p:cNvPicPr>
          <p:nvPr/>
        </p:nvPicPr>
        <p:blipFill>
          <a:blip r:embed="rId3" cstate="print"/>
          <a:srcRect/>
          <a:stretch>
            <a:fillRect/>
          </a:stretch>
        </p:blipFill>
        <p:spPr bwMode="auto">
          <a:xfrm>
            <a:off x="1371600" y="4038600"/>
            <a:ext cx="4314825" cy="24225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sz="half" idx="1"/>
          </p:nvPr>
        </p:nvSpPr>
        <p:spPr>
          <a:xfrm>
            <a:off x="360363" y="1470025"/>
            <a:ext cx="6527800" cy="5129213"/>
          </a:xfrm>
        </p:spPr>
        <p:txBody>
          <a:bodyPr/>
          <a:lstStyle/>
          <a:p>
            <a:endParaRPr lang="en-US" sz="2000" smtClean="0"/>
          </a:p>
          <a:p>
            <a:pPr lvl="1">
              <a:buFontTx/>
              <a:buNone/>
            </a:pPr>
            <a:endParaRPr lang="en-US" sz="2000" smtClean="0"/>
          </a:p>
        </p:txBody>
      </p:sp>
      <p:sp>
        <p:nvSpPr>
          <p:cNvPr id="931843" name="Rectangle 3"/>
          <p:cNvSpPr>
            <a:spLocks noGrp="1" noChangeArrowheads="1"/>
          </p:cNvSpPr>
          <p:nvPr>
            <p:ph type="title"/>
          </p:nvPr>
        </p:nvSpPr>
        <p:spPr>
          <a:xfrm>
            <a:off x="0" y="0"/>
            <a:ext cx="9144000" cy="1339850"/>
          </a:xfrm>
        </p:spPr>
        <p:txBody>
          <a:bodyPr rtlCol="0">
            <a:normAutofit fontScale="90000"/>
          </a:bodyPr>
          <a:lstStyle/>
          <a:p>
            <a:pPr fontAlgn="auto">
              <a:spcAft>
                <a:spcPts val="0"/>
              </a:spcAft>
              <a:defRPr/>
            </a:pPr>
            <a:r>
              <a:rPr lang="en-US" dirty="0" smtClean="0">
                <a:latin typeface="Times New Roman" pitchFamily="18" charset="0"/>
                <a:cs typeface="Times New Roman" pitchFamily="18" charset="0"/>
              </a:rPr>
              <a:t>Tiers of Constitutional Scrutiny: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Intermediate Scrutiny</a:t>
            </a:r>
            <a:endParaRPr lang="en-US" b="1" i="1" dirty="0" smtClean="0">
              <a:solidFill>
                <a:srgbClr val="7391DC"/>
              </a:solidFill>
              <a:latin typeface="Swis721 Cn BT" pitchFamily="34" charset="0"/>
            </a:endParaRPr>
          </a:p>
        </p:txBody>
      </p:sp>
      <p:sp>
        <p:nvSpPr>
          <p:cNvPr id="931844" name="Text Box 4"/>
          <p:cNvSpPr txBox="1">
            <a:spLocks noChangeArrowheads="1"/>
          </p:cNvSpPr>
          <p:nvPr/>
        </p:nvSpPr>
        <p:spPr bwMode="auto">
          <a:xfrm>
            <a:off x="0" y="1371599"/>
            <a:ext cx="9144000" cy="4678204"/>
          </a:xfrm>
          <a:prstGeom prst="rect">
            <a:avLst/>
          </a:prstGeom>
          <a:noFill/>
          <a:ln w="9525" algn="ctr">
            <a:noFill/>
            <a:miter lim="800000"/>
            <a:headEnd/>
            <a:tailEnd/>
          </a:ln>
          <a:effectLst/>
        </p:spPr>
        <p:txBody>
          <a:bodyPr wrap="square">
            <a:spAutoFit/>
          </a:bodyPr>
          <a:lstStyle/>
          <a:p>
            <a:pPr marL="688975" indent="-688975" fontAlgn="auto">
              <a:spcBef>
                <a:spcPct val="50000"/>
              </a:spcBef>
              <a:spcAft>
                <a:spcPts val="0"/>
              </a:spcAft>
              <a:buClr>
                <a:srgbClr val="62AC1E"/>
              </a:buClr>
              <a:defRPr/>
            </a:pPr>
            <a:r>
              <a:rPr lang="en-US" sz="2400" b="1" dirty="0">
                <a:solidFill>
                  <a:schemeClr val="tx2"/>
                </a:solidFill>
                <a:latin typeface="Times New Roman" pitchFamily="18" charset="0"/>
                <a:cs typeface="Times New Roman" pitchFamily="18" charset="0"/>
              </a:rPr>
              <a:t>Speech Plus:</a:t>
            </a:r>
          </a:p>
          <a:p>
            <a:pPr marL="1260475" lvl="1" indent="-457200" fontAlgn="auto">
              <a:spcBef>
                <a:spcPct val="30000"/>
              </a:spcBef>
              <a:spcAft>
                <a:spcPts val="0"/>
              </a:spcAft>
              <a:buClr>
                <a:schemeClr val="bg2"/>
              </a:buClr>
              <a:buSzPct val="75000"/>
              <a:buFont typeface="Arial" pitchFamily="34" charset="0"/>
              <a:buChar char="•"/>
              <a:defRPr/>
            </a:pPr>
            <a:r>
              <a:rPr lang="en-US" sz="2000" dirty="0">
                <a:solidFill>
                  <a:schemeClr val="tx1">
                    <a:lumMod val="50000"/>
                    <a:lumOff val="50000"/>
                  </a:schemeClr>
                </a:solidFill>
                <a:latin typeface="Times New Roman" pitchFamily="18" charset="0"/>
                <a:cs typeface="Times New Roman" pitchFamily="18" charset="0"/>
              </a:rPr>
              <a:t>Combination of speech and non-speech elements</a:t>
            </a:r>
          </a:p>
          <a:p>
            <a:pPr marL="1260475" lvl="1" indent="-457200" fontAlgn="auto">
              <a:spcBef>
                <a:spcPct val="30000"/>
              </a:spcBef>
              <a:spcAft>
                <a:spcPts val="0"/>
              </a:spcAft>
              <a:buClr>
                <a:schemeClr val="hlink"/>
              </a:buClr>
              <a:buSzPct val="75000"/>
              <a:defRPr/>
            </a:pPr>
            <a:r>
              <a:rPr lang="en-US" sz="2000" dirty="0">
                <a:solidFill>
                  <a:schemeClr val="tx1">
                    <a:lumMod val="50000"/>
                    <a:lumOff val="50000"/>
                  </a:schemeClr>
                </a:solidFill>
                <a:latin typeface="Times New Roman" pitchFamily="18" charset="0"/>
                <a:cs typeface="Times New Roman" pitchFamily="18" charset="0"/>
              </a:rPr>
              <a:t>	1.  There is an intent to deliver a message</a:t>
            </a:r>
          </a:p>
          <a:p>
            <a:pPr marL="1260475" lvl="1" indent="-457200" fontAlgn="auto">
              <a:spcBef>
                <a:spcPct val="30000"/>
              </a:spcBef>
              <a:spcAft>
                <a:spcPts val="0"/>
              </a:spcAft>
              <a:buClr>
                <a:schemeClr val="hlink"/>
              </a:buClr>
              <a:buSzPct val="75000"/>
              <a:defRPr/>
            </a:pPr>
            <a:r>
              <a:rPr lang="en-US" sz="2000" dirty="0">
                <a:solidFill>
                  <a:schemeClr val="tx1">
                    <a:lumMod val="50000"/>
                    <a:lumOff val="50000"/>
                  </a:schemeClr>
                </a:solidFill>
                <a:latin typeface="Times New Roman" pitchFamily="18" charset="0"/>
                <a:cs typeface="Times New Roman" pitchFamily="18" charset="0"/>
              </a:rPr>
              <a:t>	2.  It is likely that the message will be understood by the intended audience</a:t>
            </a:r>
          </a:p>
          <a:p>
            <a:pPr marL="1260475" lvl="1" indent="-457200" fontAlgn="auto">
              <a:spcBef>
                <a:spcPct val="30000"/>
              </a:spcBef>
              <a:spcAft>
                <a:spcPts val="0"/>
              </a:spcAft>
              <a:buClr>
                <a:schemeClr val="bg2"/>
              </a:buClr>
              <a:buSzPct val="75000"/>
              <a:buFont typeface="Arial" pitchFamily="34" charset="0"/>
              <a:buChar char="•"/>
              <a:defRPr/>
            </a:pPr>
            <a:r>
              <a:rPr lang="en-US" sz="2000" dirty="0">
                <a:solidFill>
                  <a:schemeClr val="tx1">
                    <a:lumMod val="50000"/>
                    <a:lumOff val="50000"/>
                  </a:schemeClr>
                </a:solidFill>
                <a:latin typeface="Times New Roman" pitchFamily="18" charset="0"/>
                <a:cs typeface="Times New Roman" pitchFamily="18" charset="0"/>
              </a:rPr>
              <a:t>If both of these conditions are not met, this activity is not considered expression and therefore falls into the lowest tier of scrutiny</a:t>
            </a:r>
          </a:p>
          <a:p>
            <a:pPr marL="1260475" lvl="1" indent="-457200" fontAlgn="auto">
              <a:spcBef>
                <a:spcPct val="30000"/>
              </a:spcBef>
              <a:spcAft>
                <a:spcPts val="0"/>
              </a:spcAft>
              <a:buClr>
                <a:schemeClr val="hlink"/>
              </a:buClr>
              <a:buSzPct val="75000"/>
              <a:defRPr/>
            </a:pPr>
            <a:r>
              <a:rPr lang="en-US" sz="2000" u="sng" dirty="0">
                <a:solidFill>
                  <a:schemeClr val="tx1">
                    <a:lumMod val="50000"/>
                    <a:lumOff val="50000"/>
                  </a:schemeClr>
                </a:solidFill>
                <a:latin typeface="Times New Roman" pitchFamily="18" charset="0"/>
                <a:cs typeface="Times New Roman" pitchFamily="18" charset="0"/>
              </a:rPr>
              <a:t>Test</a:t>
            </a:r>
            <a:r>
              <a:rPr lang="en-US" sz="2000" dirty="0">
                <a:solidFill>
                  <a:schemeClr val="tx1">
                    <a:lumMod val="50000"/>
                    <a:lumOff val="50000"/>
                  </a:schemeClr>
                </a:solidFill>
                <a:latin typeface="Times New Roman" pitchFamily="18" charset="0"/>
                <a:cs typeface="Times New Roman" pitchFamily="18" charset="0"/>
              </a:rPr>
              <a:t>: Government regulation is permissible when…</a:t>
            </a:r>
          </a:p>
          <a:p>
            <a:pPr marL="2152650" lvl="2" indent="-609600" fontAlgn="auto">
              <a:spcBef>
                <a:spcPct val="30000"/>
              </a:spcBef>
              <a:spcAft>
                <a:spcPts val="0"/>
              </a:spcAft>
              <a:buClr>
                <a:schemeClr val="bg2"/>
              </a:buClr>
              <a:buSzPct val="75000"/>
              <a:buFont typeface="+mj-lt"/>
              <a:buAutoNum type="arabicPeriod"/>
              <a:defRPr/>
            </a:pPr>
            <a:r>
              <a:rPr lang="en-US" sz="2000" dirty="0">
                <a:solidFill>
                  <a:schemeClr val="tx1">
                    <a:lumMod val="50000"/>
                    <a:lumOff val="50000"/>
                  </a:schemeClr>
                </a:solidFill>
                <a:latin typeface="Times New Roman" pitchFamily="18" charset="0"/>
                <a:cs typeface="Times New Roman" pitchFamily="18" charset="0"/>
              </a:rPr>
              <a:t>It is within the constitutional power of </a:t>
            </a:r>
            <a:r>
              <a:rPr lang="en-US" sz="2000" dirty="0" smtClean="0">
                <a:solidFill>
                  <a:schemeClr val="tx1">
                    <a:lumMod val="50000"/>
                    <a:lumOff val="50000"/>
                  </a:schemeClr>
                </a:solidFill>
                <a:latin typeface="Times New Roman" pitchFamily="18" charset="0"/>
                <a:cs typeface="Times New Roman" pitchFamily="18" charset="0"/>
              </a:rPr>
              <a:t>government</a:t>
            </a:r>
          </a:p>
          <a:p>
            <a:pPr marL="2152650" lvl="2" indent="-609600" fontAlgn="auto">
              <a:spcBef>
                <a:spcPct val="30000"/>
              </a:spcBef>
              <a:spcAft>
                <a:spcPts val="0"/>
              </a:spcAft>
              <a:buClr>
                <a:schemeClr val="bg2"/>
              </a:buClr>
              <a:buSzPct val="75000"/>
              <a:buFont typeface="+mj-lt"/>
              <a:buAutoNum type="arabicPeriod"/>
              <a:defRPr/>
            </a:pPr>
            <a:r>
              <a:rPr lang="en-US" sz="2000" dirty="0" smtClean="0">
                <a:solidFill>
                  <a:schemeClr val="tx1">
                    <a:lumMod val="50000"/>
                    <a:lumOff val="50000"/>
                  </a:schemeClr>
                </a:solidFill>
                <a:latin typeface="Times New Roman" pitchFamily="18" charset="0"/>
                <a:cs typeface="Times New Roman" pitchFamily="18" charset="0"/>
              </a:rPr>
              <a:t>It </a:t>
            </a:r>
            <a:r>
              <a:rPr lang="en-US" sz="2000" dirty="0">
                <a:solidFill>
                  <a:schemeClr val="tx1">
                    <a:lumMod val="50000"/>
                    <a:lumOff val="50000"/>
                  </a:schemeClr>
                </a:solidFill>
                <a:latin typeface="Times New Roman" pitchFamily="18" charset="0"/>
                <a:cs typeface="Times New Roman" pitchFamily="18" charset="0"/>
              </a:rPr>
              <a:t>furthers an important or substantive government </a:t>
            </a:r>
            <a:r>
              <a:rPr lang="en-US" sz="2000" dirty="0" smtClean="0">
                <a:solidFill>
                  <a:schemeClr val="tx1">
                    <a:lumMod val="50000"/>
                    <a:lumOff val="50000"/>
                  </a:schemeClr>
                </a:solidFill>
                <a:latin typeface="Times New Roman" pitchFamily="18" charset="0"/>
                <a:cs typeface="Times New Roman" pitchFamily="18" charset="0"/>
              </a:rPr>
              <a:t>interest</a:t>
            </a:r>
          </a:p>
          <a:p>
            <a:pPr marL="2152650" lvl="2" indent="-609600" fontAlgn="auto">
              <a:spcBef>
                <a:spcPct val="30000"/>
              </a:spcBef>
              <a:spcAft>
                <a:spcPts val="0"/>
              </a:spcAft>
              <a:buClr>
                <a:schemeClr val="bg2"/>
              </a:buClr>
              <a:buSzPct val="75000"/>
              <a:buFont typeface="+mj-lt"/>
              <a:buAutoNum type="arabicPeriod"/>
              <a:defRPr/>
            </a:pPr>
            <a:r>
              <a:rPr lang="en-US" sz="2000" dirty="0" smtClean="0">
                <a:solidFill>
                  <a:schemeClr val="tx1">
                    <a:lumMod val="50000"/>
                    <a:lumOff val="50000"/>
                  </a:schemeClr>
                </a:solidFill>
                <a:latin typeface="Times New Roman" pitchFamily="18" charset="0"/>
                <a:cs typeface="Times New Roman" pitchFamily="18" charset="0"/>
              </a:rPr>
              <a:t>The </a:t>
            </a:r>
            <a:r>
              <a:rPr lang="en-US" sz="2000" dirty="0">
                <a:solidFill>
                  <a:schemeClr val="tx1">
                    <a:lumMod val="50000"/>
                    <a:lumOff val="50000"/>
                  </a:schemeClr>
                </a:solidFill>
                <a:latin typeface="Times New Roman" pitchFamily="18" charset="0"/>
                <a:cs typeface="Times New Roman" pitchFamily="18" charset="0"/>
              </a:rPr>
              <a:t>regulation is not related to the suppression of </a:t>
            </a:r>
            <a:r>
              <a:rPr lang="en-US" sz="2000" dirty="0" smtClean="0">
                <a:solidFill>
                  <a:schemeClr val="tx1">
                    <a:lumMod val="50000"/>
                    <a:lumOff val="50000"/>
                  </a:schemeClr>
                </a:solidFill>
                <a:latin typeface="Times New Roman" pitchFamily="18" charset="0"/>
                <a:cs typeface="Times New Roman" pitchFamily="18" charset="0"/>
              </a:rPr>
              <a:t>expression</a:t>
            </a:r>
          </a:p>
          <a:p>
            <a:pPr marL="2152650" lvl="2" indent="-609600" fontAlgn="auto">
              <a:spcBef>
                <a:spcPct val="30000"/>
              </a:spcBef>
              <a:spcAft>
                <a:spcPts val="0"/>
              </a:spcAft>
              <a:buClr>
                <a:schemeClr val="bg2"/>
              </a:buClr>
              <a:buSzPct val="75000"/>
              <a:buFont typeface="+mj-lt"/>
              <a:buAutoNum type="arabicPeriod"/>
              <a:defRPr/>
            </a:pPr>
            <a:r>
              <a:rPr lang="en-US" sz="2000" dirty="0" smtClean="0">
                <a:solidFill>
                  <a:schemeClr val="tx1">
                    <a:lumMod val="50000"/>
                    <a:lumOff val="50000"/>
                  </a:schemeClr>
                </a:solidFill>
                <a:latin typeface="Times New Roman" pitchFamily="18" charset="0"/>
                <a:cs typeface="Times New Roman" pitchFamily="18" charset="0"/>
              </a:rPr>
              <a:t>The </a:t>
            </a:r>
            <a:r>
              <a:rPr lang="en-US" sz="2000" dirty="0">
                <a:solidFill>
                  <a:schemeClr val="tx1">
                    <a:lumMod val="50000"/>
                    <a:lumOff val="50000"/>
                  </a:schemeClr>
                </a:solidFill>
                <a:latin typeface="Times New Roman" pitchFamily="18" charset="0"/>
                <a:cs typeface="Times New Roman" pitchFamily="18" charset="0"/>
              </a:rPr>
              <a:t>incidental impact on expression is no greater than necessary to further that interest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sz="half" idx="1"/>
          </p:nvPr>
        </p:nvSpPr>
        <p:spPr>
          <a:xfrm>
            <a:off x="360363" y="1470025"/>
            <a:ext cx="6527800" cy="5129213"/>
          </a:xfrm>
        </p:spPr>
        <p:txBody>
          <a:bodyPr/>
          <a:lstStyle/>
          <a:p>
            <a:endParaRPr lang="en-US" sz="2000" dirty="0" smtClean="0"/>
          </a:p>
          <a:p>
            <a:pPr lvl="1">
              <a:buFontTx/>
              <a:buNone/>
            </a:pPr>
            <a:endParaRPr lang="en-US" sz="2000" dirty="0" smtClean="0"/>
          </a:p>
        </p:txBody>
      </p:sp>
      <p:sp>
        <p:nvSpPr>
          <p:cNvPr id="976899" name="Rectangle 3"/>
          <p:cNvSpPr>
            <a:spLocks noGrp="1" noChangeArrowheads="1"/>
          </p:cNvSpPr>
          <p:nvPr>
            <p:ph type="title"/>
          </p:nvPr>
        </p:nvSpPr>
        <p:spPr>
          <a:xfrm>
            <a:off x="0" y="0"/>
            <a:ext cx="9144000" cy="1339850"/>
          </a:xfrm>
        </p:spPr>
        <p:txBody>
          <a:bodyPr rtlCol="0">
            <a:normAutofit/>
          </a:bodyPr>
          <a:lstStyle/>
          <a:p>
            <a:pPr fontAlgn="auto">
              <a:spcAft>
                <a:spcPts val="0"/>
              </a:spcAft>
              <a:defRPr/>
            </a:pPr>
            <a:r>
              <a:rPr lang="en-US" dirty="0" smtClean="0">
                <a:latin typeface="Times New Roman" pitchFamily="18" charset="0"/>
                <a:cs typeface="Times New Roman" pitchFamily="18" charset="0"/>
              </a:rPr>
              <a:t>Intermediate Scrutiny: Speech Plus</a:t>
            </a:r>
          </a:p>
        </p:txBody>
      </p:sp>
      <p:sp>
        <p:nvSpPr>
          <p:cNvPr id="976900" name="Text Box 4"/>
          <p:cNvSpPr txBox="1">
            <a:spLocks noChangeArrowheads="1"/>
          </p:cNvSpPr>
          <p:nvPr/>
        </p:nvSpPr>
        <p:spPr bwMode="auto">
          <a:xfrm>
            <a:off x="0" y="1236663"/>
            <a:ext cx="9144000" cy="2462213"/>
          </a:xfrm>
          <a:prstGeom prst="rect">
            <a:avLst/>
          </a:prstGeom>
          <a:noFill/>
          <a:ln w="9525" algn="ctr">
            <a:noFill/>
            <a:miter lim="800000"/>
            <a:headEnd/>
            <a:tailEnd/>
          </a:ln>
          <a:effectLst/>
        </p:spPr>
        <p:txBody>
          <a:bodyPr wrap="square">
            <a:spAutoFit/>
          </a:bodyPr>
          <a:lstStyle/>
          <a:p>
            <a:pPr marL="688975" indent="-688975" fontAlgn="auto">
              <a:spcBef>
                <a:spcPct val="50000"/>
              </a:spcBef>
              <a:spcAft>
                <a:spcPts val="0"/>
              </a:spcAft>
              <a:buClr>
                <a:srgbClr val="62AC1E"/>
              </a:buClr>
              <a:defRPr/>
            </a:pPr>
            <a:r>
              <a:rPr lang="en-US" sz="2400" b="1" i="1" dirty="0">
                <a:solidFill>
                  <a:schemeClr val="tx2"/>
                </a:solidFill>
                <a:latin typeface="Times New Roman" pitchFamily="18" charset="0"/>
                <a:cs typeface="Times New Roman" pitchFamily="18" charset="0"/>
              </a:rPr>
              <a:t>U.S. v. O’Brien</a:t>
            </a:r>
            <a:r>
              <a:rPr lang="en-US" sz="2400" b="1" dirty="0">
                <a:solidFill>
                  <a:schemeClr val="tx2"/>
                </a:solidFill>
                <a:latin typeface="Times New Roman" pitchFamily="18" charset="0"/>
                <a:cs typeface="Times New Roman" pitchFamily="18" charset="0"/>
              </a:rPr>
              <a:t> (1968):</a:t>
            </a:r>
          </a:p>
          <a:p>
            <a:pPr marL="1260475" lvl="1" indent="-457200" fontAlgn="auto">
              <a:spcBef>
                <a:spcPct val="30000"/>
              </a:spcBef>
              <a:spcAft>
                <a:spcPts val="0"/>
              </a:spcAft>
              <a:buClr>
                <a:schemeClr val="bg2"/>
              </a:buClr>
              <a:buFont typeface="Arial" pitchFamily="34" charset="0"/>
              <a:buChar char="•"/>
              <a:defRPr/>
            </a:pPr>
            <a:r>
              <a:rPr lang="en-US" sz="2000" dirty="0">
                <a:solidFill>
                  <a:schemeClr val="tx1">
                    <a:lumMod val="50000"/>
                    <a:lumOff val="50000"/>
                  </a:schemeClr>
                </a:solidFill>
                <a:latin typeface="Times New Roman" pitchFamily="18" charset="0"/>
                <a:cs typeface="Times New Roman" pitchFamily="18" charset="0"/>
              </a:rPr>
              <a:t>Facts of the </a:t>
            </a:r>
            <a:r>
              <a:rPr lang="en-US" sz="2000" dirty="0" smtClean="0">
                <a:solidFill>
                  <a:schemeClr val="tx1">
                    <a:lumMod val="50000"/>
                    <a:lumOff val="50000"/>
                  </a:schemeClr>
                </a:solidFill>
                <a:latin typeface="Times New Roman" pitchFamily="18" charset="0"/>
                <a:cs typeface="Times New Roman" pitchFamily="18" charset="0"/>
              </a:rPr>
              <a:t>case</a:t>
            </a:r>
          </a:p>
          <a:p>
            <a:pPr marL="1260475" lvl="1" indent="-457200" fontAlgn="auto">
              <a:spcBef>
                <a:spcPct val="30000"/>
              </a:spcBef>
              <a:spcAft>
                <a:spcPts val="0"/>
              </a:spcAft>
              <a:buClr>
                <a:schemeClr val="bg2"/>
              </a:buClr>
              <a:buFont typeface="Arial" pitchFamily="34" charset="0"/>
              <a:buChar char="•"/>
              <a:defRPr/>
            </a:pPr>
            <a:r>
              <a:rPr lang="en-US" sz="2000" dirty="0" smtClean="0">
                <a:solidFill>
                  <a:schemeClr val="tx1">
                    <a:lumMod val="50000"/>
                    <a:lumOff val="50000"/>
                  </a:schemeClr>
                </a:solidFill>
                <a:latin typeface="Times New Roman" pitchFamily="18" charset="0"/>
                <a:cs typeface="Times New Roman" pitchFamily="18" charset="0"/>
              </a:rPr>
              <a:t>Issues</a:t>
            </a:r>
            <a:r>
              <a:rPr lang="en-US" sz="2000" dirty="0">
                <a:solidFill>
                  <a:schemeClr val="tx1">
                    <a:lumMod val="50000"/>
                    <a:lumOff val="50000"/>
                  </a:schemeClr>
                </a:solidFill>
                <a:latin typeface="Times New Roman" pitchFamily="18" charset="0"/>
                <a:cs typeface="Times New Roman" pitchFamily="18" charset="0"/>
              </a:rPr>
              <a:t>/ </a:t>
            </a:r>
            <a:r>
              <a:rPr lang="en-US" sz="2000" dirty="0" smtClean="0">
                <a:solidFill>
                  <a:schemeClr val="tx1">
                    <a:lumMod val="50000"/>
                    <a:lumOff val="50000"/>
                  </a:schemeClr>
                </a:solidFill>
                <a:latin typeface="Times New Roman" pitchFamily="18" charset="0"/>
                <a:cs typeface="Times New Roman" pitchFamily="18" charset="0"/>
              </a:rPr>
              <a:t>decisions</a:t>
            </a:r>
          </a:p>
          <a:p>
            <a:pPr marL="1260475" lvl="1" indent="-457200" fontAlgn="auto">
              <a:spcBef>
                <a:spcPct val="30000"/>
              </a:spcBef>
              <a:spcAft>
                <a:spcPts val="0"/>
              </a:spcAft>
              <a:buClr>
                <a:schemeClr val="bg2"/>
              </a:buClr>
              <a:buFont typeface="Arial" pitchFamily="34" charset="0"/>
              <a:buChar char="•"/>
              <a:defRPr/>
            </a:pPr>
            <a:r>
              <a:rPr lang="en-US" sz="2000" dirty="0" smtClean="0">
                <a:solidFill>
                  <a:schemeClr val="tx1">
                    <a:lumMod val="50000"/>
                    <a:lumOff val="50000"/>
                  </a:schemeClr>
                </a:solidFill>
                <a:latin typeface="Times New Roman" pitchFamily="18" charset="0"/>
                <a:cs typeface="Times New Roman" pitchFamily="18" charset="0"/>
              </a:rPr>
              <a:t>Reasoning</a:t>
            </a:r>
          </a:p>
          <a:p>
            <a:pPr marL="1260475" lvl="1" indent="-457200" fontAlgn="auto">
              <a:spcBef>
                <a:spcPct val="30000"/>
              </a:spcBef>
              <a:spcAft>
                <a:spcPts val="0"/>
              </a:spcAft>
              <a:buClr>
                <a:schemeClr val="bg2"/>
              </a:buClr>
              <a:buFont typeface="Arial" pitchFamily="34" charset="0"/>
              <a:buChar char="•"/>
              <a:defRPr/>
            </a:pPr>
            <a:r>
              <a:rPr lang="en-US" sz="2000" dirty="0" smtClean="0">
                <a:solidFill>
                  <a:schemeClr val="tx1">
                    <a:lumMod val="50000"/>
                    <a:lumOff val="50000"/>
                  </a:schemeClr>
                </a:solidFill>
                <a:latin typeface="Times New Roman" pitchFamily="18" charset="0"/>
                <a:cs typeface="Times New Roman" pitchFamily="18" charset="0"/>
              </a:rPr>
              <a:t>Separate opinions</a:t>
            </a:r>
          </a:p>
          <a:p>
            <a:pPr marL="1260475" lvl="1" indent="-457200" fontAlgn="auto">
              <a:spcBef>
                <a:spcPct val="30000"/>
              </a:spcBef>
              <a:spcAft>
                <a:spcPts val="0"/>
              </a:spcAft>
              <a:buClr>
                <a:schemeClr val="bg2"/>
              </a:buClr>
              <a:buFont typeface="Arial" pitchFamily="34" charset="0"/>
              <a:buChar char="•"/>
              <a:defRPr/>
            </a:pPr>
            <a:r>
              <a:rPr lang="en-US" sz="2000" dirty="0" smtClean="0">
                <a:solidFill>
                  <a:schemeClr val="tx1">
                    <a:lumMod val="50000"/>
                    <a:lumOff val="50000"/>
                  </a:schemeClr>
                </a:solidFill>
                <a:latin typeface="Times New Roman" pitchFamily="18" charset="0"/>
                <a:cs typeface="Times New Roman" pitchFamily="18" charset="0"/>
              </a:rPr>
              <a:t>Discussion</a:t>
            </a:r>
            <a:endParaRPr lang="en-US" sz="2000" dirty="0">
              <a:solidFill>
                <a:schemeClr val="tx1">
                  <a:lumMod val="50000"/>
                  <a:lumOff val="50000"/>
                </a:schemeClr>
              </a:solidFill>
              <a:latin typeface="Times New Roman" pitchFamily="18" charset="0"/>
              <a:cs typeface="Times New Roman" pitchFamily="18" charset="0"/>
            </a:endParaRPr>
          </a:p>
        </p:txBody>
      </p:sp>
      <p:pic>
        <p:nvPicPr>
          <p:cNvPr id="7173" name="Picture 6"/>
          <p:cNvPicPr>
            <a:picLocks noChangeAspect="1" noChangeArrowheads="1"/>
          </p:cNvPicPr>
          <p:nvPr/>
        </p:nvPicPr>
        <p:blipFill>
          <a:blip r:embed="rId3" cstate="print"/>
          <a:srcRect/>
          <a:stretch>
            <a:fillRect/>
          </a:stretch>
        </p:blipFill>
        <p:spPr bwMode="auto">
          <a:xfrm>
            <a:off x="3733800" y="1371600"/>
            <a:ext cx="2420938" cy="2309812"/>
          </a:xfrm>
          <a:prstGeom prst="rect">
            <a:avLst/>
          </a:prstGeom>
          <a:noFill/>
          <a:ln w="9525">
            <a:noFill/>
            <a:miter lim="800000"/>
            <a:headEnd/>
            <a:tailEnd/>
          </a:ln>
        </p:spPr>
      </p:pic>
      <p:pic>
        <p:nvPicPr>
          <p:cNvPr id="6146" name="Picture 2"/>
          <p:cNvPicPr>
            <a:picLocks noChangeAspect="1" noChangeArrowheads="1"/>
          </p:cNvPicPr>
          <p:nvPr/>
        </p:nvPicPr>
        <p:blipFill>
          <a:blip r:embed="rId4" cstate="print"/>
          <a:srcRect l="36719" t="59375" r="6250" b="27083"/>
          <a:stretch>
            <a:fillRect/>
          </a:stretch>
        </p:blipFill>
        <p:spPr bwMode="auto">
          <a:xfrm>
            <a:off x="0" y="4495800"/>
            <a:ext cx="55626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sz="half" idx="1"/>
          </p:nvPr>
        </p:nvSpPr>
        <p:spPr>
          <a:xfrm>
            <a:off x="360363" y="1470025"/>
            <a:ext cx="6527800" cy="5129213"/>
          </a:xfrm>
        </p:spPr>
        <p:txBody>
          <a:bodyPr/>
          <a:lstStyle/>
          <a:p>
            <a:endParaRPr lang="en-US" sz="2000" smtClean="0"/>
          </a:p>
          <a:p>
            <a:pPr lvl="1">
              <a:buFontTx/>
              <a:buNone/>
            </a:pPr>
            <a:endParaRPr lang="en-US" sz="2000" smtClean="0"/>
          </a:p>
        </p:txBody>
      </p:sp>
      <p:sp>
        <p:nvSpPr>
          <p:cNvPr id="935939" name="Rectangle 3"/>
          <p:cNvSpPr>
            <a:spLocks noGrp="1" noChangeArrowheads="1"/>
          </p:cNvSpPr>
          <p:nvPr>
            <p:ph type="title"/>
          </p:nvPr>
        </p:nvSpPr>
        <p:spPr>
          <a:xfrm>
            <a:off x="0" y="0"/>
            <a:ext cx="9144000" cy="1339850"/>
          </a:xfrm>
        </p:spPr>
        <p:txBody>
          <a:bodyPr rtlCol="0">
            <a:normAutofit/>
          </a:bodyPr>
          <a:lstStyle/>
          <a:p>
            <a:pPr fontAlgn="auto">
              <a:spcAft>
                <a:spcPts val="0"/>
              </a:spcAft>
              <a:defRPr/>
            </a:pPr>
            <a:r>
              <a:rPr lang="en-US" dirty="0" smtClean="0">
                <a:latin typeface="Times New Roman" pitchFamily="18" charset="0"/>
                <a:cs typeface="Times New Roman" pitchFamily="18" charset="0"/>
              </a:rPr>
              <a:t>Intermediate Scrutiny: Speech Plus</a:t>
            </a:r>
            <a:endParaRPr lang="en-US" b="1" i="1" dirty="0" smtClean="0">
              <a:solidFill>
                <a:srgbClr val="7391DC"/>
              </a:solidFill>
              <a:latin typeface="Swis721 Cn BT" pitchFamily="34" charset="0"/>
            </a:endParaRPr>
          </a:p>
        </p:txBody>
      </p:sp>
      <p:sp>
        <p:nvSpPr>
          <p:cNvPr id="935940" name="Text Box 4"/>
          <p:cNvSpPr txBox="1">
            <a:spLocks noChangeArrowheads="1"/>
          </p:cNvSpPr>
          <p:nvPr/>
        </p:nvSpPr>
        <p:spPr bwMode="auto">
          <a:xfrm>
            <a:off x="0" y="990600"/>
            <a:ext cx="9144000" cy="4007251"/>
          </a:xfrm>
          <a:prstGeom prst="rect">
            <a:avLst/>
          </a:prstGeom>
          <a:noFill/>
          <a:ln w="9525" algn="ctr">
            <a:noFill/>
            <a:miter lim="800000"/>
            <a:headEnd/>
            <a:tailEnd/>
          </a:ln>
          <a:effectLst/>
        </p:spPr>
        <p:txBody>
          <a:bodyPr wrap="square">
            <a:spAutoFit/>
          </a:bodyPr>
          <a:lstStyle/>
          <a:p>
            <a:pPr marL="688975" indent="-688975" fontAlgn="auto">
              <a:spcBef>
                <a:spcPct val="50000"/>
              </a:spcBef>
              <a:spcAft>
                <a:spcPts val="0"/>
              </a:spcAft>
              <a:buClr>
                <a:srgbClr val="62AC1E"/>
              </a:buClr>
              <a:defRPr/>
            </a:pPr>
            <a:r>
              <a:rPr lang="en-US" sz="2400" b="1" i="1" dirty="0">
                <a:solidFill>
                  <a:schemeClr val="tx2"/>
                </a:solidFill>
                <a:latin typeface="Times New Roman" pitchFamily="18" charset="0"/>
                <a:cs typeface="Times New Roman" pitchFamily="18" charset="0"/>
              </a:rPr>
              <a:t>Texas v. Johnson</a:t>
            </a:r>
            <a:r>
              <a:rPr lang="en-US" sz="2400" b="1" dirty="0">
                <a:solidFill>
                  <a:schemeClr val="tx2"/>
                </a:solidFill>
                <a:latin typeface="Times New Roman" pitchFamily="18" charset="0"/>
                <a:cs typeface="Times New Roman" pitchFamily="18" charset="0"/>
              </a:rPr>
              <a:t> (1989):</a:t>
            </a:r>
          </a:p>
          <a:p>
            <a:pPr marL="1260475" lvl="1" indent="-457200" fontAlgn="auto">
              <a:spcBef>
                <a:spcPct val="30000"/>
              </a:spcBef>
              <a:spcAft>
                <a:spcPts val="0"/>
              </a:spcAft>
              <a:buClr>
                <a:schemeClr val="bg2"/>
              </a:buClr>
              <a:buFont typeface="Arial" pitchFamily="34" charset="0"/>
              <a:buChar char="•"/>
              <a:defRPr/>
            </a:pPr>
            <a:r>
              <a:rPr lang="en-US" dirty="0">
                <a:solidFill>
                  <a:schemeClr val="tx1">
                    <a:lumMod val="50000"/>
                    <a:lumOff val="50000"/>
                  </a:schemeClr>
                </a:solidFill>
                <a:latin typeface="Times New Roman" pitchFamily="18" charset="0"/>
                <a:cs typeface="Times New Roman" pitchFamily="18" charset="0"/>
              </a:rPr>
              <a:t>Gregory Lee Johnson joined a protest at the 1984 Republican National Convention in Dallas where he burned an American flag at the end of a </a:t>
            </a:r>
            <a:r>
              <a:rPr lang="en-US" dirty="0" smtClean="0">
                <a:solidFill>
                  <a:schemeClr val="tx1">
                    <a:lumMod val="50000"/>
                    <a:lumOff val="50000"/>
                  </a:schemeClr>
                </a:solidFill>
                <a:latin typeface="Times New Roman" pitchFamily="18" charset="0"/>
                <a:cs typeface="Times New Roman" pitchFamily="18" charset="0"/>
              </a:rPr>
              <a:t>march.</a:t>
            </a:r>
          </a:p>
          <a:p>
            <a:pPr marL="1260475" lvl="1" indent="-457200" fontAlgn="auto">
              <a:spcBef>
                <a:spcPct val="30000"/>
              </a:spcBef>
              <a:spcAft>
                <a:spcPts val="0"/>
              </a:spcAft>
              <a:buClr>
                <a:schemeClr val="bg2"/>
              </a:buClr>
              <a:buFont typeface="Arial" pitchFamily="34" charset="0"/>
              <a:buChar char="•"/>
              <a:defRPr/>
            </a:pPr>
            <a:r>
              <a:rPr lang="en-US" dirty="0" smtClean="0">
                <a:solidFill>
                  <a:schemeClr val="tx1">
                    <a:lumMod val="50000"/>
                    <a:lumOff val="50000"/>
                  </a:schemeClr>
                </a:solidFill>
                <a:latin typeface="Times New Roman" pitchFamily="18" charset="0"/>
                <a:cs typeface="Times New Roman" pitchFamily="18" charset="0"/>
              </a:rPr>
              <a:t>Convicted </a:t>
            </a:r>
            <a:r>
              <a:rPr lang="en-US" dirty="0">
                <a:solidFill>
                  <a:schemeClr val="tx1">
                    <a:lumMod val="50000"/>
                    <a:lumOff val="50000"/>
                  </a:schemeClr>
                </a:solidFill>
                <a:latin typeface="Times New Roman" pitchFamily="18" charset="0"/>
                <a:cs typeface="Times New Roman" pitchFamily="18" charset="0"/>
              </a:rPr>
              <a:t>under a Texas law that prohibited defacement of damage to the American flag with knowledge that it will “seriously offend one or more persons likely to observe or discover his action</a:t>
            </a:r>
            <a:r>
              <a:rPr lang="en-US" dirty="0" smtClean="0">
                <a:solidFill>
                  <a:schemeClr val="tx1">
                    <a:lumMod val="50000"/>
                    <a:lumOff val="50000"/>
                  </a:schemeClr>
                </a:solidFill>
                <a:latin typeface="Times New Roman" pitchFamily="18" charset="0"/>
                <a:cs typeface="Times New Roman" pitchFamily="18" charset="0"/>
              </a:rPr>
              <a:t>.”</a:t>
            </a:r>
          </a:p>
          <a:p>
            <a:pPr marL="1260475" lvl="1" indent="-457200" fontAlgn="auto">
              <a:spcBef>
                <a:spcPct val="30000"/>
              </a:spcBef>
              <a:spcAft>
                <a:spcPts val="0"/>
              </a:spcAft>
              <a:buClr>
                <a:schemeClr val="bg2"/>
              </a:buClr>
              <a:buFont typeface="Arial" pitchFamily="34" charset="0"/>
              <a:buChar char="•"/>
              <a:defRPr/>
            </a:pPr>
            <a:r>
              <a:rPr lang="en-US" dirty="0" smtClean="0">
                <a:solidFill>
                  <a:schemeClr val="tx1">
                    <a:lumMod val="50000"/>
                    <a:lumOff val="50000"/>
                  </a:schemeClr>
                </a:solidFill>
                <a:latin typeface="Times New Roman" pitchFamily="18" charset="0"/>
                <a:cs typeface="Times New Roman" pitchFamily="18" charset="0"/>
              </a:rPr>
              <a:t>Sentenced </a:t>
            </a:r>
            <a:r>
              <a:rPr lang="en-US" dirty="0">
                <a:solidFill>
                  <a:schemeClr val="tx1">
                    <a:lumMod val="50000"/>
                    <a:lumOff val="50000"/>
                  </a:schemeClr>
                </a:solidFill>
                <a:latin typeface="Times New Roman" pitchFamily="18" charset="0"/>
                <a:cs typeface="Times New Roman" pitchFamily="18" charset="0"/>
              </a:rPr>
              <a:t>to one year imprisonment, and appealed on First Amendment grounds, claiming his actions were a symbolic form of free </a:t>
            </a:r>
            <a:r>
              <a:rPr lang="en-US" dirty="0" smtClean="0">
                <a:solidFill>
                  <a:schemeClr val="tx1">
                    <a:lumMod val="50000"/>
                    <a:lumOff val="50000"/>
                  </a:schemeClr>
                </a:solidFill>
                <a:latin typeface="Times New Roman" pitchFamily="18" charset="0"/>
                <a:cs typeface="Times New Roman" pitchFamily="18" charset="0"/>
              </a:rPr>
              <a:t>speech.</a:t>
            </a:r>
          </a:p>
          <a:p>
            <a:pPr marL="1260475" lvl="1" indent="-457200" fontAlgn="auto">
              <a:spcBef>
                <a:spcPct val="30000"/>
              </a:spcBef>
              <a:spcAft>
                <a:spcPts val="0"/>
              </a:spcAft>
              <a:buClr>
                <a:schemeClr val="bg2"/>
              </a:buClr>
              <a:buFont typeface="Arial" pitchFamily="34" charset="0"/>
              <a:buChar char="•"/>
              <a:defRPr/>
            </a:pPr>
            <a:r>
              <a:rPr lang="en-US" dirty="0" smtClean="0">
                <a:solidFill>
                  <a:schemeClr val="tx1">
                    <a:lumMod val="50000"/>
                    <a:lumOff val="50000"/>
                  </a:schemeClr>
                </a:solidFill>
                <a:latin typeface="Times New Roman" pitchFamily="18" charset="0"/>
                <a:cs typeface="Times New Roman" pitchFamily="18" charset="0"/>
              </a:rPr>
              <a:t>Can </a:t>
            </a:r>
            <a:r>
              <a:rPr lang="en-US" dirty="0">
                <a:solidFill>
                  <a:schemeClr val="tx1">
                    <a:lumMod val="50000"/>
                    <a:lumOff val="50000"/>
                  </a:schemeClr>
                </a:solidFill>
                <a:latin typeface="Times New Roman" pitchFamily="18" charset="0"/>
                <a:cs typeface="Times New Roman" pitchFamily="18" charset="0"/>
              </a:rPr>
              <a:t>a state punish acts of flag desecration with criminal </a:t>
            </a:r>
            <a:r>
              <a:rPr lang="en-US" dirty="0" smtClean="0">
                <a:solidFill>
                  <a:schemeClr val="tx1">
                    <a:lumMod val="50000"/>
                    <a:lumOff val="50000"/>
                  </a:schemeClr>
                </a:solidFill>
                <a:latin typeface="Times New Roman" pitchFamily="18" charset="0"/>
                <a:cs typeface="Times New Roman" pitchFamily="18" charset="0"/>
              </a:rPr>
              <a:t>penalties?</a:t>
            </a:r>
          </a:p>
          <a:p>
            <a:pPr marL="1260475" lvl="1" indent="-457200" fontAlgn="auto">
              <a:spcBef>
                <a:spcPct val="30000"/>
              </a:spcBef>
              <a:spcAft>
                <a:spcPts val="0"/>
              </a:spcAft>
              <a:buClr>
                <a:schemeClr val="bg2"/>
              </a:buClr>
              <a:buFont typeface="Arial" pitchFamily="34" charset="0"/>
              <a:buChar char="•"/>
              <a:defRPr/>
            </a:pPr>
            <a:r>
              <a:rPr lang="en-US" dirty="0" smtClean="0">
                <a:solidFill>
                  <a:schemeClr val="tx1">
                    <a:lumMod val="50000"/>
                    <a:lumOff val="50000"/>
                  </a:schemeClr>
                </a:solidFill>
                <a:latin typeface="Times New Roman" pitchFamily="18" charset="0"/>
                <a:cs typeface="Times New Roman" pitchFamily="18" charset="0"/>
              </a:rPr>
              <a:t>Does </a:t>
            </a:r>
            <a:r>
              <a:rPr lang="en-US" dirty="0">
                <a:solidFill>
                  <a:schemeClr val="tx1">
                    <a:lumMod val="50000"/>
                    <a:lumOff val="50000"/>
                  </a:schemeClr>
                </a:solidFill>
                <a:latin typeface="Times New Roman" pitchFamily="18" charset="0"/>
                <a:cs typeface="Times New Roman" pitchFamily="18" charset="0"/>
              </a:rPr>
              <a:t>the free speech clause of the First Amendment protest those who would destroy our national symbol?</a:t>
            </a:r>
          </a:p>
          <a:p>
            <a:pPr marL="1260475" lvl="1" indent="-457200" fontAlgn="auto">
              <a:spcBef>
                <a:spcPct val="30000"/>
              </a:spcBef>
              <a:spcAft>
                <a:spcPts val="0"/>
              </a:spcAft>
              <a:buClr>
                <a:schemeClr val="hlink"/>
              </a:buClr>
              <a:defRPr/>
            </a:pPr>
            <a:r>
              <a:rPr lang="en-US" dirty="0">
                <a:solidFill>
                  <a:schemeClr val="bg2"/>
                </a:solidFill>
                <a:latin typeface="Times New Roman" pitchFamily="18" charset="0"/>
                <a:cs typeface="Times New Roman" pitchFamily="18" charset="0"/>
              </a:rPr>
              <a:t>	</a:t>
            </a:r>
          </a:p>
        </p:txBody>
      </p:sp>
      <p:pic>
        <p:nvPicPr>
          <p:cNvPr id="9221" name="Picture 5"/>
          <p:cNvPicPr>
            <a:picLocks noChangeAspect="1" noChangeArrowheads="1"/>
          </p:cNvPicPr>
          <p:nvPr/>
        </p:nvPicPr>
        <p:blipFill>
          <a:blip r:embed="rId3" cstate="print"/>
          <a:srcRect/>
          <a:stretch>
            <a:fillRect/>
          </a:stretch>
        </p:blipFill>
        <p:spPr bwMode="auto">
          <a:xfrm>
            <a:off x="228600" y="4610100"/>
            <a:ext cx="1798638" cy="224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sz="half" idx="1"/>
          </p:nvPr>
        </p:nvSpPr>
        <p:spPr>
          <a:xfrm>
            <a:off x="360363" y="1470025"/>
            <a:ext cx="6527800" cy="5129213"/>
          </a:xfrm>
        </p:spPr>
        <p:txBody>
          <a:bodyPr/>
          <a:lstStyle/>
          <a:p>
            <a:endParaRPr lang="en-US" sz="2000" dirty="0" smtClean="0"/>
          </a:p>
          <a:p>
            <a:pPr lvl="1">
              <a:buFontTx/>
              <a:buNone/>
            </a:pPr>
            <a:endParaRPr lang="en-US" sz="2000" dirty="0" smtClean="0"/>
          </a:p>
        </p:txBody>
      </p:sp>
      <p:sp>
        <p:nvSpPr>
          <p:cNvPr id="978947" name="Rectangle 3"/>
          <p:cNvSpPr>
            <a:spLocks noGrp="1" noChangeArrowheads="1"/>
          </p:cNvSpPr>
          <p:nvPr>
            <p:ph type="title"/>
          </p:nvPr>
        </p:nvSpPr>
        <p:spPr>
          <a:xfrm>
            <a:off x="0" y="0"/>
            <a:ext cx="9144000" cy="1339850"/>
          </a:xfrm>
        </p:spPr>
        <p:txBody>
          <a:bodyPr rtlCol="0">
            <a:normAutofit/>
          </a:bodyPr>
          <a:lstStyle/>
          <a:p>
            <a:pPr fontAlgn="auto">
              <a:spcAft>
                <a:spcPts val="0"/>
              </a:spcAft>
              <a:defRPr/>
            </a:pPr>
            <a:r>
              <a:rPr lang="en-US" dirty="0" smtClean="0">
                <a:latin typeface="Times New Roman" pitchFamily="18" charset="0"/>
                <a:cs typeface="Times New Roman" pitchFamily="18" charset="0"/>
              </a:rPr>
              <a:t>Intermediate Scrutiny: Speech Plus</a:t>
            </a:r>
            <a:endParaRPr lang="en-US" b="1" i="1" dirty="0" smtClean="0">
              <a:solidFill>
                <a:srgbClr val="7391DC"/>
              </a:solidFill>
              <a:latin typeface="Swis721 Cn BT" pitchFamily="34" charset="0"/>
            </a:endParaRPr>
          </a:p>
        </p:txBody>
      </p:sp>
      <p:sp>
        <p:nvSpPr>
          <p:cNvPr id="978948" name="Text Box 4"/>
          <p:cNvSpPr txBox="1">
            <a:spLocks noChangeArrowheads="1"/>
          </p:cNvSpPr>
          <p:nvPr/>
        </p:nvSpPr>
        <p:spPr bwMode="auto">
          <a:xfrm>
            <a:off x="0" y="1142999"/>
            <a:ext cx="9144000" cy="4832092"/>
          </a:xfrm>
          <a:prstGeom prst="rect">
            <a:avLst/>
          </a:prstGeom>
          <a:noFill/>
          <a:ln w="9525" algn="ctr">
            <a:noFill/>
            <a:miter lim="800000"/>
            <a:headEnd/>
            <a:tailEnd/>
          </a:ln>
          <a:effectLst/>
        </p:spPr>
        <p:txBody>
          <a:bodyPr wrap="square">
            <a:spAutoFit/>
          </a:bodyPr>
          <a:lstStyle/>
          <a:p>
            <a:pPr marL="688975" indent="-688975" fontAlgn="auto">
              <a:spcBef>
                <a:spcPct val="50000"/>
              </a:spcBef>
              <a:spcAft>
                <a:spcPts val="0"/>
              </a:spcAft>
              <a:buClr>
                <a:srgbClr val="62AC1E"/>
              </a:buClr>
              <a:defRPr/>
            </a:pPr>
            <a:r>
              <a:rPr lang="en-US" sz="2400" b="1" i="1" dirty="0">
                <a:solidFill>
                  <a:schemeClr val="tx2"/>
                </a:solidFill>
                <a:latin typeface="Times New Roman" pitchFamily="18" charset="0"/>
                <a:cs typeface="Times New Roman" pitchFamily="18" charset="0"/>
              </a:rPr>
              <a:t>R.A.V. v. St. Paul</a:t>
            </a:r>
            <a:r>
              <a:rPr lang="en-US" sz="2400" b="1" dirty="0">
                <a:solidFill>
                  <a:schemeClr val="tx2"/>
                </a:solidFill>
                <a:latin typeface="Times New Roman" pitchFamily="18" charset="0"/>
                <a:cs typeface="Times New Roman" pitchFamily="18" charset="0"/>
              </a:rPr>
              <a:t> (1992):</a:t>
            </a:r>
          </a:p>
          <a:p>
            <a:pPr marL="1260475" lvl="1" indent="-457200" fontAlgn="auto">
              <a:spcBef>
                <a:spcPct val="30000"/>
              </a:spcBef>
              <a:spcAft>
                <a:spcPts val="0"/>
              </a:spcAft>
              <a:buClr>
                <a:schemeClr val="bg2"/>
              </a:buClr>
              <a:buFont typeface="Arial" pitchFamily="34" charset="0"/>
              <a:buChar char="•"/>
              <a:defRPr/>
            </a:pPr>
            <a:r>
              <a:rPr lang="en-US" sz="2000" dirty="0">
                <a:solidFill>
                  <a:schemeClr val="tx1">
                    <a:lumMod val="50000"/>
                    <a:lumOff val="50000"/>
                  </a:schemeClr>
                </a:solidFill>
                <a:latin typeface="Times New Roman" pitchFamily="18" charset="0"/>
                <a:cs typeface="Times New Roman" pitchFamily="18" charset="0"/>
              </a:rPr>
              <a:t>RAV (Robert A. </a:t>
            </a:r>
            <a:r>
              <a:rPr lang="en-US" sz="2000" dirty="0" err="1">
                <a:solidFill>
                  <a:schemeClr val="tx1">
                    <a:lumMod val="50000"/>
                    <a:lumOff val="50000"/>
                  </a:schemeClr>
                </a:solidFill>
                <a:latin typeface="Times New Roman" pitchFamily="18" charset="0"/>
                <a:cs typeface="Times New Roman" pitchFamily="18" charset="0"/>
              </a:rPr>
              <a:t>Viktora</a:t>
            </a:r>
            <a:r>
              <a:rPr lang="en-US" sz="2000" dirty="0">
                <a:solidFill>
                  <a:schemeClr val="tx1">
                    <a:lumMod val="50000"/>
                    <a:lumOff val="50000"/>
                  </a:schemeClr>
                </a:solidFill>
                <a:latin typeface="Times New Roman" pitchFamily="18" charset="0"/>
                <a:cs typeface="Times New Roman" pitchFamily="18" charset="0"/>
              </a:rPr>
              <a:t>) and several other teens constructed a cross out of broken chairs and burned it in the yard of an African-American family.  RAV was charged with delinquency under a city ordinance that punished hate crimes. </a:t>
            </a:r>
            <a:endParaRPr lang="en-US" sz="2000" dirty="0" smtClean="0">
              <a:solidFill>
                <a:schemeClr val="tx1">
                  <a:lumMod val="50000"/>
                  <a:lumOff val="50000"/>
                </a:schemeClr>
              </a:solidFill>
              <a:latin typeface="Times New Roman" pitchFamily="18" charset="0"/>
              <a:cs typeface="Times New Roman" pitchFamily="18" charset="0"/>
            </a:endParaRPr>
          </a:p>
          <a:p>
            <a:pPr marL="1260475" lvl="1" indent="-457200" fontAlgn="auto">
              <a:spcBef>
                <a:spcPct val="30000"/>
              </a:spcBef>
              <a:spcAft>
                <a:spcPts val="0"/>
              </a:spcAft>
              <a:buClr>
                <a:schemeClr val="bg2"/>
              </a:buClr>
              <a:buFont typeface="Arial" pitchFamily="34" charset="0"/>
              <a:buChar char="•"/>
              <a:defRPr/>
            </a:pPr>
            <a:r>
              <a:rPr lang="en-US" sz="2000" dirty="0" smtClean="0">
                <a:solidFill>
                  <a:schemeClr val="tx1">
                    <a:lumMod val="50000"/>
                    <a:lumOff val="50000"/>
                  </a:schemeClr>
                </a:solidFill>
                <a:latin typeface="Times New Roman" pitchFamily="18" charset="0"/>
                <a:cs typeface="Times New Roman" pitchFamily="18" charset="0"/>
              </a:rPr>
              <a:t>The </a:t>
            </a:r>
            <a:r>
              <a:rPr lang="en-US" sz="2000" dirty="0">
                <a:solidFill>
                  <a:schemeClr val="tx1">
                    <a:lumMod val="50000"/>
                    <a:lumOff val="50000"/>
                  </a:schemeClr>
                </a:solidFill>
                <a:latin typeface="Times New Roman" pitchFamily="18" charset="0"/>
                <a:cs typeface="Times New Roman" pitchFamily="18" charset="0"/>
              </a:rPr>
              <a:t>Bias Motivated Crime Ordinance read in part: “Whoever places on public or private property a symbol, object, appellation, characterization, or graffiti, including, but not limited to, a burning cross or Nazi swastika, which one knows or has reasonable grounds to know arouses, anger, alarm, or resentment in others on the basis of race, color, creed, religion, or gender commits disorderly conduct and shall be guilty of a misdemeanor.” </a:t>
            </a:r>
            <a:endParaRPr lang="en-US" sz="2000" dirty="0" smtClean="0">
              <a:solidFill>
                <a:schemeClr val="tx1">
                  <a:lumMod val="50000"/>
                  <a:lumOff val="50000"/>
                </a:schemeClr>
              </a:solidFill>
              <a:latin typeface="Times New Roman" pitchFamily="18" charset="0"/>
              <a:cs typeface="Times New Roman" pitchFamily="18" charset="0"/>
            </a:endParaRPr>
          </a:p>
          <a:p>
            <a:pPr marL="1260475" lvl="1" indent="-457200" fontAlgn="auto">
              <a:spcBef>
                <a:spcPct val="30000"/>
              </a:spcBef>
              <a:spcAft>
                <a:spcPts val="0"/>
              </a:spcAft>
              <a:buClr>
                <a:schemeClr val="bg2"/>
              </a:buClr>
              <a:buFont typeface="Arial" pitchFamily="34" charset="0"/>
              <a:buChar char="•"/>
              <a:defRPr/>
            </a:pPr>
            <a:r>
              <a:rPr lang="en-US" sz="2000" dirty="0" smtClean="0">
                <a:solidFill>
                  <a:schemeClr val="tx1">
                    <a:lumMod val="50000"/>
                    <a:lumOff val="50000"/>
                  </a:schemeClr>
                </a:solidFill>
                <a:latin typeface="Times New Roman" pitchFamily="18" charset="0"/>
                <a:cs typeface="Times New Roman" pitchFamily="18" charset="0"/>
              </a:rPr>
              <a:t>Does </a:t>
            </a:r>
            <a:r>
              <a:rPr lang="en-US" sz="2000" dirty="0">
                <a:solidFill>
                  <a:schemeClr val="tx1">
                    <a:lumMod val="50000"/>
                    <a:lumOff val="50000"/>
                  </a:schemeClr>
                </a:solidFill>
                <a:latin typeface="Times New Roman" pitchFamily="18" charset="0"/>
                <a:cs typeface="Times New Roman" pitchFamily="18" charset="0"/>
              </a:rPr>
              <a:t>the ordinance encompass content-based discrimination, or is it within the categorical exception for fighting words? </a:t>
            </a:r>
            <a:endParaRPr lang="en-US" sz="2000" b="1" dirty="0">
              <a:solidFill>
                <a:schemeClr val="tx1">
                  <a:lumMod val="50000"/>
                  <a:lumOff val="50000"/>
                </a:schemeClr>
              </a:solidFill>
              <a:latin typeface="Times New Roman" pitchFamily="18" charset="0"/>
              <a:cs typeface="Times New Roman" pitchFamily="18" charset="0"/>
            </a:endParaRPr>
          </a:p>
          <a:p>
            <a:pPr marL="1260475" lvl="1" indent="-457200" fontAlgn="auto">
              <a:spcBef>
                <a:spcPct val="30000"/>
              </a:spcBef>
              <a:spcAft>
                <a:spcPts val="0"/>
              </a:spcAft>
              <a:buClr>
                <a:schemeClr val="hlink"/>
              </a:buClr>
              <a:defRPr/>
            </a:pPr>
            <a:r>
              <a:rPr lang="en-US" sz="2000" b="1" dirty="0">
                <a:solidFill>
                  <a:schemeClr val="bg2"/>
                </a:solidFill>
                <a:latin typeface="Times New Roman" pitchFamily="18" charset="0"/>
                <a:cs typeface="Times New Roman" pitchFamily="18" charset="0"/>
              </a:rPr>
              <a:t>	</a:t>
            </a:r>
          </a:p>
        </p:txBody>
      </p:sp>
      <p:pic>
        <p:nvPicPr>
          <p:cNvPr id="10245" name="Picture 6"/>
          <p:cNvPicPr>
            <a:picLocks noChangeAspect="1" noChangeArrowheads="1"/>
          </p:cNvPicPr>
          <p:nvPr/>
        </p:nvPicPr>
        <p:blipFill>
          <a:blip r:embed="rId3" cstate="print"/>
          <a:srcRect/>
          <a:stretch>
            <a:fillRect/>
          </a:stretch>
        </p:blipFill>
        <p:spPr bwMode="auto">
          <a:xfrm>
            <a:off x="0" y="5486400"/>
            <a:ext cx="2057400" cy="13716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sz="half" idx="1"/>
          </p:nvPr>
        </p:nvSpPr>
        <p:spPr>
          <a:xfrm>
            <a:off x="360363" y="1470025"/>
            <a:ext cx="6527800" cy="5129213"/>
          </a:xfrm>
        </p:spPr>
        <p:txBody>
          <a:bodyPr/>
          <a:lstStyle/>
          <a:p>
            <a:endParaRPr lang="en-US" sz="2000" smtClean="0"/>
          </a:p>
          <a:p>
            <a:pPr lvl="1">
              <a:buFontTx/>
              <a:buNone/>
            </a:pPr>
            <a:endParaRPr lang="en-US" sz="2000" smtClean="0"/>
          </a:p>
        </p:txBody>
      </p:sp>
      <p:sp>
        <p:nvSpPr>
          <p:cNvPr id="940035" name="Rectangle 3"/>
          <p:cNvSpPr>
            <a:spLocks noGrp="1" noChangeArrowheads="1"/>
          </p:cNvSpPr>
          <p:nvPr>
            <p:ph type="title"/>
          </p:nvPr>
        </p:nvSpPr>
        <p:spPr>
          <a:xfrm>
            <a:off x="0" y="0"/>
            <a:ext cx="9144000" cy="1219200"/>
          </a:xfrm>
        </p:spPr>
        <p:txBody>
          <a:bodyPr rtlCol="0">
            <a:normAutofit/>
          </a:bodyPr>
          <a:lstStyle/>
          <a:p>
            <a:pPr fontAlgn="auto">
              <a:spcAft>
                <a:spcPts val="0"/>
              </a:spcAft>
              <a:defRPr/>
            </a:pPr>
            <a:r>
              <a:rPr lang="en-US" dirty="0" smtClean="0">
                <a:latin typeface="Times New Roman" pitchFamily="18" charset="0"/>
                <a:cs typeface="Times New Roman" pitchFamily="18" charset="0"/>
              </a:rPr>
              <a:t>Intermediate Scrutiny: Speech Plus</a:t>
            </a:r>
            <a:endParaRPr lang="en-US" b="1" i="1" dirty="0" smtClean="0">
              <a:solidFill>
                <a:srgbClr val="7391DC"/>
              </a:solidFill>
              <a:latin typeface="Swis721 Cn BT" pitchFamily="34" charset="0"/>
            </a:endParaRPr>
          </a:p>
        </p:txBody>
      </p:sp>
      <p:sp>
        <p:nvSpPr>
          <p:cNvPr id="940036" name="Text Box 4"/>
          <p:cNvSpPr txBox="1">
            <a:spLocks noChangeArrowheads="1"/>
          </p:cNvSpPr>
          <p:nvPr/>
        </p:nvSpPr>
        <p:spPr bwMode="auto">
          <a:xfrm>
            <a:off x="0" y="1236663"/>
            <a:ext cx="9144000" cy="4708981"/>
          </a:xfrm>
          <a:prstGeom prst="rect">
            <a:avLst/>
          </a:prstGeom>
          <a:noFill/>
          <a:ln w="9525" algn="ctr">
            <a:noFill/>
            <a:miter lim="800000"/>
            <a:headEnd/>
            <a:tailEnd/>
          </a:ln>
          <a:effectLst/>
        </p:spPr>
        <p:txBody>
          <a:bodyPr wrap="square">
            <a:spAutoFit/>
          </a:bodyPr>
          <a:lstStyle/>
          <a:p>
            <a:pPr marL="688975" indent="-688975" fontAlgn="auto">
              <a:spcBef>
                <a:spcPct val="50000"/>
              </a:spcBef>
              <a:spcAft>
                <a:spcPts val="0"/>
              </a:spcAft>
              <a:buClr>
                <a:srgbClr val="62AC1E"/>
              </a:buClr>
              <a:defRPr/>
            </a:pPr>
            <a:r>
              <a:rPr lang="en-US" sz="2400" b="1" i="1" dirty="0">
                <a:solidFill>
                  <a:schemeClr val="tx2"/>
                </a:solidFill>
                <a:latin typeface="Times New Roman" pitchFamily="18" charset="0"/>
                <a:cs typeface="Times New Roman" pitchFamily="18" charset="0"/>
              </a:rPr>
              <a:t>Virginia v. Black</a:t>
            </a:r>
            <a:r>
              <a:rPr lang="en-US" sz="2400" b="1" dirty="0">
                <a:solidFill>
                  <a:schemeClr val="tx2"/>
                </a:solidFill>
                <a:latin typeface="Times New Roman" pitchFamily="18" charset="0"/>
                <a:cs typeface="Times New Roman" pitchFamily="18" charset="0"/>
              </a:rPr>
              <a:t> (2003):</a:t>
            </a:r>
          </a:p>
          <a:p>
            <a:pPr marL="1260475" lvl="1" indent="-457200" fontAlgn="auto">
              <a:spcBef>
                <a:spcPct val="30000"/>
              </a:spcBef>
              <a:spcAft>
                <a:spcPts val="0"/>
              </a:spcAft>
              <a:buClr>
                <a:schemeClr val="bg2"/>
              </a:buClr>
              <a:buFont typeface="Arial" pitchFamily="34" charset="0"/>
              <a:buChar char="•"/>
              <a:defRPr/>
            </a:pPr>
            <a:r>
              <a:rPr lang="en-US" sz="2000" dirty="0">
                <a:solidFill>
                  <a:schemeClr val="tx1">
                    <a:lumMod val="50000"/>
                    <a:lumOff val="50000"/>
                  </a:schemeClr>
                </a:solidFill>
                <a:latin typeface="Times New Roman" pitchFamily="18" charset="0"/>
                <a:cs typeface="Times New Roman" pitchFamily="18" charset="0"/>
              </a:rPr>
              <a:t>Concerned a Virginia statute that prohibited public cross burnings with the intent to intimidate others; intent was determined by a </a:t>
            </a:r>
            <a:r>
              <a:rPr lang="en-US" sz="2000" dirty="0" smtClean="0">
                <a:solidFill>
                  <a:schemeClr val="tx1">
                    <a:lumMod val="50000"/>
                    <a:lumOff val="50000"/>
                  </a:schemeClr>
                </a:solidFill>
                <a:latin typeface="Times New Roman" pitchFamily="18" charset="0"/>
                <a:cs typeface="Times New Roman" pitchFamily="18" charset="0"/>
              </a:rPr>
              <a:t>jury</a:t>
            </a:r>
          </a:p>
          <a:p>
            <a:pPr marL="1260475" lvl="1" indent="-457200" fontAlgn="auto">
              <a:spcBef>
                <a:spcPct val="30000"/>
              </a:spcBef>
              <a:spcAft>
                <a:spcPts val="0"/>
              </a:spcAft>
              <a:buClr>
                <a:schemeClr val="bg2"/>
              </a:buClr>
              <a:buFont typeface="Arial" pitchFamily="34" charset="0"/>
              <a:buChar char="•"/>
              <a:defRPr/>
            </a:pPr>
            <a:r>
              <a:rPr lang="en-US" sz="2000" dirty="0" smtClean="0">
                <a:solidFill>
                  <a:schemeClr val="tx1">
                    <a:lumMod val="50000"/>
                    <a:lumOff val="50000"/>
                  </a:schemeClr>
                </a:solidFill>
                <a:latin typeface="Times New Roman" pitchFamily="18" charset="0"/>
                <a:cs typeface="Times New Roman" pitchFamily="18" charset="0"/>
              </a:rPr>
              <a:t>O’Connor </a:t>
            </a:r>
            <a:r>
              <a:rPr lang="en-US" sz="2000" dirty="0">
                <a:solidFill>
                  <a:schemeClr val="tx1">
                    <a:lumMod val="50000"/>
                    <a:lumOff val="50000"/>
                  </a:schemeClr>
                </a:solidFill>
                <a:latin typeface="Times New Roman" pitchFamily="18" charset="0"/>
                <a:cs typeface="Times New Roman" pitchFamily="18" charset="0"/>
              </a:rPr>
              <a:t>wrote for a 6-3 majority, calling cross burnings a “true threat,” another categorical exception to freedom of speech (</a:t>
            </a:r>
            <a:r>
              <a:rPr lang="en-US" sz="2000" i="1" dirty="0">
                <a:solidFill>
                  <a:schemeClr val="tx1">
                    <a:lumMod val="50000"/>
                    <a:lumOff val="50000"/>
                  </a:schemeClr>
                </a:solidFill>
                <a:latin typeface="Times New Roman" pitchFamily="18" charset="0"/>
                <a:cs typeface="Times New Roman" pitchFamily="18" charset="0"/>
              </a:rPr>
              <a:t>Watts v. United States</a:t>
            </a:r>
            <a:r>
              <a:rPr lang="en-US" sz="2000" dirty="0">
                <a:solidFill>
                  <a:schemeClr val="tx1">
                    <a:lumMod val="50000"/>
                    <a:lumOff val="50000"/>
                  </a:schemeClr>
                </a:solidFill>
                <a:latin typeface="Times New Roman" pitchFamily="18" charset="0"/>
                <a:cs typeface="Times New Roman" pitchFamily="18" charset="0"/>
              </a:rPr>
              <a:t> (1969</a:t>
            </a:r>
            <a:r>
              <a:rPr lang="en-US" sz="2000" dirty="0" smtClean="0">
                <a:solidFill>
                  <a:schemeClr val="tx1">
                    <a:lumMod val="50000"/>
                    <a:lumOff val="50000"/>
                  </a:schemeClr>
                </a:solidFill>
                <a:latin typeface="Times New Roman" pitchFamily="18" charset="0"/>
                <a:cs typeface="Times New Roman" pitchFamily="18" charset="0"/>
              </a:rPr>
              <a:t>))</a:t>
            </a:r>
          </a:p>
          <a:p>
            <a:pPr marL="1260475" lvl="1" indent="-457200" fontAlgn="auto">
              <a:spcBef>
                <a:spcPct val="30000"/>
              </a:spcBef>
              <a:spcAft>
                <a:spcPts val="0"/>
              </a:spcAft>
              <a:buClr>
                <a:schemeClr val="bg2"/>
              </a:buClr>
              <a:buFont typeface="Arial" pitchFamily="34" charset="0"/>
              <a:buChar char="•"/>
              <a:defRPr/>
            </a:pPr>
            <a:r>
              <a:rPr lang="en-US" sz="2000" dirty="0" smtClean="0">
                <a:solidFill>
                  <a:schemeClr val="tx1">
                    <a:lumMod val="50000"/>
                    <a:lumOff val="50000"/>
                  </a:schemeClr>
                </a:solidFill>
                <a:latin typeface="Times New Roman" pitchFamily="18" charset="0"/>
                <a:cs typeface="Times New Roman" pitchFamily="18" charset="0"/>
              </a:rPr>
              <a:t>How </a:t>
            </a:r>
            <a:r>
              <a:rPr lang="en-US" sz="2000" dirty="0">
                <a:solidFill>
                  <a:schemeClr val="tx1">
                    <a:lumMod val="50000"/>
                    <a:lumOff val="50000"/>
                  </a:schemeClr>
                </a:solidFill>
                <a:latin typeface="Times New Roman" pitchFamily="18" charset="0"/>
                <a:cs typeface="Times New Roman" pitchFamily="18" charset="0"/>
              </a:rPr>
              <a:t>does this square with </a:t>
            </a:r>
            <a:r>
              <a:rPr lang="en-US" sz="2000" i="1" dirty="0">
                <a:solidFill>
                  <a:schemeClr val="tx1">
                    <a:lumMod val="50000"/>
                    <a:lumOff val="50000"/>
                  </a:schemeClr>
                </a:solidFill>
                <a:latin typeface="Times New Roman" pitchFamily="18" charset="0"/>
                <a:cs typeface="Times New Roman" pitchFamily="18" charset="0"/>
              </a:rPr>
              <a:t>RAV v. St. Paul</a:t>
            </a:r>
            <a:r>
              <a:rPr lang="en-US" sz="2000" dirty="0">
                <a:solidFill>
                  <a:schemeClr val="tx1">
                    <a:lumMod val="50000"/>
                    <a:lumOff val="50000"/>
                  </a:schemeClr>
                </a:solidFill>
                <a:latin typeface="Times New Roman" pitchFamily="18" charset="0"/>
                <a:cs typeface="Times New Roman" pitchFamily="18" charset="0"/>
              </a:rPr>
              <a:t>?</a:t>
            </a:r>
          </a:p>
          <a:p>
            <a:pPr marL="1260475" lvl="1" indent="-457200" fontAlgn="auto">
              <a:spcBef>
                <a:spcPct val="30000"/>
              </a:spcBef>
              <a:spcAft>
                <a:spcPts val="0"/>
              </a:spcAft>
              <a:buClr>
                <a:schemeClr val="hlink"/>
              </a:buClr>
              <a:defRPr/>
            </a:pPr>
            <a:r>
              <a:rPr lang="en-US" sz="2000" dirty="0">
                <a:solidFill>
                  <a:schemeClr val="tx1">
                    <a:lumMod val="50000"/>
                    <a:lumOff val="50000"/>
                  </a:schemeClr>
                </a:solidFill>
                <a:latin typeface="Times New Roman" pitchFamily="18" charset="0"/>
                <a:cs typeface="Times New Roman" pitchFamily="18" charset="0"/>
              </a:rPr>
              <a:t>	-Exception built into ruling that allowed states to ban extreme forms of proscribe speech while tolerating less severe </a:t>
            </a:r>
            <a:r>
              <a:rPr lang="en-US" sz="2000" dirty="0" smtClean="0">
                <a:solidFill>
                  <a:schemeClr val="tx1">
                    <a:lumMod val="50000"/>
                    <a:lumOff val="50000"/>
                  </a:schemeClr>
                </a:solidFill>
                <a:latin typeface="Times New Roman" pitchFamily="18" charset="0"/>
                <a:cs typeface="Times New Roman" pitchFamily="18" charset="0"/>
              </a:rPr>
              <a:t>forms</a:t>
            </a:r>
          </a:p>
          <a:p>
            <a:pPr marL="1260475" lvl="1" indent="-457200" fontAlgn="auto">
              <a:spcBef>
                <a:spcPct val="30000"/>
              </a:spcBef>
              <a:spcAft>
                <a:spcPts val="0"/>
              </a:spcAft>
              <a:buClr>
                <a:schemeClr val="bg2"/>
              </a:buClr>
              <a:buFont typeface="Arial" pitchFamily="34" charset="0"/>
              <a:buChar char="•"/>
              <a:defRPr/>
            </a:pPr>
            <a:r>
              <a:rPr lang="en-US" sz="2000" dirty="0" smtClean="0">
                <a:solidFill>
                  <a:schemeClr val="tx1">
                    <a:lumMod val="50000"/>
                    <a:lumOff val="50000"/>
                  </a:schemeClr>
                </a:solidFill>
                <a:latin typeface="Times New Roman" pitchFamily="18" charset="0"/>
                <a:cs typeface="Times New Roman" pitchFamily="18" charset="0"/>
              </a:rPr>
              <a:t>The </a:t>
            </a:r>
            <a:r>
              <a:rPr lang="en-US" sz="2000" dirty="0">
                <a:solidFill>
                  <a:schemeClr val="tx1">
                    <a:lumMod val="50000"/>
                    <a:lumOff val="50000"/>
                  </a:schemeClr>
                </a:solidFill>
                <a:latin typeface="Times New Roman" pitchFamily="18" charset="0"/>
                <a:cs typeface="Times New Roman" pitchFamily="18" charset="0"/>
              </a:rPr>
              <a:t>Court did strike down the jury’s ability to determine intent, suggesting that a cross burned on a family’s front lawn may be a product of anger rather than intent to </a:t>
            </a:r>
            <a:r>
              <a:rPr lang="en-US" sz="2000" dirty="0" smtClean="0">
                <a:solidFill>
                  <a:schemeClr val="tx1">
                    <a:lumMod val="50000"/>
                    <a:lumOff val="50000"/>
                  </a:schemeClr>
                </a:solidFill>
                <a:latin typeface="Times New Roman" pitchFamily="18" charset="0"/>
                <a:cs typeface="Times New Roman" pitchFamily="18" charset="0"/>
              </a:rPr>
              <a:t>intimidate</a:t>
            </a:r>
          </a:p>
          <a:p>
            <a:pPr marL="1260475" lvl="1" indent="-457200" fontAlgn="auto">
              <a:spcBef>
                <a:spcPct val="30000"/>
              </a:spcBef>
              <a:spcAft>
                <a:spcPts val="0"/>
              </a:spcAft>
              <a:buClr>
                <a:schemeClr val="bg2"/>
              </a:buClr>
              <a:buFont typeface="Arial" pitchFamily="34" charset="0"/>
              <a:buChar char="•"/>
              <a:defRPr/>
            </a:pPr>
            <a:r>
              <a:rPr lang="en-US" sz="2000" dirty="0" smtClean="0">
                <a:solidFill>
                  <a:schemeClr val="tx1">
                    <a:lumMod val="50000"/>
                    <a:lumOff val="50000"/>
                  </a:schemeClr>
                </a:solidFill>
                <a:latin typeface="Times New Roman" pitchFamily="18" charset="0"/>
                <a:cs typeface="Times New Roman" pitchFamily="18" charset="0"/>
              </a:rPr>
              <a:t>However</a:t>
            </a:r>
            <a:r>
              <a:rPr lang="en-US" sz="2000" dirty="0">
                <a:solidFill>
                  <a:schemeClr val="tx1">
                    <a:lumMod val="50000"/>
                    <a:lumOff val="50000"/>
                  </a:schemeClr>
                </a:solidFill>
                <a:latin typeface="Times New Roman" pitchFamily="18" charset="0"/>
                <a:cs typeface="Times New Roman" pitchFamily="18" charset="0"/>
              </a:rPr>
              <a:t>, the cross burned at a KKK rally was intended to intimate</a:t>
            </a:r>
          </a:p>
        </p:txBody>
      </p:sp>
      <p:pic>
        <p:nvPicPr>
          <p:cNvPr id="11269" name="Picture 5"/>
          <p:cNvPicPr>
            <a:picLocks noChangeAspect="1" noChangeArrowheads="1"/>
          </p:cNvPicPr>
          <p:nvPr/>
        </p:nvPicPr>
        <p:blipFill>
          <a:blip r:embed="rId3" cstate="print"/>
          <a:srcRect/>
          <a:stretch>
            <a:fillRect/>
          </a:stretch>
        </p:blipFill>
        <p:spPr bwMode="auto">
          <a:xfrm>
            <a:off x="0" y="5791200"/>
            <a:ext cx="8001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sz="half" idx="1"/>
          </p:nvPr>
        </p:nvSpPr>
        <p:spPr>
          <a:xfrm>
            <a:off x="360363" y="1470025"/>
            <a:ext cx="6527800" cy="5129213"/>
          </a:xfrm>
        </p:spPr>
        <p:txBody>
          <a:bodyPr/>
          <a:lstStyle/>
          <a:p>
            <a:endParaRPr lang="en-US" sz="2000" dirty="0" smtClean="0"/>
          </a:p>
          <a:p>
            <a:pPr lvl="1">
              <a:buFontTx/>
              <a:buNone/>
            </a:pPr>
            <a:endParaRPr lang="en-US" sz="2000" dirty="0" smtClean="0"/>
          </a:p>
        </p:txBody>
      </p:sp>
      <p:sp>
        <p:nvSpPr>
          <p:cNvPr id="980995" name="Rectangle 3"/>
          <p:cNvSpPr>
            <a:spLocks noGrp="1" noChangeArrowheads="1"/>
          </p:cNvSpPr>
          <p:nvPr>
            <p:ph type="title"/>
          </p:nvPr>
        </p:nvSpPr>
        <p:spPr>
          <a:xfrm>
            <a:off x="0" y="0"/>
            <a:ext cx="9144000" cy="1066800"/>
          </a:xfrm>
        </p:spPr>
        <p:txBody>
          <a:bodyPr rtlCol="0">
            <a:normAutofit/>
          </a:bodyPr>
          <a:lstStyle/>
          <a:p>
            <a:pPr fontAlgn="auto">
              <a:spcAft>
                <a:spcPts val="0"/>
              </a:spcAft>
              <a:defRPr/>
            </a:pPr>
            <a:r>
              <a:rPr lang="en-US" dirty="0" smtClean="0">
                <a:latin typeface="Times New Roman" pitchFamily="18" charset="0"/>
                <a:cs typeface="Times New Roman" pitchFamily="18" charset="0"/>
              </a:rPr>
              <a:t>Intermediate Scrutiny: Speech Plus</a:t>
            </a:r>
            <a:endParaRPr lang="en-US" b="1" i="1" dirty="0" smtClean="0">
              <a:solidFill>
                <a:srgbClr val="7391DC"/>
              </a:solidFill>
              <a:latin typeface="Swis721 Cn BT" pitchFamily="34" charset="0"/>
            </a:endParaRPr>
          </a:p>
        </p:txBody>
      </p:sp>
      <p:sp>
        <p:nvSpPr>
          <p:cNvPr id="980996" name="Text Box 4"/>
          <p:cNvSpPr txBox="1">
            <a:spLocks noChangeArrowheads="1"/>
          </p:cNvSpPr>
          <p:nvPr/>
        </p:nvSpPr>
        <p:spPr bwMode="auto">
          <a:xfrm>
            <a:off x="0" y="950913"/>
            <a:ext cx="9144000" cy="4976747"/>
          </a:xfrm>
          <a:prstGeom prst="rect">
            <a:avLst/>
          </a:prstGeom>
          <a:noFill/>
          <a:ln w="9525" algn="ctr">
            <a:noFill/>
            <a:miter lim="800000"/>
            <a:headEnd/>
            <a:tailEnd/>
          </a:ln>
          <a:effectLst/>
        </p:spPr>
        <p:txBody>
          <a:bodyPr wrap="square">
            <a:spAutoFit/>
          </a:bodyPr>
          <a:lstStyle/>
          <a:p>
            <a:pPr marL="688975" indent="-688975" fontAlgn="auto">
              <a:spcBef>
                <a:spcPct val="50000"/>
              </a:spcBef>
              <a:spcAft>
                <a:spcPts val="0"/>
              </a:spcAft>
              <a:buClr>
                <a:srgbClr val="62AC1E"/>
              </a:buClr>
              <a:defRPr/>
            </a:pPr>
            <a:r>
              <a:rPr lang="en-US" sz="2400" b="1" i="1" dirty="0">
                <a:solidFill>
                  <a:schemeClr val="tx2"/>
                </a:solidFill>
                <a:latin typeface="Times New Roman" pitchFamily="18" charset="0"/>
                <a:cs typeface="Times New Roman" pitchFamily="18" charset="0"/>
              </a:rPr>
              <a:t>Barnes v. Glen Theatre</a:t>
            </a:r>
            <a:r>
              <a:rPr lang="en-US" sz="2400" b="1" dirty="0">
                <a:solidFill>
                  <a:schemeClr val="tx2"/>
                </a:solidFill>
                <a:latin typeface="Times New Roman" pitchFamily="18" charset="0"/>
                <a:cs typeface="Times New Roman" pitchFamily="18" charset="0"/>
              </a:rPr>
              <a:t> (1991):</a:t>
            </a:r>
          </a:p>
          <a:p>
            <a:pPr marL="1260475" lvl="1" indent="-457200" fontAlgn="auto">
              <a:spcBef>
                <a:spcPct val="30000"/>
              </a:spcBef>
              <a:spcAft>
                <a:spcPts val="0"/>
              </a:spcAft>
              <a:buClr>
                <a:schemeClr val="bg2"/>
              </a:buClr>
              <a:buFont typeface="Arial" pitchFamily="34" charset="0"/>
              <a:buChar char="•"/>
              <a:defRPr/>
            </a:pPr>
            <a:r>
              <a:rPr lang="en-US" sz="2000" dirty="0">
                <a:solidFill>
                  <a:schemeClr val="tx1">
                    <a:lumMod val="50000"/>
                    <a:lumOff val="50000"/>
                  </a:schemeClr>
                </a:solidFill>
                <a:latin typeface="Times New Roman" pitchFamily="18" charset="0"/>
                <a:cs typeface="Times New Roman" pitchFamily="18" charset="0"/>
              </a:rPr>
              <a:t>Darlene Miller was a “go-go” dancer at the Kit Kat Lounge in South Bend, IN. Gayle </a:t>
            </a:r>
            <a:r>
              <a:rPr lang="en-US" sz="2000" dirty="0" err="1">
                <a:solidFill>
                  <a:schemeClr val="tx1">
                    <a:lumMod val="50000"/>
                    <a:lumOff val="50000"/>
                  </a:schemeClr>
                </a:solidFill>
                <a:latin typeface="Times New Roman" pitchFamily="18" charset="0"/>
                <a:cs typeface="Times New Roman" pitchFamily="18" charset="0"/>
              </a:rPr>
              <a:t>Sutro</a:t>
            </a:r>
            <a:r>
              <a:rPr lang="en-US" sz="2000" dirty="0">
                <a:solidFill>
                  <a:schemeClr val="tx1">
                    <a:lumMod val="50000"/>
                    <a:lumOff val="50000"/>
                  </a:schemeClr>
                </a:solidFill>
                <a:latin typeface="Times New Roman" pitchFamily="18" charset="0"/>
                <a:cs typeface="Times New Roman" pitchFamily="18" charset="0"/>
              </a:rPr>
              <a:t> danced in a coin-operated booth at the nearby Chippewa Bookstore</a:t>
            </a:r>
            <a:r>
              <a:rPr lang="en-US" sz="2000" dirty="0" smtClean="0">
                <a:solidFill>
                  <a:schemeClr val="tx1">
                    <a:lumMod val="50000"/>
                    <a:lumOff val="50000"/>
                  </a:schemeClr>
                </a:solidFill>
                <a:latin typeface="Times New Roman" pitchFamily="18" charset="0"/>
                <a:cs typeface="Times New Roman" pitchFamily="18" charset="0"/>
              </a:rPr>
              <a:t>..</a:t>
            </a:r>
          </a:p>
          <a:p>
            <a:pPr marL="1260475" lvl="1" indent="-457200" fontAlgn="auto">
              <a:spcBef>
                <a:spcPct val="30000"/>
              </a:spcBef>
              <a:spcAft>
                <a:spcPts val="0"/>
              </a:spcAft>
              <a:buClr>
                <a:schemeClr val="bg2"/>
              </a:buClr>
              <a:buFont typeface="Arial" pitchFamily="34" charset="0"/>
              <a:buChar char="•"/>
              <a:defRPr/>
            </a:pPr>
            <a:r>
              <a:rPr lang="en-US" sz="2000" dirty="0" smtClean="0">
                <a:solidFill>
                  <a:schemeClr val="tx1">
                    <a:lumMod val="50000"/>
                    <a:lumOff val="50000"/>
                  </a:schemeClr>
                </a:solidFill>
                <a:latin typeface="Times New Roman" pitchFamily="18" charset="0"/>
                <a:cs typeface="Times New Roman" pitchFamily="18" charset="0"/>
              </a:rPr>
              <a:t>Both </a:t>
            </a:r>
            <a:r>
              <a:rPr lang="en-US" sz="2000" dirty="0">
                <a:solidFill>
                  <a:schemeClr val="tx1">
                    <a:lumMod val="50000"/>
                    <a:lumOff val="50000"/>
                  </a:schemeClr>
                </a:solidFill>
                <a:latin typeface="Times New Roman" pitchFamily="18" charset="0"/>
                <a:cs typeface="Times New Roman" pitchFamily="18" charset="0"/>
              </a:rPr>
              <a:t>women were required to wear pasties and g-strings under Indiana’s indecency law. They shed both in order to attract tips and higher drink </a:t>
            </a:r>
            <a:r>
              <a:rPr lang="en-US" sz="2000" dirty="0" smtClean="0">
                <a:solidFill>
                  <a:schemeClr val="tx1">
                    <a:lumMod val="50000"/>
                    <a:lumOff val="50000"/>
                  </a:schemeClr>
                </a:solidFill>
                <a:latin typeface="Times New Roman" pitchFamily="18" charset="0"/>
                <a:cs typeface="Times New Roman" pitchFamily="18" charset="0"/>
              </a:rPr>
              <a:t>sales.</a:t>
            </a:r>
          </a:p>
          <a:p>
            <a:pPr marL="1260475" lvl="1" indent="-457200" fontAlgn="auto">
              <a:spcBef>
                <a:spcPct val="30000"/>
              </a:spcBef>
              <a:spcAft>
                <a:spcPts val="0"/>
              </a:spcAft>
              <a:buClr>
                <a:schemeClr val="bg2"/>
              </a:buClr>
              <a:buFont typeface="Arial" pitchFamily="34" charset="0"/>
              <a:buChar char="•"/>
              <a:defRPr/>
            </a:pPr>
            <a:r>
              <a:rPr lang="en-US" sz="2000" dirty="0" smtClean="0">
                <a:solidFill>
                  <a:schemeClr val="tx1">
                    <a:lumMod val="50000"/>
                    <a:lumOff val="50000"/>
                  </a:schemeClr>
                </a:solidFill>
                <a:latin typeface="Times New Roman" pitchFamily="18" charset="0"/>
                <a:cs typeface="Times New Roman" pitchFamily="18" charset="0"/>
              </a:rPr>
              <a:t>They </a:t>
            </a:r>
            <a:r>
              <a:rPr lang="en-US" sz="2000" dirty="0">
                <a:solidFill>
                  <a:schemeClr val="tx1">
                    <a:lumMod val="50000"/>
                    <a:lumOff val="50000"/>
                  </a:schemeClr>
                </a:solidFill>
                <a:latin typeface="Times New Roman" pitchFamily="18" charset="0"/>
                <a:cs typeface="Times New Roman" pitchFamily="18" charset="0"/>
              </a:rPr>
              <a:t>sued the crusading county prosecutor, Michael Barnes, who had raided clubs with nude </a:t>
            </a:r>
            <a:r>
              <a:rPr lang="en-US" sz="2000" dirty="0" smtClean="0">
                <a:solidFill>
                  <a:schemeClr val="tx1">
                    <a:lumMod val="50000"/>
                    <a:lumOff val="50000"/>
                  </a:schemeClr>
                </a:solidFill>
                <a:latin typeface="Times New Roman" pitchFamily="18" charset="0"/>
                <a:cs typeface="Times New Roman" pitchFamily="18" charset="0"/>
              </a:rPr>
              <a:t>dancers.</a:t>
            </a:r>
          </a:p>
          <a:p>
            <a:pPr marL="1260475" lvl="1" indent="-457200" fontAlgn="auto">
              <a:spcBef>
                <a:spcPct val="30000"/>
              </a:spcBef>
              <a:spcAft>
                <a:spcPts val="0"/>
              </a:spcAft>
              <a:buClr>
                <a:schemeClr val="bg2"/>
              </a:buClr>
              <a:buFont typeface="Arial" pitchFamily="34" charset="0"/>
              <a:buChar char="•"/>
              <a:defRPr/>
            </a:pPr>
            <a:r>
              <a:rPr lang="en-US" sz="2000" dirty="0" smtClean="0">
                <a:solidFill>
                  <a:schemeClr val="tx1">
                    <a:lumMod val="50000"/>
                    <a:lumOff val="50000"/>
                  </a:schemeClr>
                </a:solidFill>
                <a:latin typeface="Times New Roman" pitchFamily="18" charset="0"/>
                <a:cs typeface="Times New Roman" pitchFamily="18" charset="0"/>
              </a:rPr>
              <a:t>Did </a:t>
            </a:r>
            <a:r>
              <a:rPr lang="en-US" sz="2000" dirty="0">
                <a:solidFill>
                  <a:schemeClr val="tx1">
                    <a:lumMod val="50000"/>
                    <a:lumOff val="50000"/>
                  </a:schemeClr>
                </a:solidFill>
                <a:latin typeface="Times New Roman" pitchFamily="18" charset="0"/>
                <a:cs typeface="Times New Roman" pitchFamily="18" charset="0"/>
              </a:rPr>
              <a:t>the Indiana law infringe on their First Amendment right to express an erotic </a:t>
            </a:r>
            <a:r>
              <a:rPr lang="en-US" sz="2000" dirty="0" smtClean="0">
                <a:solidFill>
                  <a:schemeClr val="tx1">
                    <a:lumMod val="50000"/>
                    <a:lumOff val="50000"/>
                  </a:schemeClr>
                </a:solidFill>
                <a:latin typeface="Times New Roman" pitchFamily="18" charset="0"/>
                <a:cs typeface="Times New Roman" pitchFamily="18" charset="0"/>
              </a:rPr>
              <a:t>message?</a:t>
            </a:r>
          </a:p>
          <a:p>
            <a:pPr marL="1260475" lvl="1" indent="-457200" fontAlgn="auto">
              <a:spcBef>
                <a:spcPct val="30000"/>
              </a:spcBef>
              <a:spcAft>
                <a:spcPts val="0"/>
              </a:spcAft>
              <a:buClr>
                <a:schemeClr val="bg2"/>
              </a:buClr>
              <a:buFont typeface="Arial" pitchFamily="34" charset="0"/>
              <a:buChar char="•"/>
              <a:defRPr/>
            </a:pPr>
            <a:r>
              <a:rPr lang="en-US" sz="2000" dirty="0" smtClean="0">
                <a:solidFill>
                  <a:schemeClr val="tx1">
                    <a:lumMod val="50000"/>
                    <a:lumOff val="50000"/>
                  </a:schemeClr>
                </a:solidFill>
                <a:latin typeface="Times New Roman" pitchFamily="18" charset="0"/>
                <a:cs typeface="Times New Roman" pitchFamily="18" charset="0"/>
              </a:rPr>
              <a:t>Is </a:t>
            </a:r>
            <a:r>
              <a:rPr lang="en-US" sz="2000" dirty="0">
                <a:solidFill>
                  <a:schemeClr val="tx1">
                    <a:lumMod val="50000"/>
                    <a:lumOff val="50000"/>
                  </a:schemeClr>
                </a:solidFill>
                <a:latin typeface="Times New Roman" pitchFamily="18" charset="0"/>
                <a:cs typeface="Times New Roman" pitchFamily="18" charset="0"/>
              </a:rPr>
              <a:t>it in the state’s interest to prevent nude dancing as a gateway to prevent prostitution and other social evils?</a:t>
            </a:r>
          </a:p>
          <a:p>
            <a:pPr marL="1260475" lvl="1" indent="-457200" fontAlgn="auto">
              <a:spcBef>
                <a:spcPct val="30000"/>
              </a:spcBef>
              <a:spcAft>
                <a:spcPts val="0"/>
              </a:spcAft>
              <a:buClr>
                <a:schemeClr val="hlink"/>
              </a:buClr>
              <a:defRPr/>
            </a:pPr>
            <a:r>
              <a:rPr lang="en-US" dirty="0">
                <a:solidFill>
                  <a:schemeClr val="bg2"/>
                </a:solidFill>
                <a:latin typeface="Times New Roman" pitchFamily="18" charset="0"/>
                <a:cs typeface="Times New Roman" pitchFamily="18" charset="0"/>
              </a:rPr>
              <a:t>	</a:t>
            </a:r>
          </a:p>
        </p:txBody>
      </p:sp>
      <p:pic>
        <p:nvPicPr>
          <p:cNvPr id="12293" name="Picture 6"/>
          <p:cNvPicPr>
            <a:picLocks noChangeAspect="1" noChangeArrowheads="1"/>
          </p:cNvPicPr>
          <p:nvPr/>
        </p:nvPicPr>
        <p:blipFill>
          <a:blip r:embed="rId3" cstate="print"/>
          <a:srcRect/>
          <a:stretch>
            <a:fillRect/>
          </a:stretch>
        </p:blipFill>
        <p:spPr bwMode="auto">
          <a:xfrm>
            <a:off x="1" y="5334000"/>
            <a:ext cx="1075070" cy="15240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Rectangle 2"/>
          <p:cNvSpPr>
            <a:spLocks noGrp="1" noChangeArrowheads="1"/>
          </p:cNvSpPr>
          <p:nvPr>
            <p:ph type="body" sz="half" idx="1"/>
          </p:nvPr>
        </p:nvSpPr>
        <p:spPr>
          <a:xfrm>
            <a:off x="360363" y="1470025"/>
            <a:ext cx="6527800" cy="5129213"/>
          </a:xfrm>
        </p:spPr>
        <p:txBody>
          <a:bodyPr/>
          <a:lstStyle/>
          <a:p>
            <a:endParaRPr lang="en-US" sz="2000"/>
          </a:p>
          <a:p>
            <a:pPr lvl="1">
              <a:buFontTx/>
              <a:buNone/>
            </a:pPr>
            <a:endParaRPr lang="en-US" sz="2000"/>
          </a:p>
        </p:txBody>
      </p:sp>
      <p:sp>
        <p:nvSpPr>
          <p:cNvPr id="899075" name="Rectangle 3"/>
          <p:cNvSpPr>
            <a:spLocks noGrp="1" noChangeArrowheads="1"/>
          </p:cNvSpPr>
          <p:nvPr>
            <p:ph type="title"/>
          </p:nvPr>
        </p:nvSpPr>
        <p:spPr>
          <a:xfrm>
            <a:off x="0" y="0"/>
            <a:ext cx="9144000" cy="1339850"/>
          </a:xfrm>
          <a:noFill/>
          <a:ln/>
        </p:spPr>
        <p:txBody>
          <a:bodyPr/>
          <a:lstStyle/>
          <a:p>
            <a:r>
              <a:rPr lang="en-US" dirty="0" smtClean="0">
                <a:latin typeface="Times New Roman" pitchFamily="18" charset="0"/>
                <a:cs typeface="Times New Roman" pitchFamily="18" charset="0"/>
              </a:rPr>
              <a:t>Tiers of Constitutional Scrutiny: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Reasonableness</a:t>
            </a:r>
            <a:endParaRPr lang="en-US" b="1" i="1" dirty="0">
              <a:solidFill>
                <a:srgbClr val="7391DC"/>
              </a:solidFill>
              <a:latin typeface="Swis721 Cn BT" pitchFamily="34" charset="0"/>
            </a:endParaRPr>
          </a:p>
        </p:txBody>
      </p:sp>
      <p:sp>
        <p:nvSpPr>
          <p:cNvPr id="899076" name="Text Box 4"/>
          <p:cNvSpPr txBox="1">
            <a:spLocks noChangeArrowheads="1"/>
          </p:cNvSpPr>
          <p:nvPr/>
        </p:nvSpPr>
        <p:spPr bwMode="auto">
          <a:xfrm>
            <a:off x="1085850" y="1371600"/>
            <a:ext cx="7353300" cy="4308872"/>
          </a:xfrm>
          <a:prstGeom prst="rect">
            <a:avLst/>
          </a:prstGeom>
          <a:noFill/>
          <a:ln w="9525" algn="ctr">
            <a:noFill/>
            <a:miter lim="800000"/>
            <a:headEnd/>
            <a:tailEnd/>
          </a:ln>
          <a:effectLst/>
        </p:spPr>
        <p:txBody>
          <a:bodyPr>
            <a:spAutoFit/>
          </a:bodyPr>
          <a:lstStyle/>
          <a:p>
            <a:pPr marL="688975" indent="-688975">
              <a:spcBef>
                <a:spcPct val="50000"/>
              </a:spcBef>
              <a:buClr>
                <a:srgbClr val="62AC1E"/>
              </a:buClr>
            </a:pPr>
            <a:r>
              <a:rPr lang="en-US" sz="2400" b="1" dirty="0" smtClean="0">
                <a:solidFill>
                  <a:schemeClr val="tx2"/>
                </a:solidFill>
                <a:latin typeface="Times New Roman" pitchFamily="18" charset="0"/>
                <a:cs typeface="Times New Roman" pitchFamily="18" charset="0"/>
              </a:rPr>
              <a:t>Public Forum Analysis:</a:t>
            </a:r>
          </a:p>
          <a:p>
            <a:pPr marL="688975" indent="-688975">
              <a:spcBef>
                <a:spcPct val="50000"/>
              </a:spcBef>
              <a:buClr>
                <a:schemeClr val="bg2"/>
              </a:buClr>
              <a:buFont typeface="Arial" pitchFamily="34" charset="0"/>
              <a:buChar char="•"/>
            </a:pPr>
            <a:r>
              <a:rPr lang="en-US" sz="2000" b="1" dirty="0" smtClean="0">
                <a:solidFill>
                  <a:schemeClr val="bg2"/>
                </a:solidFill>
                <a:latin typeface="Times New Roman" pitchFamily="18" charset="0"/>
                <a:cs typeface="Times New Roman" pitchFamily="18" charset="0"/>
              </a:rPr>
              <a:t>Traditional </a:t>
            </a:r>
            <a:r>
              <a:rPr lang="en-US" sz="2000" b="1" dirty="0">
                <a:solidFill>
                  <a:schemeClr val="bg2"/>
                </a:solidFill>
                <a:latin typeface="Times New Roman" pitchFamily="18" charset="0"/>
                <a:cs typeface="Times New Roman" pitchFamily="18" charset="0"/>
              </a:rPr>
              <a:t>Public Forum: </a:t>
            </a:r>
            <a:r>
              <a:rPr lang="en-US" sz="2000" dirty="0">
                <a:solidFill>
                  <a:schemeClr val="bg2"/>
                </a:solidFill>
                <a:latin typeface="Times New Roman" pitchFamily="18" charset="0"/>
                <a:cs typeface="Times New Roman" pitchFamily="18" charset="0"/>
              </a:rPr>
              <a:t>Existed since “time of mind, “ i.e., a public park—content based restrictions highly </a:t>
            </a:r>
            <a:r>
              <a:rPr lang="en-US" sz="2000" dirty="0" smtClean="0">
                <a:solidFill>
                  <a:schemeClr val="bg2"/>
                </a:solidFill>
                <a:latin typeface="Times New Roman" pitchFamily="18" charset="0"/>
                <a:cs typeface="Times New Roman" pitchFamily="18" charset="0"/>
              </a:rPr>
              <a:t>suspect</a:t>
            </a:r>
          </a:p>
          <a:p>
            <a:pPr marL="688975" indent="-688975">
              <a:spcBef>
                <a:spcPct val="50000"/>
              </a:spcBef>
              <a:buClr>
                <a:schemeClr val="bg2"/>
              </a:buClr>
              <a:buFont typeface="Arial" pitchFamily="34" charset="0"/>
              <a:buChar char="•"/>
            </a:pPr>
            <a:r>
              <a:rPr lang="en-US" sz="2000" b="1" dirty="0" smtClean="0">
                <a:solidFill>
                  <a:schemeClr val="bg2"/>
                </a:solidFill>
                <a:latin typeface="Times New Roman" pitchFamily="18" charset="0"/>
                <a:cs typeface="Times New Roman" pitchFamily="18" charset="0"/>
              </a:rPr>
              <a:t>Limited </a:t>
            </a:r>
            <a:r>
              <a:rPr lang="en-US" sz="2000" b="1" dirty="0">
                <a:solidFill>
                  <a:schemeClr val="bg2"/>
                </a:solidFill>
                <a:latin typeface="Times New Roman" pitchFamily="18" charset="0"/>
                <a:cs typeface="Times New Roman" pitchFamily="18" charset="0"/>
              </a:rPr>
              <a:t>(or Designated) Public Forum: </a:t>
            </a:r>
            <a:r>
              <a:rPr lang="en-US" sz="2000" dirty="0">
                <a:solidFill>
                  <a:schemeClr val="bg2"/>
                </a:solidFill>
                <a:latin typeface="Times New Roman" pitchFamily="18" charset="0"/>
                <a:cs typeface="Times New Roman" pitchFamily="18" charset="0"/>
              </a:rPr>
              <a:t>Established by government policy and practice; they may be limited to the class of content for which the forum is established—time, place and manner restrictions are permissible, but content based restrictions must be narrowly drawn and serve a compelling state </a:t>
            </a:r>
            <a:r>
              <a:rPr lang="en-US" sz="2000" dirty="0" smtClean="0">
                <a:solidFill>
                  <a:schemeClr val="bg2"/>
                </a:solidFill>
                <a:latin typeface="Times New Roman" pitchFamily="18" charset="0"/>
                <a:cs typeface="Times New Roman" pitchFamily="18" charset="0"/>
              </a:rPr>
              <a:t>interest</a:t>
            </a:r>
          </a:p>
          <a:p>
            <a:pPr marL="688975" indent="-688975">
              <a:spcBef>
                <a:spcPct val="50000"/>
              </a:spcBef>
              <a:buClr>
                <a:schemeClr val="bg2"/>
              </a:buClr>
              <a:buFont typeface="Arial" pitchFamily="34" charset="0"/>
              <a:buChar char="•"/>
            </a:pPr>
            <a:r>
              <a:rPr lang="en-US" sz="2000" b="1" dirty="0" smtClean="0">
                <a:solidFill>
                  <a:schemeClr val="bg2"/>
                </a:solidFill>
                <a:latin typeface="Times New Roman" pitchFamily="18" charset="0"/>
                <a:cs typeface="Times New Roman" pitchFamily="18" charset="0"/>
              </a:rPr>
              <a:t>Nonpublic </a:t>
            </a:r>
            <a:r>
              <a:rPr lang="en-US" sz="2000" b="1" dirty="0">
                <a:solidFill>
                  <a:schemeClr val="bg2"/>
                </a:solidFill>
                <a:latin typeface="Times New Roman" pitchFamily="18" charset="0"/>
                <a:cs typeface="Times New Roman" pitchFamily="18" charset="0"/>
              </a:rPr>
              <a:t>Forum:</a:t>
            </a:r>
            <a:r>
              <a:rPr lang="en-US" sz="2000" dirty="0">
                <a:solidFill>
                  <a:schemeClr val="bg2"/>
                </a:solidFill>
                <a:latin typeface="Times New Roman" pitchFamily="18" charset="0"/>
                <a:cs typeface="Times New Roman" pitchFamily="18" charset="0"/>
              </a:rPr>
              <a:t> Regulation must be reasonable and not an attempt to silence expression because public officials oppose the speaker’s view</a:t>
            </a:r>
            <a:endParaRPr lang="en-US" sz="2000" b="1" dirty="0">
              <a:solidFill>
                <a:srgbClr val="3044B5"/>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sz="half" idx="1"/>
          </p:nvPr>
        </p:nvSpPr>
        <p:spPr>
          <a:xfrm>
            <a:off x="360363" y="1470025"/>
            <a:ext cx="6527800" cy="5129213"/>
          </a:xfrm>
        </p:spPr>
        <p:txBody>
          <a:bodyPr/>
          <a:lstStyle/>
          <a:p>
            <a:endParaRPr lang="en-US" sz="2000" dirty="0" smtClean="0"/>
          </a:p>
          <a:p>
            <a:pPr lvl="1">
              <a:buFontTx/>
              <a:buNone/>
            </a:pPr>
            <a:endParaRPr lang="en-US" sz="2000" dirty="0" smtClean="0"/>
          </a:p>
        </p:txBody>
      </p:sp>
      <p:sp>
        <p:nvSpPr>
          <p:cNvPr id="976899" name="Rectangle 3"/>
          <p:cNvSpPr>
            <a:spLocks noGrp="1" noChangeArrowheads="1"/>
          </p:cNvSpPr>
          <p:nvPr>
            <p:ph type="title"/>
          </p:nvPr>
        </p:nvSpPr>
        <p:spPr>
          <a:xfrm>
            <a:off x="0" y="0"/>
            <a:ext cx="9144000" cy="1339850"/>
          </a:xfrm>
        </p:spPr>
        <p:txBody>
          <a:bodyPr rtlCol="0">
            <a:normAutofit fontScale="90000"/>
          </a:bodyPr>
          <a:lstStyle/>
          <a:p>
            <a:pPr fontAlgn="auto">
              <a:spcAft>
                <a:spcPts val="0"/>
              </a:spcAft>
              <a:defRPr/>
            </a:pPr>
            <a:r>
              <a:rPr lang="en-US" dirty="0" smtClean="0">
                <a:latin typeface="Times New Roman" pitchFamily="18" charset="0"/>
                <a:cs typeface="Times New Roman" pitchFamily="18" charset="0"/>
              </a:rPr>
              <a:t>Reasonableness: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Time, Place and Manner Restrictions</a:t>
            </a:r>
          </a:p>
        </p:txBody>
      </p:sp>
      <p:sp>
        <p:nvSpPr>
          <p:cNvPr id="976900" name="Text Box 4"/>
          <p:cNvSpPr txBox="1">
            <a:spLocks noChangeArrowheads="1"/>
          </p:cNvSpPr>
          <p:nvPr/>
        </p:nvSpPr>
        <p:spPr bwMode="auto">
          <a:xfrm>
            <a:off x="0" y="1524000"/>
            <a:ext cx="9144000" cy="2462213"/>
          </a:xfrm>
          <a:prstGeom prst="rect">
            <a:avLst/>
          </a:prstGeom>
          <a:noFill/>
          <a:ln w="9525" algn="ctr">
            <a:noFill/>
            <a:miter lim="800000"/>
            <a:headEnd/>
            <a:tailEnd/>
          </a:ln>
          <a:effectLst/>
        </p:spPr>
        <p:txBody>
          <a:bodyPr wrap="square">
            <a:spAutoFit/>
          </a:bodyPr>
          <a:lstStyle/>
          <a:p>
            <a:pPr marL="688975" indent="-688975" fontAlgn="auto">
              <a:spcBef>
                <a:spcPct val="50000"/>
              </a:spcBef>
              <a:spcAft>
                <a:spcPts val="0"/>
              </a:spcAft>
              <a:buClr>
                <a:srgbClr val="62AC1E"/>
              </a:buClr>
              <a:defRPr/>
            </a:pPr>
            <a:r>
              <a:rPr lang="en-US" sz="2400" b="1" i="1" dirty="0" smtClean="0">
                <a:solidFill>
                  <a:schemeClr val="tx2"/>
                </a:solidFill>
                <a:latin typeface="Times New Roman" pitchFamily="18" charset="0"/>
                <a:cs typeface="Times New Roman" pitchFamily="18" charset="0"/>
              </a:rPr>
              <a:t>Ward v. Rock Against Racism </a:t>
            </a:r>
            <a:r>
              <a:rPr lang="en-US" sz="2400" b="1" dirty="0" smtClean="0">
                <a:solidFill>
                  <a:schemeClr val="tx2"/>
                </a:solidFill>
                <a:latin typeface="Times New Roman" pitchFamily="18" charset="0"/>
                <a:cs typeface="Times New Roman" pitchFamily="18" charset="0"/>
              </a:rPr>
              <a:t>(1989):</a:t>
            </a:r>
            <a:endParaRPr lang="en-US" sz="2400" b="1" dirty="0">
              <a:solidFill>
                <a:schemeClr val="tx2"/>
              </a:solidFill>
              <a:latin typeface="Times New Roman" pitchFamily="18" charset="0"/>
              <a:cs typeface="Times New Roman" pitchFamily="18" charset="0"/>
            </a:endParaRPr>
          </a:p>
          <a:p>
            <a:pPr marL="1260475" lvl="1" indent="-457200" fontAlgn="auto">
              <a:spcBef>
                <a:spcPct val="30000"/>
              </a:spcBef>
              <a:spcAft>
                <a:spcPts val="0"/>
              </a:spcAft>
              <a:buClr>
                <a:schemeClr val="bg2"/>
              </a:buClr>
              <a:buFont typeface="Arial" pitchFamily="34" charset="0"/>
              <a:buChar char="•"/>
              <a:defRPr/>
            </a:pPr>
            <a:r>
              <a:rPr lang="en-US" sz="2000" dirty="0">
                <a:solidFill>
                  <a:schemeClr val="tx1">
                    <a:lumMod val="50000"/>
                    <a:lumOff val="50000"/>
                  </a:schemeClr>
                </a:solidFill>
                <a:latin typeface="Times New Roman" pitchFamily="18" charset="0"/>
                <a:cs typeface="Times New Roman" pitchFamily="18" charset="0"/>
              </a:rPr>
              <a:t>Facts of the </a:t>
            </a:r>
            <a:r>
              <a:rPr lang="en-US" sz="2000" dirty="0" smtClean="0">
                <a:solidFill>
                  <a:schemeClr val="tx1">
                    <a:lumMod val="50000"/>
                    <a:lumOff val="50000"/>
                  </a:schemeClr>
                </a:solidFill>
                <a:latin typeface="Times New Roman" pitchFamily="18" charset="0"/>
                <a:cs typeface="Times New Roman" pitchFamily="18" charset="0"/>
              </a:rPr>
              <a:t>case</a:t>
            </a:r>
          </a:p>
          <a:p>
            <a:pPr marL="1260475" lvl="1" indent="-457200" fontAlgn="auto">
              <a:spcBef>
                <a:spcPct val="30000"/>
              </a:spcBef>
              <a:spcAft>
                <a:spcPts val="0"/>
              </a:spcAft>
              <a:buClr>
                <a:schemeClr val="bg2"/>
              </a:buClr>
              <a:buFont typeface="Arial" pitchFamily="34" charset="0"/>
              <a:buChar char="•"/>
              <a:defRPr/>
            </a:pPr>
            <a:r>
              <a:rPr lang="en-US" sz="2000" dirty="0" smtClean="0">
                <a:solidFill>
                  <a:schemeClr val="tx1">
                    <a:lumMod val="50000"/>
                    <a:lumOff val="50000"/>
                  </a:schemeClr>
                </a:solidFill>
                <a:latin typeface="Times New Roman" pitchFamily="18" charset="0"/>
                <a:cs typeface="Times New Roman" pitchFamily="18" charset="0"/>
              </a:rPr>
              <a:t>Issues</a:t>
            </a:r>
            <a:r>
              <a:rPr lang="en-US" sz="2000" dirty="0">
                <a:solidFill>
                  <a:schemeClr val="tx1">
                    <a:lumMod val="50000"/>
                    <a:lumOff val="50000"/>
                  </a:schemeClr>
                </a:solidFill>
                <a:latin typeface="Times New Roman" pitchFamily="18" charset="0"/>
                <a:cs typeface="Times New Roman" pitchFamily="18" charset="0"/>
              </a:rPr>
              <a:t>/ </a:t>
            </a:r>
            <a:r>
              <a:rPr lang="en-US" sz="2000" dirty="0" smtClean="0">
                <a:solidFill>
                  <a:schemeClr val="tx1">
                    <a:lumMod val="50000"/>
                    <a:lumOff val="50000"/>
                  </a:schemeClr>
                </a:solidFill>
                <a:latin typeface="Times New Roman" pitchFamily="18" charset="0"/>
                <a:cs typeface="Times New Roman" pitchFamily="18" charset="0"/>
              </a:rPr>
              <a:t>decisions</a:t>
            </a:r>
          </a:p>
          <a:p>
            <a:pPr marL="1260475" lvl="1" indent="-457200" fontAlgn="auto">
              <a:spcBef>
                <a:spcPct val="30000"/>
              </a:spcBef>
              <a:spcAft>
                <a:spcPts val="0"/>
              </a:spcAft>
              <a:buClr>
                <a:schemeClr val="bg2"/>
              </a:buClr>
              <a:buFont typeface="Arial" pitchFamily="34" charset="0"/>
              <a:buChar char="•"/>
              <a:defRPr/>
            </a:pPr>
            <a:r>
              <a:rPr lang="en-US" sz="2000" dirty="0" smtClean="0">
                <a:solidFill>
                  <a:schemeClr val="tx1">
                    <a:lumMod val="50000"/>
                    <a:lumOff val="50000"/>
                  </a:schemeClr>
                </a:solidFill>
                <a:latin typeface="Times New Roman" pitchFamily="18" charset="0"/>
                <a:cs typeface="Times New Roman" pitchFamily="18" charset="0"/>
              </a:rPr>
              <a:t>Reasoning</a:t>
            </a:r>
          </a:p>
          <a:p>
            <a:pPr marL="1260475" lvl="1" indent="-457200" fontAlgn="auto">
              <a:spcBef>
                <a:spcPct val="30000"/>
              </a:spcBef>
              <a:spcAft>
                <a:spcPts val="0"/>
              </a:spcAft>
              <a:buClr>
                <a:schemeClr val="bg2"/>
              </a:buClr>
              <a:buFont typeface="Arial" pitchFamily="34" charset="0"/>
              <a:buChar char="•"/>
              <a:defRPr/>
            </a:pPr>
            <a:r>
              <a:rPr lang="en-US" sz="2000" dirty="0" smtClean="0">
                <a:solidFill>
                  <a:schemeClr val="tx1">
                    <a:lumMod val="50000"/>
                    <a:lumOff val="50000"/>
                  </a:schemeClr>
                </a:solidFill>
                <a:latin typeface="Times New Roman" pitchFamily="18" charset="0"/>
                <a:cs typeface="Times New Roman" pitchFamily="18" charset="0"/>
              </a:rPr>
              <a:t>Separate opinions</a:t>
            </a:r>
          </a:p>
          <a:p>
            <a:pPr marL="1260475" lvl="1" indent="-457200" fontAlgn="auto">
              <a:spcBef>
                <a:spcPct val="30000"/>
              </a:spcBef>
              <a:spcAft>
                <a:spcPts val="0"/>
              </a:spcAft>
              <a:buClr>
                <a:schemeClr val="bg2"/>
              </a:buClr>
              <a:buFont typeface="Arial" pitchFamily="34" charset="0"/>
              <a:buChar char="•"/>
              <a:defRPr/>
            </a:pPr>
            <a:r>
              <a:rPr lang="en-US" sz="2000" dirty="0" smtClean="0">
                <a:solidFill>
                  <a:schemeClr val="tx1">
                    <a:lumMod val="50000"/>
                    <a:lumOff val="50000"/>
                  </a:schemeClr>
                </a:solidFill>
                <a:latin typeface="Times New Roman" pitchFamily="18" charset="0"/>
                <a:cs typeface="Times New Roman" pitchFamily="18" charset="0"/>
              </a:rPr>
              <a:t>Discussion</a:t>
            </a:r>
            <a:endParaRPr lang="en-US" sz="2000" dirty="0">
              <a:solidFill>
                <a:schemeClr val="tx1">
                  <a:lumMod val="50000"/>
                  <a:lumOff val="50000"/>
                </a:schemeClr>
              </a:solidFill>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3" cstate="print"/>
          <a:srcRect l="36719" t="60417" r="6250" b="27083"/>
          <a:stretch>
            <a:fillRect/>
          </a:stretch>
        </p:blipFill>
        <p:spPr bwMode="auto">
          <a:xfrm>
            <a:off x="0" y="4191000"/>
            <a:ext cx="5562600" cy="914400"/>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5257800" y="1752600"/>
            <a:ext cx="228600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ChangeArrowheads="1"/>
          </p:cNvSpPr>
          <p:nvPr>
            <p:ph type="body" sz="half" idx="1"/>
          </p:nvPr>
        </p:nvSpPr>
        <p:spPr>
          <a:xfrm>
            <a:off x="360363" y="1470025"/>
            <a:ext cx="6527800" cy="5129213"/>
          </a:xfrm>
        </p:spPr>
        <p:txBody>
          <a:bodyPr/>
          <a:lstStyle/>
          <a:p>
            <a:endParaRPr lang="en-US" sz="2000" dirty="0"/>
          </a:p>
          <a:p>
            <a:pPr lvl="1">
              <a:buFontTx/>
              <a:buNone/>
            </a:pPr>
            <a:endParaRPr lang="en-US" sz="2000" dirty="0"/>
          </a:p>
        </p:txBody>
      </p:sp>
      <p:sp>
        <p:nvSpPr>
          <p:cNvPr id="905219" name="Rectangle 3"/>
          <p:cNvSpPr>
            <a:spLocks noGrp="1" noChangeArrowheads="1"/>
          </p:cNvSpPr>
          <p:nvPr>
            <p:ph type="title"/>
          </p:nvPr>
        </p:nvSpPr>
        <p:spPr>
          <a:xfrm>
            <a:off x="0" y="0"/>
            <a:ext cx="9144000" cy="1339850"/>
          </a:xfrm>
          <a:noFill/>
          <a:ln/>
        </p:spPr>
        <p:txBody>
          <a:bodyPr/>
          <a:lstStyle/>
          <a:p>
            <a:r>
              <a:rPr lang="en-US" dirty="0" smtClean="0">
                <a:latin typeface="Times New Roman" pitchFamily="18" charset="0"/>
                <a:cs typeface="Times New Roman" pitchFamily="18" charset="0"/>
              </a:rPr>
              <a:t>Reasonableness: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Time, Place and Manner Restrictions</a:t>
            </a:r>
            <a:endParaRPr lang="en-US" b="1" i="1" dirty="0">
              <a:solidFill>
                <a:srgbClr val="7391DC"/>
              </a:solidFill>
              <a:latin typeface="Swis721 Cn BT" pitchFamily="34" charset="0"/>
            </a:endParaRPr>
          </a:p>
        </p:txBody>
      </p:sp>
      <p:sp>
        <p:nvSpPr>
          <p:cNvPr id="905220" name="Text Box 4"/>
          <p:cNvSpPr txBox="1">
            <a:spLocks noChangeArrowheads="1"/>
          </p:cNvSpPr>
          <p:nvPr/>
        </p:nvSpPr>
        <p:spPr bwMode="auto">
          <a:xfrm>
            <a:off x="0" y="1524000"/>
            <a:ext cx="9144000" cy="2923877"/>
          </a:xfrm>
          <a:prstGeom prst="rect">
            <a:avLst/>
          </a:prstGeom>
          <a:noFill/>
          <a:ln w="9525" algn="ctr">
            <a:noFill/>
            <a:miter lim="800000"/>
            <a:headEnd/>
            <a:tailEnd/>
          </a:ln>
          <a:effectLst/>
        </p:spPr>
        <p:txBody>
          <a:bodyPr wrap="square">
            <a:spAutoFit/>
          </a:bodyPr>
          <a:lstStyle/>
          <a:p>
            <a:pPr marL="688975" indent="-688975">
              <a:spcBef>
                <a:spcPct val="50000"/>
              </a:spcBef>
              <a:buClr>
                <a:srgbClr val="62AC1E"/>
              </a:buClr>
            </a:pPr>
            <a:r>
              <a:rPr lang="en-US" sz="2000" b="1" dirty="0">
                <a:latin typeface="Times New Roman" pitchFamily="18" charset="0"/>
                <a:cs typeface="Times New Roman" pitchFamily="18" charset="0"/>
              </a:rPr>
              <a:t>Content-Neutral Time, Place and Manner Restrictions in a Public Forum:</a:t>
            </a:r>
          </a:p>
          <a:p>
            <a:pPr marL="1260475" lvl="1" indent="-457200">
              <a:spcBef>
                <a:spcPct val="30000"/>
              </a:spcBef>
              <a:buClr>
                <a:schemeClr val="hlink"/>
              </a:buClr>
              <a:buSzPct val="75000"/>
            </a:pPr>
            <a:r>
              <a:rPr lang="en-US" sz="2000" u="sng" dirty="0">
                <a:solidFill>
                  <a:schemeClr val="bg2"/>
                </a:solidFill>
                <a:latin typeface="Times New Roman" pitchFamily="18" charset="0"/>
                <a:cs typeface="Times New Roman" pitchFamily="18" charset="0"/>
              </a:rPr>
              <a:t>Test</a:t>
            </a:r>
            <a:r>
              <a:rPr lang="en-US" sz="2000" dirty="0">
                <a:solidFill>
                  <a:schemeClr val="bg2"/>
                </a:solidFill>
                <a:latin typeface="Times New Roman" pitchFamily="18" charset="0"/>
                <a:cs typeface="Times New Roman" pitchFamily="18" charset="0"/>
              </a:rPr>
              <a:t>: Government may impose generally applicable, reasonable time, place and manner restrictions when…</a:t>
            </a:r>
          </a:p>
          <a:p>
            <a:pPr marL="2152650" lvl="2" indent="-609600">
              <a:spcBef>
                <a:spcPct val="30000"/>
              </a:spcBef>
              <a:buClr>
                <a:schemeClr val="bg2"/>
              </a:buClr>
              <a:buSzPct val="75000"/>
              <a:buFont typeface="+mj-lt"/>
              <a:buAutoNum type="arabicPeriod"/>
            </a:pPr>
            <a:r>
              <a:rPr lang="en-US" sz="2000" dirty="0">
                <a:solidFill>
                  <a:schemeClr val="bg2"/>
                </a:solidFill>
                <a:latin typeface="Times New Roman" pitchFamily="18" charset="0"/>
                <a:cs typeface="Times New Roman" pitchFamily="18" charset="0"/>
              </a:rPr>
              <a:t>The regulated speech is not </a:t>
            </a:r>
            <a:r>
              <a:rPr lang="en-US" sz="2000" dirty="0" smtClean="0">
                <a:solidFill>
                  <a:schemeClr val="bg2"/>
                </a:solidFill>
                <a:latin typeface="Times New Roman" pitchFamily="18" charset="0"/>
                <a:cs typeface="Times New Roman" pitchFamily="18" charset="0"/>
              </a:rPr>
              <a:t>content-specific</a:t>
            </a:r>
          </a:p>
          <a:p>
            <a:pPr marL="2152650" lvl="2" indent="-609600">
              <a:spcBef>
                <a:spcPct val="30000"/>
              </a:spcBef>
              <a:buClr>
                <a:schemeClr val="bg2"/>
              </a:buClr>
              <a:buSzPct val="75000"/>
              <a:buFont typeface="+mj-lt"/>
              <a:buAutoNum type="arabicPeriod"/>
            </a:pPr>
            <a:r>
              <a:rPr lang="en-US" sz="2000" dirty="0" smtClean="0">
                <a:solidFill>
                  <a:schemeClr val="bg2"/>
                </a:solidFill>
                <a:latin typeface="Times New Roman" pitchFamily="18" charset="0"/>
                <a:cs typeface="Times New Roman" pitchFamily="18" charset="0"/>
              </a:rPr>
              <a:t>The </a:t>
            </a:r>
            <a:r>
              <a:rPr lang="en-US" sz="2000" dirty="0">
                <a:solidFill>
                  <a:schemeClr val="bg2"/>
                </a:solidFill>
                <a:latin typeface="Times New Roman" pitchFamily="18" charset="0"/>
                <a:cs typeface="Times New Roman" pitchFamily="18" charset="0"/>
              </a:rPr>
              <a:t>restrictions are narrowly-tailored and serve a significant government </a:t>
            </a:r>
            <a:r>
              <a:rPr lang="en-US" sz="2000" dirty="0" smtClean="0">
                <a:solidFill>
                  <a:schemeClr val="bg2"/>
                </a:solidFill>
                <a:latin typeface="Times New Roman" pitchFamily="18" charset="0"/>
                <a:cs typeface="Times New Roman" pitchFamily="18" charset="0"/>
              </a:rPr>
              <a:t>interest</a:t>
            </a:r>
          </a:p>
          <a:p>
            <a:pPr marL="2152650" lvl="2" indent="-609600">
              <a:spcBef>
                <a:spcPct val="30000"/>
              </a:spcBef>
              <a:buClr>
                <a:schemeClr val="bg2"/>
              </a:buClr>
              <a:buSzPct val="75000"/>
              <a:buFont typeface="+mj-lt"/>
              <a:buAutoNum type="arabicPeriod"/>
            </a:pPr>
            <a:r>
              <a:rPr lang="en-US" sz="2000" dirty="0" smtClean="0">
                <a:solidFill>
                  <a:schemeClr val="bg2"/>
                </a:solidFill>
                <a:latin typeface="Times New Roman" pitchFamily="18" charset="0"/>
                <a:cs typeface="Times New Roman" pitchFamily="18" charset="0"/>
              </a:rPr>
              <a:t>The </a:t>
            </a:r>
            <a:r>
              <a:rPr lang="en-US" sz="2000" dirty="0">
                <a:solidFill>
                  <a:schemeClr val="bg2"/>
                </a:solidFill>
                <a:latin typeface="Times New Roman" pitchFamily="18" charset="0"/>
                <a:cs typeface="Times New Roman" pitchFamily="18" charset="0"/>
              </a:rPr>
              <a:t>restrictions leave ample alternative means to convey the message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body" sz="half" idx="1"/>
          </p:nvPr>
        </p:nvSpPr>
        <p:spPr>
          <a:xfrm>
            <a:off x="360363" y="1470025"/>
            <a:ext cx="6527800" cy="5129213"/>
          </a:xfrm>
        </p:spPr>
        <p:txBody>
          <a:bodyPr/>
          <a:lstStyle/>
          <a:p>
            <a:endParaRPr lang="en-US" sz="2000" dirty="0"/>
          </a:p>
          <a:p>
            <a:pPr lvl="1">
              <a:buFontTx/>
              <a:buNone/>
            </a:pPr>
            <a:endParaRPr lang="en-US" sz="2000" dirty="0"/>
          </a:p>
        </p:txBody>
      </p:sp>
      <p:sp>
        <p:nvSpPr>
          <p:cNvPr id="907267" name="Rectangle 3"/>
          <p:cNvSpPr>
            <a:spLocks noGrp="1" noChangeArrowheads="1"/>
          </p:cNvSpPr>
          <p:nvPr>
            <p:ph type="title"/>
          </p:nvPr>
        </p:nvSpPr>
        <p:spPr>
          <a:xfrm>
            <a:off x="0" y="0"/>
            <a:ext cx="9144000" cy="1339850"/>
          </a:xfrm>
          <a:noFill/>
          <a:ln/>
        </p:spPr>
        <p:txBody>
          <a:bodyPr/>
          <a:lstStyle/>
          <a:p>
            <a:r>
              <a:rPr lang="en-US" dirty="0" smtClean="0">
                <a:latin typeface="Times New Roman" pitchFamily="18" charset="0"/>
                <a:cs typeface="Times New Roman" pitchFamily="18" charset="0"/>
              </a:rPr>
              <a:t>Reasonableness: Conduct</a:t>
            </a:r>
            <a:endParaRPr lang="en-US" b="1" i="1" dirty="0">
              <a:solidFill>
                <a:srgbClr val="7391DC"/>
              </a:solidFill>
              <a:latin typeface="Swis721 Cn BT" pitchFamily="34" charset="0"/>
            </a:endParaRPr>
          </a:p>
        </p:txBody>
      </p:sp>
      <p:sp>
        <p:nvSpPr>
          <p:cNvPr id="907268" name="Text Box 4"/>
          <p:cNvSpPr txBox="1">
            <a:spLocks noChangeArrowheads="1"/>
          </p:cNvSpPr>
          <p:nvPr/>
        </p:nvSpPr>
        <p:spPr bwMode="auto">
          <a:xfrm>
            <a:off x="0" y="1101725"/>
            <a:ext cx="9144000" cy="4616648"/>
          </a:xfrm>
          <a:prstGeom prst="rect">
            <a:avLst/>
          </a:prstGeom>
          <a:noFill/>
          <a:ln w="9525" algn="ctr">
            <a:noFill/>
            <a:miter lim="800000"/>
            <a:headEnd/>
            <a:tailEnd/>
          </a:ln>
          <a:effectLst/>
        </p:spPr>
        <p:txBody>
          <a:bodyPr wrap="square">
            <a:spAutoFit/>
          </a:bodyPr>
          <a:lstStyle/>
          <a:p>
            <a:pPr marL="688975" indent="-688975">
              <a:spcBef>
                <a:spcPct val="50000"/>
              </a:spcBef>
              <a:buClr>
                <a:srgbClr val="62AC1E"/>
              </a:buClr>
            </a:pPr>
            <a:r>
              <a:rPr lang="en-US" sz="2400" b="1" dirty="0">
                <a:latin typeface="Times New Roman" pitchFamily="18" charset="0"/>
                <a:cs typeface="Times New Roman" pitchFamily="18" charset="0"/>
              </a:rPr>
              <a:t>Expression in a Nonpublic </a:t>
            </a:r>
            <a:r>
              <a:rPr lang="en-US" sz="2400" b="1" dirty="0" smtClean="0">
                <a:latin typeface="Times New Roman" pitchFamily="18" charset="0"/>
                <a:cs typeface="Times New Roman" pitchFamily="18" charset="0"/>
              </a:rPr>
              <a:t>Forum:</a:t>
            </a:r>
            <a:endParaRPr lang="en-US" sz="2400" b="1" dirty="0">
              <a:latin typeface="Times New Roman" pitchFamily="18" charset="0"/>
              <a:cs typeface="Times New Roman" pitchFamily="18" charset="0"/>
            </a:endParaRPr>
          </a:p>
          <a:p>
            <a:pPr marL="1260475" lvl="1" indent="-457200">
              <a:spcBef>
                <a:spcPct val="30000"/>
              </a:spcBef>
              <a:buClr>
                <a:schemeClr val="hlink"/>
              </a:buClr>
              <a:buSzPct val="75000"/>
            </a:pPr>
            <a:r>
              <a:rPr lang="en-US" sz="2000" u="sng" dirty="0">
                <a:solidFill>
                  <a:schemeClr val="bg2"/>
                </a:solidFill>
                <a:latin typeface="Times New Roman" pitchFamily="18" charset="0"/>
                <a:cs typeface="Times New Roman" pitchFamily="18" charset="0"/>
              </a:rPr>
              <a:t>Test</a:t>
            </a:r>
            <a:r>
              <a:rPr lang="en-US" sz="2000" dirty="0">
                <a:solidFill>
                  <a:schemeClr val="bg2"/>
                </a:solidFill>
                <a:latin typeface="Times New Roman" pitchFamily="18" charset="0"/>
                <a:cs typeface="Times New Roman" pitchFamily="18" charset="0"/>
              </a:rPr>
              <a:t>: Reasonableness…</a:t>
            </a:r>
          </a:p>
          <a:p>
            <a:pPr marL="2152650" lvl="2" indent="-609600">
              <a:spcBef>
                <a:spcPct val="30000"/>
              </a:spcBef>
              <a:buClr>
                <a:schemeClr val="bg2"/>
              </a:buClr>
              <a:buSzPct val="75000"/>
              <a:buFont typeface="+mj-lt"/>
              <a:buAutoNum type="arabicPeriod"/>
            </a:pPr>
            <a:r>
              <a:rPr lang="en-US" sz="2000" dirty="0">
                <a:solidFill>
                  <a:schemeClr val="bg2"/>
                </a:solidFill>
                <a:latin typeface="Times New Roman" pitchFamily="18" charset="0"/>
                <a:cs typeface="Times New Roman" pitchFamily="18" charset="0"/>
              </a:rPr>
              <a:t>The burden is on the attacking party to show that the regulation is </a:t>
            </a:r>
            <a:r>
              <a:rPr lang="en-US" sz="2000" dirty="0" smtClean="0">
                <a:solidFill>
                  <a:schemeClr val="bg2"/>
                </a:solidFill>
                <a:latin typeface="Times New Roman" pitchFamily="18" charset="0"/>
                <a:cs typeface="Times New Roman" pitchFamily="18" charset="0"/>
              </a:rPr>
              <a:t>arbitrary</a:t>
            </a:r>
          </a:p>
          <a:p>
            <a:pPr marL="2152650" lvl="2" indent="-609600">
              <a:spcBef>
                <a:spcPct val="30000"/>
              </a:spcBef>
              <a:buClr>
                <a:schemeClr val="bg2"/>
              </a:buClr>
              <a:buSzPct val="75000"/>
              <a:buFont typeface="+mj-lt"/>
              <a:buAutoNum type="arabicPeriod"/>
            </a:pPr>
            <a:r>
              <a:rPr lang="en-US" sz="2000" dirty="0" smtClean="0">
                <a:solidFill>
                  <a:schemeClr val="bg2"/>
                </a:solidFill>
                <a:latin typeface="Times New Roman" pitchFamily="18" charset="0"/>
                <a:cs typeface="Times New Roman" pitchFamily="18" charset="0"/>
              </a:rPr>
              <a:t>The </a:t>
            </a:r>
            <a:r>
              <a:rPr lang="en-US" sz="2000" dirty="0">
                <a:solidFill>
                  <a:schemeClr val="bg2"/>
                </a:solidFill>
                <a:latin typeface="Times New Roman" pitchFamily="18" charset="0"/>
                <a:cs typeface="Times New Roman" pitchFamily="18" charset="0"/>
              </a:rPr>
              <a:t>test is met if there is a reasonable connection between the policy the government has chosen and the problem it is intended to </a:t>
            </a:r>
            <a:r>
              <a:rPr lang="en-US" sz="2000" dirty="0" smtClean="0">
                <a:solidFill>
                  <a:schemeClr val="bg2"/>
                </a:solidFill>
                <a:latin typeface="Times New Roman" pitchFamily="18" charset="0"/>
                <a:cs typeface="Times New Roman" pitchFamily="18" charset="0"/>
              </a:rPr>
              <a:t>address</a:t>
            </a:r>
          </a:p>
          <a:p>
            <a:pPr marL="2152650" lvl="2" indent="-609600">
              <a:spcBef>
                <a:spcPct val="30000"/>
              </a:spcBef>
              <a:buClr>
                <a:schemeClr val="bg2"/>
              </a:buClr>
              <a:buSzPct val="75000"/>
              <a:buFont typeface="+mj-lt"/>
              <a:buAutoNum type="arabicPeriod"/>
            </a:pPr>
            <a:r>
              <a:rPr lang="en-US" sz="2000" dirty="0" smtClean="0">
                <a:solidFill>
                  <a:schemeClr val="bg2"/>
                </a:solidFill>
                <a:latin typeface="Times New Roman" pitchFamily="18" charset="0"/>
                <a:cs typeface="Times New Roman" pitchFamily="18" charset="0"/>
              </a:rPr>
              <a:t>The </a:t>
            </a:r>
            <a:r>
              <a:rPr lang="en-US" sz="2000" dirty="0">
                <a:solidFill>
                  <a:schemeClr val="bg2"/>
                </a:solidFill>
                <a:latin typeface="Times New Roman" pitchFamily="18" charset="0"/>
                <a:cs typeface="Times New Roman" pitchFamily="18" charset="0"/>
              </a:rPr>
              <a:t>policy need not be the best alternative, but merely a reasonable </a:t>
            </a:r>
            <a:r>
              <a:rPr lang="en-US" sz="2000" dirty="0" smtClean="0">
                <a:solidFill>
                  <a:schemeClr val="bg2"/>
                </a:solidFill>
                <a:latin typeface="Times New Roman" pitchFamily="18" charset="0"/>
                <a:cs typeface="Times New Roman" pitchFamily="18" charset="0"/>
              </a:rPr>
              <a:t>one</a:t>
            </a:r>
          </a:p>
          <a:p>
            <a:pPr marL="2152650" lvl="2" indent="-609600">
              <a:spcBef>
                <a:spcPct val="30000"/>
              </a:spcBef>
              <a:buClr>
                <a:schemeClr val="bg2"/>
              </a:buClr>
              <a:buSzPct val="75000"/>
              <a:buFont typeface="+mj-lt"/>
              <a:buAutoNum type="arabicPeriod"/>
            </a:pPr>
            <a:r>
              <a:rPr lang="en-US" sz="2000" dirty="0" smtClean="0">
                <a:solidFill>
                  <a:schemeClr val="bg2"/>
                </a:solidFill>
                <a:latin typeface="Times New Roman" pitchFamily="18" charset="0"/>
                <a:cs typeface="Times New Roman" pitchFamily="18" charset="0"/>
              </a:rPr>
              <a:t>Does </a:t>
            </a:r>
            <a:r>
              <a:rPr lang="en-US" sz="2000" dirty="0">
                <a:solidFill>
                  <a:schemeClr val="bg2"/>
                </a:solidFill>
                <a:latin typeface="Times New Roman" pitchFamily="18" charset="0"/>
                <a:cs typeface="Times New Roman" pitchFamily="18" charset="0"/>
              </a:rPr>
              <a:t>not trigger First Amendment scrutiny, but may be challenged on due process grounds, specifically on the basis of vagueness, where a reasonably intelligent person has adequate notice of what the statute prohibits</a:t>
            </a:r>
          </a:p>
        </p:txBody>
      </p:sp>
      <p:pic>
        <p:nvPicPr>
          <p:cNvPr id="5" name="Picture 2"/>
          <p:cNvPicPr>
            <a:picLocks noChangeAspect="1" noChangeArrowheads="1"/>
          </p:cNvPicPr>
          <p:nvPr/>
        </p:nvPicPr>
        <p:blipFill>
          <a:blip r:embed="rId3" cstate="print"/>
          <a:srcRect/>
          <a:stretch>
            <a:fillRect/>
          </a:stretch>
        </p:blipFill>
        <p:spPr bwMode="auto">
          <a:xfrm>
            <a:off x="1" y="5523271"/>
            <a:ext cx="2057400" cy="13347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0" y="0"/>
            <a:ext cx="9144000" cy="1676400"/>
          </a:xfrm>
        </p:spPr>
        <p:txBody>
          <a:bodyPr/>
          <a:lstStyle/>
          <a:p>
            <a:pPr eaLnBrk="1" hangingPunct="1"/>
            <a:r>
              <a:rPr lang="en-US" sz="4000" dirty="0" smtClean="0">
                <a:latin typeface="Times New Roman" pitchFamily="18" charset="0"/>
                <a:cs typeface="Times New Roman" pitchFamily="18" charset="0"/>
              </a:rPr>
              <a:t>Freedom of Speech: Categorical Exceptions</a:t>
            </a:r>
          </a:p>
        </p:txBody>
      </p:sp>
      <p:sp>
        <p:nvSpPr>
          <p:cNvPr id="9219" name="Content Placeholder 7"/>
          <p:cNvSpPr>
            <a:spLocks noGrp="1"/>
          </p:cNvSpPr>
          <p:nvPr>
            <p:ph idx="4294967295"/>
          </p:nvPr>
        </p:nvSpPr>
        <p:spPr>
          <a:xfrm>
            <a:off x="0" y="1219200"/>
            <a:ext cx="9144000" cy="5257800"/>
          </a:xfrm>
        </p:spPr>
        <p:txBody>
          <a:bodyPr/>
          <a:lstStyle/>
          <a:p>
            <a:pPr marL="914400" lvl="1" indent="-457200" eaLnBrk="1" hangingPunct="1">
              <a:buFont typeface="Arial" pitchFamily="34" charset="0"/>
              <a:buChar char="•"/>
            </a:pPr>
            <a:r>
              <a:rPr lang="en-US" sz="2400" dirty="0" smtClean="0">
                <a:latin typeface="Times New Roman" pitchFamily="18" charset="0"/>
                <a:cs typeface="Times New Roman" pitchFamily="18" charset="0"/>
              </a:rPr>
              <a:t>Not protected by the First Amendment:</a:t>
            </a:r>
          </a:p>
          <a:p>
            <a:pPr marL="914400" lvl="1" indent="-457200" eaLnBrk="1" hangingPunct="1">
              <a:buNone/>
            </a:pPr>
            <a:r>
              <a:rPr lang="en-US" sz="2400" dirty="0" smtClean="0">
                <a:solidFill>
                  <a:schemeClr val="bg2"/>
                </a:solidFill>
                <a:latin typeface="Times New Roman" pitchFamily="18" charset="0"/>
                <a:cs typeface="Times New Roman" pitchFamily="18" charset="0"/>
              </a:rPr>
              <a:t>	-Defamation: Actual malice, knowingly false charges, and reckless disregard for the truth</a:t>
            </a:r>
          </a:p>
          <a:p>
            <a:pPr marL="1771650" lvl="3" indent="-457200" eaLnBrk="1" hangingPunct="1">
              <a:buFont typeface="Wingdings" pitchFamily="2" charset="2"/>
              <a:buChar char="Ø"/>
            </a:pPr>
            <a:r>
              <a:rPr lang="en-US" sz="1600" dirty="0" smtClean="0">
                <a:solidFill>
                  <a:schemeClr val="bg2"/>
                </a:solidFill>
                <a:latin typeface="Times New Roman" pitchFamily="18" charset="0"/>
                <a:cs typeface="Times New Roman" pitchFamily="18" charset="0"/>
              </a:rPr>
              <a:t>Controlling case: </a:t>
            </a:r>
            <a:r>
              <a:rPr lang="en-US" sz="1600" i="1" dirty="0" smtClean="0">
                <a:solidFill>
                  <a:schemeClr val="bg2"/>
                </a:solidFill>
                <a:latin typeface="Times New Roman" pitchFamily="18" charset="0"/>
                <a:cs typeface="Times New Roman" pitchFamily="18" charset="0"/>
              </a:rPr>
              <a:t>New York Times v. Sullivan </a:t>
            </a:r>
            <a:r>
              <a:rPr lang="en-US" sz="1600" dirty="0" smtClean="0">
                <a:solidFill>
                  <a:schemeClr val="bg2"/>
                </a:solidFill>
                <a:latin typeface="Times New Roman" pitchFamily="18" charset="0"/>
                <a:cs typeface="Times New Roman" pitchFamily="18" charset="0"/>
              </a:rPr>
              <a:t>(1964)	</a:t>
            </a:r>
          </a:p>
          <a:p>
            <a:pPr marL="914400" lvl="1" indent="-457200" eaLnBrk="1" hangingPunct="1">
              <a:buNone/>
            </a:pPr>
            <a:r>
              <a:rPr lang="en-US" sz="2400" b="1" dirty="0" smtClean="0">
                <a:solidFill>
                  <a:schemeClr val="bg2"/>
                </a:solidFill>
                <a:latin typeface="Times New Roman" pitchFamily="18" charset="0"/>
                <a:cs typeface="Times New Roman" pitchFamily="18" charset="0"/>
              </a:rPr>
              <a:t>	-Incitement: Imminence between the call for action and the action itself</a:t>
            </a:r>
          </a:p>
          <a:p>
            <a:pPr marL="1771650" lvl="3" indent="-457200" eaLnBrk="1" hangingPunct="1">
              <a:buFont typeface="Wingdings" pitchFamily="2" charset="2"/>
              <a:buChar char="Ø"/>
            </a:pPr>
            <a:r>
              <a:rPr lang="en-US" sz="1600" b="1" dirty="0" smtClean="0">
                <a:solidFill>
                  <a:schemeClr val="bg2"/>
                </a:solidFill>
                <a:latin typeface="Times New Roman" pitchFamily="18" charset="0"/>
                <a:cs typeface="Times New Roman" pitchFamily="18" charset="0"/>
              </a:rPr>
              <a:t>Controlling case: </a:t>
            </a:r>
            <a:r>
              <a:rPr lang="en-US" sz="1600" b="1" i="1" dirty="0" smtClean="0">
                <a:solidFill>
                  <a:schemeClr val="bg2"/>
                </a:solidFill>
                <a:latin typeface="Times New Roman" pitchFamily="18" charset="0"/>
                <a:cs typeface="Times New Roman" pitchFamily="18" charset="0"/>
              </a:rPr>
              <a:t>Brandenburg v. Ohio </a:t>
            </a:r>
            <a:r>
              <a:rPr lang="en-US" sz="1600" b="1" dirty="0" smtClean="0">
                <a:solidFill>
                  <a:schemeClr val="bg2"/>
                </a:solidFill>
                <a:latin typeface="Times New Roman" pitchFamily="18" charset="0"/>
                <a:cs typeface="Times New Roman" pitchFamily="18" charset="0"/>
              </a:rPr>
              <a:t>(1969)</a:t>
            </a:r>
          </a:p>
          <a:p>
            <a:pPr marL="914400" lvl="1" indent="-457200" eaLnBrk="1" hangingPunct="1">
              <a:buNone/>
            </a:pPr>
            <a:r>
              <a:rPr lang="en-US" sz="2400" dirty="0" smtClean="0">
                <a:solidFill>
                  <a:schemeClr val="bg2"/>
                </a:solidFill>
                <a:latin typeface="Times New Roman" pitchFamily="18" charset="0"/>
                <a:cs typeface="Times New Roman" pitchFamily="18" charset="0"/>
              </a:rPr>
              <a:t>	-Fighting words: Spoken words that instigate violent reactions</a:t>
            </a:r>
          </a:p>
          <a:p>
            <a:pPr marL="1771650" lvl="3" indent="-457200" eaLnBrk="1" hangingPunct="1">
              <a:buFont typeface="Wingdings" pitchFamily="2" charset="2"/>
              <a:buChar char="Ø"/>
            </a:pPr>
            <a:r>
              <a:rPr lang="en-US" sz="1600" dirty="0" smtClean="0">
                <a:solidFill>
                  <a:schemeClr val="bg2"/>
                </a:solidFill>
                <a:latin typeface="Times New Roman" pitchFamily="18" charset="0"/>
                <a:cs typeface="Times New Roman" pitchFamily="18" charset="0"/>
              </a:rPr>
              <a:t>Controlling case: </a:t>
            </a:r>
            <a:r>
              <a:rPr lang="en-US" sz="1600" i="1" dirty="0" err="1" smtClean="0">
                <a:solidFill>
                  <a:schemeClr val="bg2"/>
                </a:solidFill>
                <a:latin typeface="Times New Roman" pitchFamily="18" charset="0"/>
                <a:cs typeface="Times New Roman" pitchFamily="18" charset="0"/>
              </a:rPr>
              <a:t>Chaplinsky</a:t>
            </a:r>
            <a:r>
              <a:rPr lang="en-US" sz="1600" i="1" dirty="0" smtClean="0">
                <a:solidFill>
                  <a:schemeClr val="bg2"/>
                </a:solidFill>
                <a:latin typeface="Times New Roman" pitchFamily="18" charset="0"/>
                <a:cs typeface="Times New Roman" pitchFamily="18" charset="0"/>
              </a:rPr>
              <a:t> v. New Hampshire </a:t>
            </a:r>
            <a:r>
              <a:rPr lang="en-US" sz="1600" dirty="0" smtClean="0">
                <a:solidFill>
                  <a:schemeClr val="bg2"/>
                </a:solidFill>
                <a:latin typeface="Times New Roman" pitchFamily="18" charset="0"/>
                <a:cs typeface="Times New Roman" pitchFamily="18" charset="0"/>
              </a:rPr>
              <a:t>(1942)</a:t>
            </a:r>
            <a:r>
              <a:rPr lang="en-US" sz="1600" b="1" dirty="0" smtClean="0">
                <a:solidFill>
                  <a:schemeClr val="bg2"/>
                </a:solidFill>
                <a:latin typeface="Times New Roman" pitchFamily="18" charset="0"/>
                <a:cs typeface="Times New Roman" pitchFamily="18" charset="0"/>
              </a:rPr>
              <a:t>	</a:t>
            </a:r>
          </a:p>
          <a:p>
            <a:pPr marL="914400" lvl="1" indent="-457200" eaLnBrk="1" hangingPunct="1">
              <a:buNone/>
            </a:pPr>
            <a:r>
              <a:rPr lang="en-US" sz="2400" dirty="0" smtClean="0">
                <a:solidFill>
                  <a:schemeClr val="bg2"/>
                </a:solidFill>
                <a:latin typeface="Times New Roman" pitchFamily="18" charset="0"/>
                <a:cs typeface="Times New Roman" pitchFamily="18" charset="0"/>
              </a:rPr>
              <a:t>	-True Threat: Distinguish true threats from political hyperbole</a:t>
            </a:r>
          </a:p>
          <a:p>
            <a:pPr marL="1771650" lvl="3" indent="-457200" eaLnBrk="1" hangingPunct="1">
              <a:buFont typeface="Wingdings" pitchFamily="2" charset="2"/>
              <a:buChar char="Ø"/>
            </a:pPr>
            <a:r>
              <a:rPr lang="en-US" sz="1600" dirty="0" smtClean="0">
                <a:solidFill>
                  <a:schemeClr val="bg2"/>
                </a:solidFill>
                <a:latin typeface="Times New Roman" pitchFamily="18" charset="0"/>
                <a:cs typeface="Times New Roman" pitchFamily="18" charset="0"/>
              </a:rPr>
              <a:t>Controlling case: </a:t>
            </a:r>
            <a:r>
              <a:rPr lang="en-US" sz="1600" i="1" dirty="0" smtClean="0">
                <a:solidFill>
                  <a:schemeClr val="bg2"/>
                </a:solidFill>
                <a:latin typeface="Times New Roman" pitchFamily="18" charset="0"/>
                <a:cs typeface="Times New Roman" pitchFamily="18" charset="0"/>
              </a:rPr>
              <a:t>Watts v. United States </a:t>
            </a:r>
            <a:r>
              <a:rPr lang="en-US" sz="1600" dirty="0" smtClean="0">
                <a:solidFill>
                  <a:schemeClr val="bg2"/>
                </a:solidFill>
                <a:latin typeface="Times New Roman" pitchFamily="18" charset="0"/>
                <a:cs typeface="Times New Roman" pitchFamily="18" charset="0"/>
              </a:rPr>
              <a:t>(1969)	</a:t>
            </a:r>
          </a:p>
          <a:p>
            <a:pPr marL="914400" lvl="1" indent="-457200" eaLnBrk="1" hangingPunct="1">
              <a:buNone/>
            </a:pPr>
            <a:r>
              <a:rPr lang="en-US" sz="2400" dirty="0" smtClean="0">
                <a:solidFill>
                  <a:schemeClr val="bg2"/>
                </a:solidFill>
                <a:latin typeface="Times New Roman" pitchFamily="18" charset="0"/>
                <a:cs typeface="Times New Roman" pitchFamily="18" charset="0"/>
              </a:rPr>
              <a:t>	</a:t>
            </a:r>
            <a:r>
              <a:rPr lang="en-US" sz="2400" b="1" dirty="0" smtClean="0">
                <a:solidFill>
                  <a:schemeClr val="bg2"/>
                </a:solidFill>
                <a:latin typeface="Times New Roman" pitchFamily="18" charset="0"/>
                <a:cs typeface="Times New Roman" pitchFamily="18" charset="0"/>
              </a:rPr>
              <a:t>-Obscenity: Apply three-part </a:t>
            </a:r>
            <a:r>
              <a:rPr lang="en-US" sz="2400" b="1" i="1" dirty="0" smtClean="0">
                <a:solidFill>
                  <a:schemeClr val="bg2"/>
                </a:solidFill>
                <a:latin typeface="Times New Roman" pitchFamily="18" charset="0"/>
                <a:cs typeface="Times New Roman" pitchFamily="18" charset="0"/>
              </a:rPr>
              <a:t>Miller </a:t>
            </a:r>
            <a:r>
              <a:rPr lang="en-US" sz="2400" b="1" dirty="0" smtClean="0">
                <a:solidFill>
                  <a:schemeClr val="bg2"/>
                </a:solidFill>
                <a:latin typeface="Times New Roman" pitchFamily="18" charset="0"/>
                <a:cs typeface="Times New Roman" pitchFamily="18" charset="0"/>
              </a:rPr>
              <a:t>Test</a:t>
            </a:r>
          </a:p>
          <a:p>
            <a:pPr marL="1771650" lvl="3" indent="-457200" eaLnBrk="1" hangingPunct="1">
              <a:buFont typeface="Wingdings" pitchFamily="2" charset="2"/>
              <a:buChar char="Ø"/>
            </a:pPr>
            <a:r>
              <a:rPr lang="en-US" sz="1600" b="1" dirty="0" smtClean="0">
                <a:solidFill>
                  <a:schemeClr val="bg2"/>
                </a:solidFill>
                <a:latin typeface="Times New Roman" pitchFamily="18" charset="0"/>
                <a:cs typeface="Times New Roman" pitchFamily="18" charset="0"/>
              </a:rPr>
              <a:t>Controlling case: </a:t>
            </a:r>
            <a:r>
              <a:rPr lang="en-US" sz="1600" b="1" i="1" dirty="0" smtClean="0">
                <a:solidFill>
                  <a:schemeClr val="bg2"/>
                </a:solidFill>
                <a:latin typeface="Times New Roman" pitchFamily="18" charset="0"/>
                <a:cs typeface="Times New Roman" pitchFamily="18" charset="0"/>
              </a:rPr>
              <a:t>Miller v. California </a:t>
            </a:r>
            <a:r>
              <a:rPr lang="en-US" sz="1600" b="1" dirty="0" smtClean="0">
                <a:solidFill>
                  <a:schemeClr val="bg2"/>
                </a:solidFill>
                <a:latin typeface="Times New Roman" pitchFamily="18" charset="0"/>
                <a:cs typeface="Times New Roman" pitchFamily="18" charset="0"/>
              </a:rPr>
              <a:t>(1971)	</a:t>
            </a:r>
            <a:r>
              <a:rPr lang="en-US" sz="1600" dirty="0" smtClean="0">
                <a:solidFill>
                  <a:schemeClr val="bg2"/>
                </a:solidFill>
                <a:latin typeface="Times New Roman" pitchFamily="18" charset="0"/>
                <a:cs typeface="Times New Roman" pitchFamily="18" charset="0"/>
              </a:rPr>
              <a:t>		</a:t>
            </a:r>
          </a:p>
        </p:txBody>
      </p:sp>
      <p:sp>
        <p:nvSpPr>
          <p:cNvPr id="9220" name="Slide Number Placeholder 6"/>
          <p:cNvSpPr txBox="1">
            <a:spLocks noGrp="1"/>
          </p:cNvSpPr>
          <p:nvPr/>
        </p:nvSpPr>
        <p:spPr bwMode="auto">
          <a:xfrm>
            <a:off x="6324600" y="6248400"/>
            <a:ext cx="2133600" cy="457200"/>
          </a:xfrm>
          <a:prstGeom prst="rect">
            <a:avLst/>
          </a:prstGeom>
          <a:noFill/>
          <a:ln w="9525">
            <a:noFill/>
            <a:miter lim="800000"/>
            <a:headEnd/>
            <a:tailEnd/>
          </a:ln>
        </p:spPr>
        <p:txBody>
          <a:bodyPr/>
          <a:lstStyle/>
          <a:p>
            <a:pPr algn="r" eaLnBrk="0" hangingPunct="0">
              <a:spcBef>
                <a:spcPct val="0"/>
              </a:spcBef>
            </a:pPr>
            <a:fld id="{45C28710-B6B3-43A0-A21F-696E83303176}" type="slidenum">
              <a:rPr lang="en-US" sz="1200">
                <a:solidFill>
                  <a:schemeClr val="bg1"/>
                </a:solidFill>
              </a:rPr>
              <a:pPr algn="r" eaLnBrk="0" hangingPunct="0">
                <a:spcBef>
                  <a:spcPct val="0"/>
                </a:spcBef>
              </a:pPr>
              <a:t>3</a:t>
            </a:fld>
            <a:endParaRPr lang="en-US" sz="1200">
              <a:solidFill>
                <a:schemeClr val="bg1"/>
              </a:solidFill>
            </a:endParaRPr>
          </a:p>
        </p:txBody>
      </p:sp>
      <p:sp>
        <p:nvSpPr>
          <p:cNvPr id="4" name="Rectangle 3"/>
          <p:cNvSpPr txBox="1">
            <a:spLocks noChangeArrowheads="1"/>
          </p:cNvSpPr>
          <p:nvPr/>
        </p:nvSpPr>
        <p:spPr>
          <a:xfrm>
            <a:off x="609600" y="2362200"/>
            <a:ext cx="8534400" cy="4114800"/>
          </a:xfrm>
          <a:prstGeom prst="rect">
            <a:avLst/>
          </a:prstGeom>
        </p:spPr>
        <p:txBody>
          <a:bodyPr/>
          <a:lstStyle/>
          <a:p>
            <a:pPr marL="342900" indent="-342900" eaLnBrk="0" hangingPunct="0">
              <a:buClr>
                <a:schemeClr val="bg1"/>
              </a:buClr>
              <a:buFont typeface="Times"/>
              <a:buChar char="•"/>
              <a:defRPr/>
            </a:pPr>
            <a:endParaRPr lang="en-US" sz="1600" kern="0" dirty="0">
              <a:solidFill>
                <a:schemeClr val="bg1"/>
              </a:solidFill>
              <a:latin typeface="+mn-lt"/>
              <a:ea typeface="+mn-ea"/>
            </a:endParaRPr>
          </a:p>
          <a:p>
            <a:pPr marL="342900" indent="-342900">
              <a:buClr>
                <a:schemeClr val="bg1"/>
              </a:buClr>
              <a:buFont typeface="Times"/>
              <a:buChar char="•"/>
              <a:defRPr/>
            </a:pPr>
            <a:endParaRPr lang="en-US" sz="1600" b="1" kern="0" dirty="0">
              <a:solidFill>
                <a:schemeClr val="bg1"/>
              </a:solidFill>
              <a:latin typeface="+mn-lt"/>
              <a:ea typeface="+mn-ea"/>
            </a:endParaRPr>
          </a:p>
        </p:txBody>
      </p:sp>
      <p:pic>
        <p:nvPicPr>
          <p:cNvPr id="5122" name="Picture 2"/>
          <p:cNvPicPr>
            <a:picLocks noChangeAspect="1" noChangeArrowheads="1"/>
          </p:cNvPicPr>
          <p:nvPr/>
        </p:nvPicPr>
        <p:blipFill>
          <a:blip r:embed="rId3" cstate="print"/>
          <a:srcRect/>
          <a:stretch>
            <a:fillRect/>
          </a:stretch>
        </p:blipFill>
        <p:spPr bwMode="auto">
          <a:xfrm>
            <a:off x="152400" y="5867400"/>
            <a:ext cx="990600" cy="990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Grp="1" noChangeArrowheads="1"/>
          </p:cNvSpPr>
          <p:nvPr>
            <p:ph type="body" sz="half" idx="1"/>
          </p:nvPr>
        </p:nvSpPr>
        <p:spPr>
          <a:xfrm>
            <a:off x="360363" y="1470025"/>
            <a:ext cx="6527800" cy="5129213"/>
          </a:xfrm>
        </p:spPr>
        <p:txBody>
          <a:bodyPr/>
          <a:lstStyle/>
          <a:p>
            <a:endParaRPr lang="en-US" sz="2000" dirty="0"/>
          </a:p>
          <a:p>
            <a:pPr lvl="1">
              <a:buFontTx/>
              <a:buNone/>
            </a:pPr>
            <a:endParaRPr lang="en-US" sz="2000" dirty="0"/>
          </a:p>
        </p:txBody>
      </p:sp>
      <p:sp>
        <p:nvSpPr>
          <p:cNvPr id="909315" name="Rectangle 3"/>
          <p:cNvSpPr>
            <a:spLocks noGrp="1" noChangeArrowheads="1"/>
          </p:cNvSpPr>
          <p:nvPr>
            <p:ph type="title"/>
          </p:nvPr>
        </p:nvSpPr>
        <p:spPr>
          <a:xfrm>
            <a:off x="0" y="0"/>
            <a:ext cx="9144000" cy="1339850"/>
          </a:xfrm>
          <a:noFill/>
          <a:ln/>
        </p:spPr>
        <p:txBody>
          <a:bodyPr/>
          <a:lstStyle/>
          <a:p>
            <a:r>
              <a:rPr lang="en-US" dirty="0" smtClean="0">
                <a:latin typeface="Times New Roman" pitchFamily="18" charset="0"/>
                <a:cs typeface="Times New Roman" pitchFamily="18" charset="0"/>
              </a:rPr>
              <a:t>Reasonableness: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Time, Place and Manner Restrictions</a:t>
            </a:r>
            <a:endParaRPr lang="en-US" b="1" i="1" dirty="0">
              <a:solidFill>
                <a:srgbClr val="7391DC"/>
              </a:solidFill>
              <a:latin typeface="Swis721 Cn BT" pitchFamily="34" charset="0"/>
            </a:endParaRPr>
          </a:p>
        </p:txBody>
      </p:sp>
      <p:sp>
        <p:nvSpPr>
          <p:cNvPr id="909316" name="Text Box 4"/>
          <p:cNvSpPr txBox="1">
            <a:spLocks noChangeArrowheads="1"/>
          </p:cNvSpPr>
          <p:nvPr/>
        </p:nvSpPr>
        <p:spPr bwMode="auto">
          <a:xfrm>
            <a:off x="0" y="1447800"/>
            <a:ext cx="9144000" cy="3293209"/>
          </a:xfrm>
          <a:prstGeom prst="rect">
            <a:avLst/>
          </a:prstGeom>
          <a:noFill/>
          <a:ln w="9525" algn="ctr">
            <a:noFill/>
            <a:miter lim="800000"/>
            <a:headEnd/>
            <a:tailEnd/>
          </a:ln>
          <a:effectLst/>
        </p:spPr>
        <p:txBody>
          <a:bodyPr wrap="square">
            <a:spAutoFit/>
          </a:bodyPr>
          <a:lstStyle/>
          <a:p>
            <a:pPr marL="688975" indent="-688975">
              <a:spcBef>
                <a:spcPct val="50000"/>
              </a:spcBef>
              <a:buClr>
                <a:srgbClr val="62AC1E"/>
              </a:buClr>
            </a:pPr>
            <a:r>
              <a:rPr lang="en-US" sz="2400" b="1" dirty="0">
                <a:latin typeface="Times New Roman" pitchFamily="18" charset="0"/>
                <a:cs typeface="Times New Roman" pitchFamily="18" charset="0"/>
              </a:rPr>
              <a:t>Group Exercise:</a:t>
            </a:r>
          </a:p>
          <a:p>
            <a:pPr marL="1543050" lvl="2" indent="-457200">
              <a:spcBef>
                <a:spcPct val="30000"/>
              </a:spcBef>
              <a:buClr>
                <a:schemeClr val="bg2"/>
              </a:buClr>
              <a:buSzPct val="75000"/>
              <a:buFont typeface="+mj-lt"/>
              <a:buAutoNum type="arabicPeriod"/>
            </a:pPr>
            <a:r>
              <a:rPr lang="en-US" sz="2000" dirty="0">
                <a:solidFill>
                  <a:schemeClr val="bg2"/>
                </a:solidFill>
                <a:latin typeface="Times New Roman" pitchFamily="18" charset="0"/>
                <a:cs typeface="Times New Roman" pitchFamily="18" charset="0"/>
              </a:rPr>
              <a:t>Review the fact pattern of the assigned Supreme Court case and apply the three-pronged test for time, place and manner restrictions to determine the constitutionality of the regulation under </a:t>
            </a:r>
            <a:r>
              <a:rPr lang="en-US" sz="2000" dirty="0" smtClean="0">
                <a:solidFill>
                  <a:schemeClr val="bg2"/>
                </a:solidFill>
                <a:latin typeface="Times New Roman" pitchFamily="18" charset="0"/>
                <a:cs typeface="Times New Roman" pitchFamily="18" charset="0"/>
              </a:rPr>
              <a:t>scrutiny</a:t>
            </a:r>
          </a:p>
          <a:p>
            <a:pPr marL="1543050" lvl="2" indent="-457200">
              <a:spcBef>
                <a:spcPct val="30000"/>
              </a:spcBef>
              <a:buClr>
                <a:schemeClr val="bg2"/>
              </a:buClr>
              <a:buSzPct val="75000"/>
              <a:buFont typeface="+mj-lt"/>
              <a:buAutoNum type="arabicPeriod"/>
            </a:pPr>
            <a:r>
              <a:rPr lang="en-US" sz="2000" dirty="0" smtClean="0">
                <a:solidFill>
                  <a:schemeClr val="bg2"/>
                </a:solidFill>
                <a:latin typeface="Times New Roman" pitchFamily="18" charset="0"/>
                <a:cs typeface="Times New Roman" pitchFamily="18" charset="0"/>
              </a:rPr>
              <a:t>If </a:t>
            </a:r>
            <a:r>
              <a:rPr lang="en-US" sz="2000" dirty="0">
                <a:solidFill>
                  <a:schemeClr val="bg2"/>
                </a:solidFill>
                <a:latin typeface="Times New Roman" pitchFamily="18" charset="0"/>
                <a:cs typeface="Times New Roman" pitchFamily="18" charset="0"/>
              </a:rPr>
              <a:t>the said regulation fails any part of the test, how can it be modified to satisfy all three </a:t>
            </a:r>
            <a:r>
              <a:rPr lang="en-US" sz="2000" dirty="0" smtClean="0">
                <a:solidFill>
                  <a:schemeClr val="bg2"/>
                </a:solidFill>
                <a:latin typeface="Times New Roman" pitchFamily="18" charset="0"/>
                <a:cs typeface="Times New Roman" pitchFamily="18" charset="0"/>
              </a:rPr>
              <a:t>prongs?</a:t>
            </a:r>
          </a:p>
          <a:p>
            <a:pPr marL="1543050" lvl="2" indent="-457200">
              <a:spcBef>
                <a:spcPct val="30000"/>
              </a:spcBef>
              <a:buClr>
                <a:schemeClr val="bg2"/>
              </a:buClr>
              <a:buSzPct val="75000"/>
              <a:buFont typeface="+mj-lt"/>
              <a:buAutoNum type="arabicPeriod"/>
            </a:pPr>
            <a:r>
              <a:rPr lang="en-US" sz="2000" dirty="0" smtClean="0">
                <a:solidFill>
                  <a:schemeClr val="bg2"/>
                </a:solidFill>
                <a:latin typeface="Times New Roman" pitchFamily="18" charset="0"/>
                <a:cs typeface="Times New Roman" pitchFamily="18" charset="0"/>
              </a:rPr>
              <a:t>Construct </a:t>
            </a:r>
            <a:r>
              <a:rPr lang="en-US" sz="2000" dirty="0">
                <a:solidFill>
                  <a:schemeClr val="bg2"/>
                </a:solidFill>
                <a:latin typeface="Times New Roman" pitchFamily="18" charset="0"/>
                <a:cs typeface="Times New Roman" pitchFamily="18" charset="0"/>
              </a:rPr>
              <a:t>a model policy that meets the time, place and manner test for one of four assigned government restrictions on expressive </a:t>
            </a:r>
            <a:r>
              <a:rPr lang="en-US" sz="2000" dirty="0" smtClean="0">
                <a:solidFill>
                  <a:schemeClr val="bg2"/>
                </a:solidFill>
                <a:latin typeface="Times New Roman" pitchFamily="18" charset="0"/>
                <a:cs typeface="Times New Roman" pitchFamily="18" charset="0"/>
              </a:rPr>
              <a:t>activities</a:t>
            </a:r>
          </a:p>
          <a:p>
            <a:pPr marL="1543050" lvl="2" indent="-457200">
              <a:spcBef>
                <a:spcPct val="30000"/>
              </a:spcBef>
              <a:buClr>
                <a:schemeClr val="bg2"/>
              </a:buClr>
              <a:buSzPct val="75000"/>
              <a:buFont typeface="+mj-lt"/>
              <a:buAutoNum type="arabicPeriod"/>
            </a:pPr>
            <a:r>
              <a:rPr lang="en-US" sz="2000" dirty="0" smtClean="0">
                <a:solidFill>
                  <a:schemeClr val="bg2"/>
                </a:solidFill>
                <a:latin typeface="Times New Roman" pitchFamily="18" charset="0"/>
                <a:cs typeface="Times New Roman" pitchFamily="18" charset="0"/>
              </a:rPr>
              <a:t>Report </a:t>
            </a:r>
            <a:r>
              <a:rPr lang="en-US" sz="2000" dirty="0">
                <a:solidFill>
                  <a:schemeClr val="bg2"/>
                </a:solidFill>
                <a:latin typeface="Times New Roman" pitchFamily="18" charset="0"/>
                <a:cs typeface="Times New Roman" pitchFamily="18" charset="0"/>
              </a:rPr>
              <a:t>your findings to the class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838200" y="2130425"/>
            <a:ext cx="8305800" cy="1470025"/>
          </a:xfrm>
        </p:spPr>
        <p:txBody>
          <a:bodyPr/>
          <a:lstStyle/>
          <a:p>
            <a:pPr algn="l" eaLnBrk="1" hangingPunct="1"/>
            <a:r>
              <a:rPr lang="en-US" sz="5400" dirty="0" smtClean="0">
                <a:latin typeface="Times New Roman" pitchFamily="18" charset="0"/>
                <a:cs typeface="Times New Roman" pitchFamily="18" charset="0"/>
              </a:rPr>
              <a:t>Freedom of Speech: </a:t>
            </a:r>
            <a:br>
              <a:rPr lang="en-US" sz="5400" dirty="0" smtClean="0">
                <a:latin typeface="Times New Roman" pitchFamily="18" charset="0"/>
                <a:cs typeface="Times New Roman" pitchFamily="18" charset="0"/>
              </a:rPr>
            </a:br>
            <a:r>
              <a:rPr lang="en-US" sz="5400" dirty="0" smtClean="0">
                <a:latin typeface="Times New Roman" pitchFamily="18" charset="0"/>
                <a:cs typeface="Times New Roman" pitchFamily="18" charset="0"/>
              </a:rPr>
              <a:t>Tiers of Scrutiny</a:t>
            </a:r>
            <a:endParaRPr lang="en-US" sz="5400" b="1" dirty="0" smtClean="0">
              <a:solidFill>
                <a:schemeClr val="tx1"/>
              </a:solidFill>
              <a:latin typeface="Times New Roman" pitchFamily="18" charset="0"/>
              <a:cs typeface="Times New Roman" pitchFamily="18" charset="0"/>
            </a:endParaRPr>
          </a:p>
        </p:txBody>
      </p:sp>
      <p:sp>
        <p:nvSpPr>
          <p:cNvPr id="2051" name="Rectangle 3"/>
          <p:cNvSpPr>
            <a:spLocks noGrp="1" noChangeArrowheads="1"/>
          </p:cNvSpPr>
          <p:nvPr>
            <p:ph type="subTitle" idx="1"/>
          </p:nvPr>
        </p:nvSpPr>
        <p:spPr>
          <a:xfrm>
            <a:off x="838200" y="3505200"/>
            <a:ext cx="8305800" cy="2133600"/>
          </a:xfrm>
        </p:spPr>
        <p:txBody>
          <a:bodyPr/>
          <a:lstStyle/>
          <a:p>
            <a:pPr algn="r" eaLnBrk="1" hangingPunct="1">
              <a:defRPr/>
            </a:pPr>
            <a:endParaRPr lang="en-US" sz="1800" dirty="0" smtClean="0">
              <a:solidFill>
                <a:schemeClr val="tx2">
                  <a:lumMod val="50000"/>
                  <a:lumOff val="50000"/>
                </a:schemeClr>
              </a:solidFill>
            </a:endParaRPr>
          </a:p>
          <a:p>
            <a:pPr algn="l" eaLnBrk="1" hangingPunct="1">
              <a:defRPr/>
            </a:pPr>
            <a:r>
              <a:rPr lang="en-US" sz="4000" dirty="0" smtClean="0">
                <a:solidFill>
                  <a:schemeClr val="tx2">
                    <a:lumMod val="50000"/>
                    <a:lumOff val="50000"/>
                  </a:schemeClr>
                </a:solidFill>
                <a:latin typeface="Times New Roman" pitchFamily="18" charset="0"/>
                <a:cs typeface="Times New Roman" pitchFamily="18" charset="0"/>
              </a:rPr>
              <a:t>Questions?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sz="half" idx="1"/>
          </p:nvPr>
        </p:nvSpPr>
        <p:spPr>
          <a:xfrm>
            <a:off x="360363" y="1470025"/>
            <a:ext cx="6527800" cy="5129213"/>
          </a:xfrm>
        </p:spPr>
        <p:txBody>
          <a:bodyPr/>
          <a:lstStyle/>
          <a:p>
            <a:endParaRPr lang="en-US" sz="2000" dirty="0" smtClean="0"/>
          </a:p>
          <a:p>
            <a:pPr>
              <a:buFontTx/>
              <a:buNone/>
            </a:pPr>
            <a:endParaRPr lang="en-US" sz="2400" dirty="0" smtClean="0"/>
          </a:p>
        </p:txBody>
      </p:sp>
      <p:sp>
        <p:nvSpPr>
          <p:cNvPr id="872451" name="Rectangle 3"/>
          <p:cNvSpPr>
            <a:spLocks noGrp="1" noChangeArrowheads="1"/>
          </p:cNvSpPr>
          <p:nvPr>
            <p:ph type="title"/>
          </p:nvPr>
        </p:nvSpPr>
        <p:spPr>
          <a:xfrm>
            <a:off x="0" y="0"/>
            <a:ext cx="9144000" cy="1339850"/>
          </a:xfrm>
        </p:spPr>
        <p:txBody>
          <a:bodyPr rtlCol="0">
            <a:normAutofit fontScale="90000"/>
          </a:bodyPr>
          <a:lstStyle/>
          <a:p>
            <a:pPr fontAlgn="auto">
              <a:spcAft>
                <a:spcPts val="0"/>
              </a:spcAft>
              <a:defRPr/>
            </a:pPr>
            <a:r>
              <a:rPr lang="en-US" sz="4900" dirty="0" smtClean="0">
                <a:latin typeface="Times New Roman" pitchFamily="18" charset="0"/>
                <a:cs typeface="Times New Roman" pitchFamily="18" charset="0"/>
              </a:rPr>
              <a:t>Categorical Exceptions: Incitement</a:t>
            </a:r>
            <a:r>
              <a:rPr lang="en-US" b="1" i="1" dirty="0" smtClean="0">
                <a:solidFill>
                  <a:srgbClr val="7391DC"/>
                </a:solidFill>
                <a:latin typeface="Swis721 Cn BT" pitchFamily="34" charset="0"/>
              </a:rPr>
              <a:t/>
            </a:r>
            <a:br>
              <a:rPr lang="en-US" b="1" i="1" dirty="0" smtClean="0">
                <a:solidFill>
                  <a:srgbClr val="7391DC"/>
                </a:solidFill>
                <a:latin typeface="Swis721 Cn BT" pitchFamily="34" charset="0"/>
              </a:rPr>
            </a:br>
            <a:endParaRPr lang="en-US" b="1" i="1" dirty="0" smtClean="0">
              <a:solidFill>
                <a:srgbClr val="7391DC"/>
              </a:solidFill>
              <a:latin typeface="Swis721 Cn BT" pitchFamily="34" charset="0"/>
            </a:endParaRPr>
          </a:p>
        </p:txBody>
      </p:sp>
      <p:sp>
        <p:nvSpPr>
          <p:cNvPr id="872452" name="Text Box 4"/>
          <p:cNvSpPr txBox="1">
            <a:spLocks noChangeArrowheads="1"/>
          </p:cNvSpPr>
          <p:nvPr/>
        </p:nvSpPr>
        <p:spPr bwMode="auto">
          <a:xfrm>
            <a:off x="0" y="1101725"/>
            <a:ext cx="9144000" cy="3877985"/>
          </a:xfrm>
          <a:prstGeom prst="rect">
            <a:avLst/>
          </a:prstGeom>
          <a:noFill/>
          <a:ln w="9525" algn="ctr">
            <a:noFill/>
            <a:miter lim="800000"/>
            <a:headEnd/>
            <a:tailEnd/>
          </a:ln>
          <a:effectLst/>
        </p:spPr>
        <p:txBody>
          <a:bodyPr wrap="square">
            <a:spAutoFit/>
          </a:bodyPr>
          <a:lstStyle/>
          <a:p>
            <a:pPr marL="688975" indent="-688975" fontAlgn="auto">
              <a:spcBef>
                <a:spcPct val="50000"/>
              </a:spcBef>
              <a:spcAft>
                <a:spcPts val="0"/>
              </a:spcAft>
              <a:buClr>
                <a:srgbClr val="62AC1E"/>
              </a:buClr>
              <a:defRPr/>
            </a:pPr>
            <a:r>
              <a:rPr lang="en-US" sz="2400" dirty="0" smtClean="0">
                <a:solidFill>
                  <a:schemeClr val="tx2"/>
                </a:solidFill>
                <a:latin typeface="Times New Roman" pitchFamily="18" charset="0"/>
                <a:cs typeface="Times New Roman" pitchFamily="18" charset="0"/>
              </a:rPr>
              <a:t>An </a:t>
            </a:r>
            <a:r>
              <a:rPr lang="en-US" sz="2400" dirty="0">
                <a:solidFill>
                  <a:schemeClr val="tx2"/>
                </a:solidFill>
                <a:latin typeface="Times New Roman" pitchFamily="18" charset="0"/>
                <a:cs typeface="Times New Roman" pitchFamily="18" charset="0"/>
              </a:rPr>
              <a:t>historic progression of free speech tests:</a:t>
            </a:r>
          </a:p>
          <a:p>
            <a:pPr marL="971550" lvl="1" indent="-168275" fontAlgn="auto">
              <a:spcBef>
                <a:spcPct val="30000"/>
              </a:spcBef>
              <a:spcAft>
                <a:spcPts val="0"/>
              </a:spcAft>
              <a:buClr>
                <a:schemeClr val="bg2"/>
              </a:buClr>
              <a:buSzPct val="75000"/>
              <a:buFont typeface="Arial" pitchFamily="34" charset="0"/>
              <a:buChar char="•"/>
              <a:defRPr/>
            </a:pPr>
            <a:r>
              <a:rPr lang="en-US" sz="2000" dirty="0">
                <a:solidFill>
                  <a:schemeClr val="tx1">
                    <a:lumMod val="50000"/>
                    <a:lumOff val="50000"/>
                  </a:schemeClr>
                </a:solidFill>
                <a:latin typeface="Times New Roman" pitchFamily="18" charset="0"/>
                <a:cs typeface="Times New Roman" pitchFamily="18" charset="0"/>
              </a:rPr>
              <a:t>Bad tendency</a:t>
            </a:r>
          </a:p>
          <a:p>
            <a:pPr marL="971550" lvl="1" indent="-168275" fontAlgn="auto">
              <a:spcBef>
                <a:spcPct val="30000"/>
              </a:spcBef>
              <a:spcAft>
                <a:spcPts val="0"/>
              </a:spcAft>
              <a:buClr>
                <a:schemeClr val="hlink"/>
              </a:buClr>
              <a:buSzPct val="75000"/>
              <a:defRPr/>
            </a:pPr>
            <a:r>
              <a:rPr lang="en-US" sz="2000" dirty="0">
                <a:solidFill>
                  <a:schemeClr val="tx1">
                    <a:lumMod val="50000"/>
                    <a:lumOff val="50000"/>
                  </a:schemeClr>
                </a:solidFill>
                <a:latin typeface="Times New Roman" pitchFamily="18" charset="0"/>
                <a:cs typeface="Times New Roman" pitchFamily="18" charset="0"/>
              </a:rPr>
              <a:t>	-Rooted in English Common Law and articulated in </a:t>
            </a:r>
            <a:r>
              <a:rPr lang="en-US" sz="2000" i="1" dirty="0" err="1">
                <a:solidFill>
                  <a:schemeClr val="tx1">
                    <a:lumMod val="50000"/>
                    <a:lumOff val="50000"/>
                  </a:schemeClr>
                </a:solidFill>
                <a:latin typeface="Times New Roman" pitchFamily="18" charset="0"/>
                <a:cs typeface="Times New Roman" pitchFamily="18" charset="0"/>
              </a:rPr>
              <a:t>Gitlow</a:t>
            </a:r>
            <a:r>
              <a:rPr lang="en-US" sz="2000" i="1" dirty="0">
                <a:solidFill>
                  <a:schemeClr val="tx1">
                    <a:lumMod val="50000"/>
                    <a:lumOff val="50000"/>
                  </a:schemeClr>
                </a:solidFill>
                <a:latin typeface="Times New Roman" pitchFamily="18" charset="0"/>
                <a:cs typeface="Times New Roman" pitchFamily="18" charset="0"/>
              </a:rPr>
              <a:t> v. New York</a:t>
            </a:r>
            <a:r>
              <a:rPr lang="en-US" sz="2000" dirty="0">
                <a:solidFill>
                  <a:schemeClr val="tx1">
                    <a:lumMod val="50000"/>
                    <a:lumOff val="50000"/>
                  </a:schemeClr>
                </a:solidFill>
                <a:latin typeface="Times New Roman" pitchFamily="18" charset="0"/>
                <a:cs typeface="Times New Roman" pitchFamily="18" charset="0"/>
              </a:rPr>
              <a:t> (1925)</a:t>
            </a:r>
          </a:p>
          <a:p>
            <a:pPr marL="971550" lvl="1" indent="-168275" fontAlgn="auto">
              <a:spcBef>
                <a:spcPct val="30000"/>
              </a:spcBef>
              <a:spcAft>
                <a:spcPts val="0"/>
              </a:spcAft>
              <a:buClr>
                <a:schemeClr val="bg2"/>
              </a:buClr>
              <a:buSzPct val="75000"/>
              <a:buFont typeface="Arial" pitchFamily="34" charset="0"/>
              <a:buChar char="•"/>
              <a:defRPr/>
            </a:pPr>
            <a:r>
              <a:rPr lang="en-US" sz="2000" dirty="0">
                <a:solidFill>
                  <a:schemeClr val="tx1">
                    <a:lumMod val="50000"/>
                    <a:lumOff val="50000"/>
                  </a:schemeClr>
                </a:solidFill>
                <a:latin typeface="Times New Roman" pitchFamily="18" charset="0"/>
                <a:cs typeface="Times New Roman" pitchFamily="18" charset="0"/>
              </a:rPr>
              <a:t>Clear and present danger</a:t>
            </a:r>
          </a:p>
          <a:p>
            <a:pPr marL="971550" lvl="1" indent="-168275" fontAlgn="auto">
              <a:spcBef>
                <a:spcPct val="30000"/>
              </a:spcBef>
              <a:spcAft>
                <a:spcPts val="0"/>
              </a:spcAft>
              <a:buClr>
                <a:schemeClr val="hlink"/>
              </a:buClr>
              <a:buSzPct val="75000"/>
              <a:defRPr/>
            </a:pPr>
            <a:r>
              <a:rPr lang="en-US" sz="2000" dirty="0">
                <a:solidFill>
                  <a:schemeClr val="tx1">
                    <a:lumMod val="50000"/>
                    <a:lumOff val="50000"/>
                  </a:schemeClr>
                </a:solidFill>
                <a:latin typeface="Times New Roman" pitchFamily="18" charset="0"/>
                <a:cs typeface="Times New Roman" pitchFamily="18" charset="0"/>
              </a:rPr>
              <a:t>	-First articulated by Holmes in </a:t>
            </a:r>
            <a:r>
              <a:rPr lang="en-US" sz="2000" i="1" dirty="0" err="1">
                <a:solidFill>
                  <a:schemeClr val="tx1">
                    <a:lumMod val="50000"/>
                    <a:lumOff val="50000"/>
                  </a:schemeClr>
                </a:solidFill>
                <a:latin typeface="Times New Roman" pitchFamily="18" charset="0"/>
                <a:cs typeface="Times New Roman" pitchFamily="18" charset="0"/>
              </a:rPr>
              <a:t>Schenck</a:t>
            </a:r>
            <a:r>
              <a:rPr lang="en-US" sz="2000" i="1" dirty="0">
                <a:solidFill>
                  <a:schemeClr val="tx1">
                    <a:lumMod val="50000"/>
                    <a:lumOff val="50000"/>
                  </a:schemeClr>
                </a:solidFill>
                <a:latin typeface="Times New Roman" pitchFamily="18" charset="0"/>
                <a:cs typeface="Times New Roman" pitchFamily="18" charset="0"/>
              </a:rPr>
              <a:t> v. U.S.</a:t>
            </a:r>
            <a:r>
              <a:rPr lang="en-US" sz="2000" dirty="0">
                <a:solidFill>
                  <a:schemeClr val="tx1">
                    <a:lumMod val="50000"/>
                    <a:lumOff val="50000"/>
                  </a:schemeClr>
                </a:solidFill>
                <a:latin typeface="Times New Roman" pitchFamily="18" charset="0"/>
                <a:cs typeface="Times New Roman" pitchFamily="18" charset="0"/>
              </a:rPr>
              <a:t> (1919), and adopted by a majority of the Court in </a:t>
            </a:r>
            <a:r>
              <a:rPr lang="en-US" sz="2000" i="1" dirty="0">
                <a:solidFill>
                  <a:schemeClr val="tx1">
                    <a:lumMod val="50000"/>
                    <a:lumOff val="50000"/>
                  </a:schemeClr>
                </a:solidFill>
                <a:latin typeface="Times New Roman" pitchFamily="18" charset="0"/>
                <a:cs typeface="Times New Roman" pitchFamily="18" charset="0"/>
              </a:rPr>
              <a:t>Herndon v. Lowry</a:t>
            </a:r>
            <a:r>
              <a:rPr lang="en-US" sz="2000" dirty="0">
                <a:solidFill>
                  <a:schemeClr val="tx1">
                    <a:lumMod val="50000"/>
                    <a:lumOff val="50000"/>
                  </a:schemeClr>
                </a:solidFill>
                <a:latin typeface="Times New Roman" pitchFamily="18" charset="0"/>
                <a:cs typeface="Times New Roman" pitchFamily="18" charset="0"/>
              </a:rPr>
              <a:t> (1937)</a:t>
            </a:r>
          </a:p>
          <a:p>
            <a:pPr marL="971550" lvl="1" indent="-168275" fontAlgn="auto">
              <a:spcBef>
                <a:spcPct val="30000"/>
              </a:spcBef>
              <a:spcAft>
                <a:spcPts val="0"/>
              </a:spcAft>
              <a:buClr>
                <a:schemeClr val="bg2"/>
              </a:buClr>
              <a:buSzPct val="75000"/>
              <a:buFont typeface="Arial" pitchFamily="34" charset="0"/>
              <a:buChar char="•"/>
              <a:defRPr/>
            </a:pPr>
            <a:r>
              <a:rPr lang="en-US" sz="2000" dirty="0">
                <a:solidFill>
                  <a:schemeClr val="tx1">
                    <a:lumMod val="50000"/>
                    <a:lumOff val="50000"/>
                  </a:schemeClr>
                </a:solidFill>
                <a:latin typeface="Times New Roman" pitchFamily="18" charset="0"/>
                <a:cs typeface="Times New Roman" pitchFamily="18" charset="0"/>
              </a:rPr>
              <a:t>Imminent lawless action</a:t>
            </a:r>
          </a:p>
          <a:p>
            <a:pPr marL="971550" lvl="1" indent="-168275" fontAlgn="auto">
              <a:spcBef>
                <a:spcPct val="30000"/>
              </a:spcBef>
              <a:spcAft>
                <a:spcPts val="0"/>
              </a:spcAft>
              <a:buClr>
                <a:schemeClr val="hlink"/>
              </a:buClr>
              <a:buSzPct val="75000"/>
              <a:defRPr/>
            </a:pPr>
            <a:r>
              <a:rPr lang="en-US" sz="2000" dirty="0">
                <a:solidFill>
                  <a:schemeClr val="tx1">
                    <a:lumMod val="50000"/>
                    <a:lumOff val="50000"/>
                  </a:schemeClr>
                </a:solidFill>
                <a:latin typeface="Times New Roman" pitchFamily="18" charset="0"/>
                <a:cs typeface="Times New Roman" pitchFamily="18" charset="0"/>
              </a:rPr>
              <a:t>	-Supplants clear and present danger test in </a:t>
            </a:r>
            <a:r>
              <a:rPr lang="en-US" sz="2000" i="1" dirty="0">
                <a:solidFill>
                  <a:schemeClr val="tx1">
                    <a:lumMod val="50000"/>
                    <a:lumOff val="50000"/>
                  </a:schemeClr>
                </a:solidFill>
                <a:latin typeface="Times New Roman" pitchFamily="18" charset="0"/>
                <a:cs typeface="Times New Roman" pitchFamily="18" charset="0"/>
              </a:rPr>
              <a:t>Brandenburg v. Ohio</a:t>
            </a:r>
            <a:r>
              <a:rPr lang="en-US" sz="2000" dirty="0">
                <a:solidFill>
                  <a:schemeClr val="tx1">
                    <a:lumMod val="50000"/>
                    <a:lumOff val="50000"/>
                  </a:schemeClr>
                </a:solidFill>
                <a:latin typeface="Times New Roman" pitchFamily="18" charset="0"/>
                <a:cs typeface="Times New Roman" pitchFamily="18" charset="0"/>
              </a:rPr>
              <a:t> (1969)</a:t>
            </a:r>
          </a:p>
          <a:p>
            <a:pPr marL="971550" lvl="1" indent="-168275" fontAlgn="auto">
              <a:spcBef>
                <a:spcPct val="30000"/>
              </a:spcBef>
              <a:spcAft>
                <a:spcPts val="0"/>
              </a:spcAft>
              <a:buClr>
                <a:schemeClr val="hlink"/>
              </a:buClr>
              <a:buSzPct val="75000"/>
              <a:defRPr/>
            </a:pPr>
            <a:r>
              <a:rPr lang="en-US" sz="2000" dirty="0">
                <a:solidFill>
                  <a:schemeClr val="tx1">
                    <a:lumMod val="50000"/>
                    <a:lumOff val="50000"/>
                  </a:schemeClr>
                </a:solidFill>
                <a:latin typeface="Times New Roman" pitchFamily="18" charset="0"/>
                <a:cs typeface="Times New Roman" pitchFamily="18" charset="0"/>
              </a:rPr>
              <a:t>	-Exception: speech cases in military courts</a:t>
            </a:r>
          </a:p>
        </p:txBody>
      </p:sp>
      <p:pic>
        <p:nvPicPr>
          <p:cNvPr id="2050" name="Picture 2"/>
          <p:cNvPicPr>
            <a:picLocks noChangeAspect="1" noChangeArrowheads="1"/>
          </p:cNvPicPr>
          <p:nvPr/>
        </p:nvPicPr>
        <p:blipFill>
          <a:blip r:embed="rId3" cstate="print"/>
          <a:srcRect/>
          <a:stretch>
            <a:fillRect/>
          </a:stretch>
        </p:blipFill>
        <p:spPr bwMode="auto">
          <a:xfrm>
            <a:off x="-1" y="4953000"/>
            <a:ext cx="1818409"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sz="half" idx="1"/>
          </p:nvPr>
        </p:nvSpPr>
        <p:spPr>
          <a:xfrm>
            <a:off x="360363" y="1470025"/>
            <a:ext cx="6527800" cy="5129213"/>
          </a:xfrm>
        </p:spPr>
        <p:txBody>
          <a:bodyPr/>
          <a:lstStyle/>
          <a:p>
            <a:endParaRPr lang="en-US" sz="2000" smtClean="0"/>
          </a:p>
          <a:p>
            <a:pPr lvl="1">
              <a:buFontTx/>
              <a:buNone/>
            </a:pPr>
            <a:endParaRPr lang="en-US" sz="2000" smtClean="0"/>
          </a:p>
        </p:txBody>
      </p:sp>
      <p:sp>
        <p:nvSpPr>
          <p:cNvPr id="874499" name="Rectangle 3"/>
          <p:cNvSpPr>
            <a:spLocks noGrp="1" noChangeArrowheads="1"/>
          </p:cNvSpPr>
          <p:nvPr>
            <p:ph type="title"/>
          </p:nvPr>
        </p:nvSpPr>
        <p:spPr>
          <a:xfrm>
            <a:off x="1085850" y="577850"/>
            <a:ext cx="7848600" cy="762000"/>
          </a:xfrm>
        </p:spPr>
        <p:txBody>
          <a:bodyPr rtlCol="0">
            <a:noAutofit/>
          </a:bodyPr>
          <a:lstStyle/>
          <a:p>
            <a:pPr fontAlgn="auto">
              <a:spcAft>
                <a:spcPts val="0"/>
              </a:spcAft>
              <a:defRPr/>
            </a:pPr>
            <a:r>
              <a:rPr lang="en-US" dirty="0" smtClean="0">
                <a:latin typeface="Times New Roman" pitchFamily="18" charset="0"/>
                <a:cs typeface="Times New Roman" pitchFamily="18" charset="0"/>
              </a:rPr>
              <a:t>Incitement: Bad Tendency Test</a:t>
            </a:r>
            <a:r>
              <a:rPr lang="en-US" b="1" i="1" dirty="0" smtClean="0">
                <a:solidFill>
                  <a:srgbClr val="7391DC"/>
                </a:solidFill>
                <a:latin typeface="Times New Roman" pitchFamily="18" charset="0"/>
                <a:cs typeface="Times New Roman" pitchFamily="18" charset="0"/>
              </a:rPr>
              <a:t/>
            </a:r>
            <a:br>
              <a:rPr lang="en-US" b="1" i="1" dirty="0" smtClean="0">
                <a:solidFill>
                  <a:srgbClr val="7391DC"/>
                </a:solidFill>
                <a:latin typeface="Times New Roman" pitchFamily="18" charset="0"/>
                <a:cs typeface="Times New Roman" pitchFamily="18" charset="0"/>
              </a:rPr>
            </a:br>
            <a:endParaRPr lang="en-US" b="1" i="1" dirty="0" smtClean="0">
              <a:solidFill>
                <a:srgbClr val="7391DC"/>
              </a:solidFill>
              <a:latin typeface="Times New Roman" pitchFamily="18" charset="0"/>
              <a:cs typeface="Times New Roman" pitchFamily="18" charset="0"/>
            </a:endParaRPr>
          </a:p>
        </p:txBody>
      </p:sp>
      <p:sp>
        <p:nvSpPr>
          <p:cNvPr id="874500" name="Text Box 4"/>
          <p:cNvSpPr txBox="1">
            <a:spLocks noChangeArrowheads="1"/>
          </p:cNvSpPr>
          <p:nvPr/>
        </p:nvSpPr>
        <p:spPr bwMode="auto">
          <a:xfrm>
            <a:off x="152400" y="950913"/>
            <a:ext cx="8991600" cy="3600986"/>
          </a:xfrm>
          <a:prstGeom prst="rect">
            <a:avLst/>
          </a:prstGeom>
          <a:noFill/>
          <a:ln w="9525" algn="ctr">
            <a:noFill/>
            <a:miter lim="800000"/>
            <a:headEnd/>
            <a:tailEnd/>
          </a:ln>
          <a:effectLst/>
        </p:spPr>
        <p:txBody>
          <a:bodyPr wrap="square">
            <a:spAutoFit/>
          </a:bodyPr>
          <a:lstStyle/>
          <a:p>
            <a:pPr marL="688975" indent="-688975" fontAlgn="auto">
              <a:spcBef>
                <a:spcPct val="50000"/>
              </a:spcBef>
              <a:spcAft>
                <a:spcPts val="0"/>
              </a:spcAft>
              <a:buClr>
                <a:srgbClr val="62AC1E"/>
              </a:buClr>
              <a:defRPr/>
            </a:pPr>
            <a:r>
              <a:rPr lang="en-US" sz="2000" b="1" dirty="0">
                <a:solidFill>
                  <a:schemeClr val="tx2"/>
                </a:solidFill>
                <a:latin typeface="Times New Roman" pitchFamily="18" charset="0"/>
                <a:cs typeface="Times New Roman" pitchFamily="18" charset="0"/>
              </a:rPr>
              <a:t>World War I</a:t>
            </a:r>
            <a:r>
              <a:rPr lang="en-US" sz="2000" dirty="0">
                <a:solidFill>
                  <a:schemeClr val="tx2"/>
                </a:solidFill>
                <a:latin typeface="Times New Roman" pitchFamily="18" charset="0"/>
                <a:cs typeface="Times New Roman" pitchFamily="18" charset="0"/>
              </a:rPr>
              <a:t>: </a:t>
            </a:r>
            <a:r>
              <a:rPr lang="en-US" sz="2000" dirty="0">
                <a:solidFill>
                  <a:schemeClr val="tx1">
                    <a:lumMod val="50000"/>
                    <a:lumOff val="50000"/>
                  </a:schemeClr>
                </a:solidFill>
                <a:latin typeface="Times New Roman" pitchFamily="18" charset="0"/>
                <a:cs typeface="Times New Roman" pitchFamily="18" charset="0"/>
              </a:rPr>
              <a:t>Used as test to determine whether speech critical of government during the war and its aftermath crossed the line </a:t>
            </a:r>
          </a:p>
          <a:p>
            <a:pPr marL="688975" indent="-688975" fontAlgn="auto">
              <a:spcBef>
                <a:spcPct val="50000"/>
              </a:spcBef>
              <a:spcAft>
                <a:spcPts val="0"/>
              </a:spcAft>
              <a:buClr>
                <a:srgbClr val="62AC1E"/>
              </a:buClr>
              <a:defRPr/>
            </a:pPr>
            <a:r>
              <a:rPr lang="en-US" sz="2000" b="1" dirty="0">
                <a:solidFill>
                  <a:schemeClr val="tx2"/>
                </a:solidFill>
                <a:latin typeface="Times New Roman" pitchFamily="18" charset="0"/>
                <a:cs typeface="Times New Roman" pitchFamily="18" charset="0"/>
              </a:rPr>
              <a:t>Sedition Act of 1917</a:t>
            </a:r>
            <a:r>
              <a:rPr lang="en-US" sz="2000" dirty="0">
                <a:solidFill>
                  <a:schemeClr val="tx2"/>
                </a:solidFill>
                <a:latin typeface="Times New Roman" pitchFamily="18" charset="0"/>
                <a:cs typeface="Times New Roman" pitchFamily="18" charset="0"/>
              </a:rPr>
              <a:t>:</a:t>
            </a:r>
          </a:p>
          <a:p>
            <a:pPr marL="971550" lvl="1" indent="-168275" fontAlgn="auto">
              <a:spcBef>
                <a:spcPct val="30000"/>
              </a:spcBef>
              <a:spcAft>
                <a:spcPts val="0"/>
              </a:spcAft>
              <a:buClr>
                <a:schemeClr val="bg2"/>
              </a:buClr>
              <a:buSzPct val="75000"/>
              <a:buFont typeface="Arial" pitchFamily="34" charset="0"/>
              <a:buChar char="•"/>
              <a:defRPr/>
            </a:pPr>
            <a:r>
              <a:rPr lang="en-US" sz="2000" dirty="0">
                <a:solidFill>
                  <a:schemeClr val="tx1">
                    <a:lumMod val="50000"/>
                    <a:lumOff val="50000"/>
                  </a:schemeClr>
                </a:solidFill>
                <a:latin typeface="Times New Roman" pitchFamily="18" charset="0"/>
                <a:cs typeface="Times New Roman" pitchFamily="18" charset="0"/>
              </a:rPr>
              <a:t>Congress intended to forestall threats to military operations</a:t>
            </a:r>
          </a:p>
          <a:p>
            <a:pPr marL="971550" lvl="1" indent="-168275" fontAlgn="auto">
              <a:spcBef>
                <a:spcPct val="30000"/>
              </a:spcBef>
              <a:spcAft>
                <a:spcPts val="0"/>
              </a:spcAft>
              <a:buClr>
                <a:schemeClr val="bg2"/>
              </a:buClr>
              <a:buSzPct val="75000"/>
              <a:buFont typeface="Arial" pitchFamily="34" charset="0"/>
              <a:buChar char="•"/>
              <a:defRPr/>
            </a:pPr>
            <a:r>
              <a:rPr lang="en-US" sz="2000" dirty="0">
                <a:solidFill>
                  <a:schemeClr val="tx1">
                    <a:lumMod val="50000"/>
                    <a:lumOff val="50000"/>
                  </a:schemeClr>
                </a:solidFill>
                <a:latin typeface="Times New Roman" pitchFamily="18" charset="0"/>
                <a:cs typeface="Times New Roman" pitchFamily="18" charset="0"/>
              </a:rPr>
              <a:t>The Wilson Administration used to prohibit dissenting views</a:t>
            </a:r>
          </a:p>
          <a:p>
            <a:pPr marL="971550" lvl="1" indent="-168275" fontAlgn="auto">
              <a:spcBef>
                <a:spcPct val="30000"/>
              </a:spcBef>
              <a:spcAft>
                <a:spcPts val="0"/>
              </a:spcAft>
              <a:buClr>
                <a:schemeClr val="bg2"/>
              </a:buClr>
              <a:buSzPct val="75000"/>
              <a:buFont typeface="Arial" pitchFamily="34" charset="0"/>
              <a:buChar char="•"/>
              <a:defRPr/>
            </a:pPr>
            <a:r>
              <a:rPr lang="en-US" sz="2000" i="1" dirty="0">
                <a:solidFill>
                  <a:schemeClr val="tx1">
                    <a:lumMod val="50000"/>
                    <a:lumOff val="50000"/>
                  </a:schemeClr>
                </a:solidFill>
                <a:latin typeface="Times New Roman" pitchFamily="18" charset="0"/>
                <a:cs typeface="Times New Roman" pitchFamily="18" charset="0"/>
              </a:rPr>
              <a:t>Shaffer v. U.S</a:t>
            </a:r>
            <a:r>
              <a:rPr lang="en-US" sz="2000" dirty="0">
                <a:solidFill>
                  <a:schemeClr val="tx1">
                    <a:lumMod val="50000"/>
                    <a:lumOff val="50000"/>
                  </a:schemeClr>
                </a:solidFill>
                <a:latin typeface="Times New Roman" pitchFamily="18" charset="0"/>
                <a:cs typeface="Times New Roman" pitchFamily="18" charset="0"/>
              </a:rPr>
              <a:t>. (9</a:t>
            </a:r>
            <a:r>
              <a:rPr lang="en-US" sz="2000" baseline="30000" dirty="0">
                <a:solidFill>
                  <a:schemeClr val="tx1">
                    <a:lumMod val="50000"/>
                    <a:lumOff val="50000"/>
                  </a:schemeClr>
                </a:solidFill>
                <a:latin typeface="Times New Roman" pitchFamily="18" charset="0"/>
                <a:cs typeface="Times New Roman" pitchFamily="18" charset="0"/>
              </a:rPr>
              <a:t>th</a:t>
            </a:r>
            <a:r>
              <a:rPr lang="en-US" sz="2000" dirty="0">
                <a:solidFill>
                  <a:schemeClr val="tx1">
                    <a:lumMod val="50000"/>
                    <a:lumOff val="50000"/>
                  </a:schemeClr>
                </a:solidFill>
                <a:latin typeface="Times New Roman" pitchFamily="18" charset="0"/>
                <a:cs typeface="Times New Roman" pitchFamily="18" charset="0"/>
              </a:rPr>
              <a:t> Circuit Court of Appeals): “It is true that disapproval of war and the advocacy of peace are not crimes under the Espionage Act; but the question here is…whether the natural and probable tendency and effect of the words…are such as are calculated to produce the result condemned by the statute.”</a:t>
            </a:r>
          </a:p>
        </p:txBody>
      </p:sp>
      <p:pic>
        <p:nvPicPr>
          <p:cNvPr id="1026" name="Picture 2"/>
          <p:cNvPicPr>
            <a:picLocks noChangeAspect="1" noChangeArrowheads="1"/>
          </p:cNvPicPr>
          <p:nvPr/>
        </p:nvPicPr>
        <p:blipFill>
          <a:blip r:embed="rId3" cstate="print"/>
          <a:srcRect/>
          <a:stretch>
            <a:fillRect/>
          </a:stretch>
        </p:blipFill>
        <p:spPr bwMode="auto">
          <a:xfrm>
            <a:off x="228600" y="4448175"/>
            <a:ext cx="1895475" cy="240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sz="half" idx="1"/>
          </p:nvPr>
        </p:nvSpPr>
        <p:spPr>
          <a:xfrm>
            <a:off x="360363" y="1470025"/>
            <a:ext cx="6527800" cy="5129213"/>
          </a:xfrm>
        </p:spPr>
        <p:txBody>
          <a:bodyPr/>
          <a:lstStyle/>
          <a:p>
            <a:endParaRPr lang="en-US" sz="2000" smtClean="0"/>
          </a:p>
          <a:p>
            <a:pPr lvl="1">
              <a:buFontTx/>
              <a:buNone/>
            </a:pPr>
            <a:endParaRPr lang="en-US" sz="2000" smtClean="0"/>
          </a:p>
        </p:txBody>
      </p:sp>
      <p:sp>
        <p:nvSpPr>
          <p:cNvPr id="876547" name="Rectangle 3"/>
          <p:cNvSpPr>
            <a:spLocks noGrp="1" noChangeArrowheads="1"/>
          </p:cNvSpPr>
          <p:nvPr>
            <p:ph type="title"/>
          </p:nvPr>
        </p:nvSpPr>
        <p:spPr>
          <a:xfrm>
            <a:off x="0" y="577850"/>
            <a:ext cx="9144000" cy="762000"/>
          </a:xfrm>
        </p:spPr>
        <p:txBody>
          <a:bodyPr rtlCol="0">
            <a:normAutofit fontScale="90000"/>
          </a:bodyPr>
          <a:lstStyle/>
          <a:p>
            <a:pPr fontAlgn="auto">
              <a:spcAft>
                <a:spcPts val="0"/>
              </a:spcAft>
              <a:defRPr/>
            </a:pPr>
            <a:r>
              <a:rPr lang="en-US" dirty="0" smtClean="0">
                <a:latin typeface="Times New Roman" pitchFamily="18" charset="0"/>
                <a:cs typeface="Times New Roman" pitchFamily="18" charset="0"/>
              </a:rPr>
              <a:t>Incitement: Bad Tendency Test (Cont.)</a:t>
            </a:r>
            <a:r>
              <a:rPr lang="en-US" b="1" i="1" dirty="0" smtClean="0">
                <a:solidFill>
                  <a:srgbClr val="7391DC"/>
                </a:solidFill>
                <a:latin typeface="Times New Roman" pitchFamily="18" charset="0"/>
                <a:cs typeface="Times New Roman" pitchFamily="18" charset="0"/>
              </a:rPr>
              <a:t/>
            </a:r>
            <a:br>
              <a:rPr lang="en-US" b="1" i="1" dirty="0" smtClean="0">
                <a:solidFill>
                  <a:srgbClr val="7391DC"/>
                </a:solidFill>
                <a:latin typeface="Times New Roman" pitchFamily="18" charset="0"/>
                <a:cs typeface="Times New Roman" pitchFamily="18" charset="0"/>
              </a:rPr>
            </a:br>
            <a:endParaRPr lang="en-US" b="1" i="1" dirty="0" smtClean="0">
              <a:solidFill>
                <a:srgbClr val="7391DC"/>
              </a:solidFill>
              <a:latin typeface="Swis721 Cn BT" pitchFamily="34" charset="0"/>
            </a:endParaRPr>
          </a:p>
        </p:txBody>
      </p:sp>
      <p:sp>
        <p:nvSpPr>
          <p:cNvPr id="876548" name="Text Box 4"/>
          <p:cNvSpPr txBox="1">
            <a:spLocks noChangeArrowheads="1"/>
          </p:cNvSpPr>
          <p:nvPr/>
        </p:nvSpPr>
        <p:spPr bwMode="auto">
          <a:xfrm>
            <a:off x="152400" y="1142999"/>
            <a:ext cx="8991600" cy="2893100"/>
          </a:xfrm>
          <a:prstGeom prst="rect">
            <a:avLst/>
          </a:prstGeom>
          <a:noFill/>
          <a:ln w="9525" algn="ctr">
            <a:noFill/>
            <a:miter lim="800000"/>
            <a:headEnd/>
            <a:tailEnd/>
          </a:ln>
          <a:effectLst/>
        </p:spPr>
        <p:txBody>
          <a:bodyPr wrap="square">
            <a:spAutoFit/>
          </a:bodyPr>
          <a:lstStyle/>
          <a:p>
            <a:pPr marL="688975" indent="-688975" fontAlgn="auto">
              <a:spcBef>
                <a:spcPct val="50000"/>
              </a:spcBef>
              <a:spcAft>
                <a:spcPts val="0"/>
              </a:spcAft>
              <a:buClr>
                <a:srgbClr val="62AC1E"/>
              </a:buClr>
              <a:defRPr/>
            </a:pPr>
            <a:r>
              <a:rPr lang="en-US" sz="2400" b="1" i="1" dirty="0">
                <a:solidFill>
                  <a:schemeClr val="tx2"/>
                </a:solidFill>
                <a:latin typeface="Times New Roman" pitchFamily="18" charset="0"/>
                <a:cs typeface="Times New Roman" pitchFamily="18" charset="0"/>
              </a:rPr>
              <a:t>Abrams v. U.S. </a:t>
            </a:r>
            <a:r>
              <a:rPr lang="en-US" sz="2400" b="1" dirty="0">
                <a:solidFill>
                  <a:schemeClr val="tx2"/>
                </a:solidFill>
                <a:latin typeface="Times New Roman" pitchFamily="18" charset="0"/>
                <a:cs typeface="Times New Roman" pitchFamily="18" charset="0"/>
              </a:rPr>
              <a:t>(1919):</a:t>
            </a:r>
          </a:p>
          <a:p>
            <a:pPr marL="971550" lvl="1" indent="-168275" fontAlgn="auto">
              <a:spcBef>
                <a:spcPct val="30000"/>
              </a:spcBef>
              <a:spcAft>
                <a:spcPts val="0"/>
              </a:spcAft>
              <a:buClr>
                <a:schemeClr val="bg2"/>
              </a:buClr>
              <a:buFont typeface="Arial" pitchFamily="34" charset="0"/>
              <a:buChar char="•"/>
              <a:defRPr/>
            </a:pPr>
            <a:r>
              <a:rPr lang="en-US" sz="2000" dirty="0">
                <a:solidFill>
                  <a:schemeClr val="tx1">
                    <a:lumMod val="50000"/>
                    <a:lumOff val="50000"/>
                  </a:schemeClr>
                </a:solidFill>
                <a:latin typeface="Times New Roman" pitchFamily="18" charset="0"/>
                <a:cs typeface="Times New Roman" pitchFamily="18" charset="0"/>
              </a:rPr>
              <a:t>Pamphlet critical of Wilson’s decision to send troops to Russia, urging U.S. workers to strike in protest</a:t>
            </a:r>
          </a:p>
          <a:p>
            <a:pPr marL="971550" lvl="1" indent="-168275" fontAlgn="auto">
              <a:spcBef>
                <a:spcPct val="30000"/>
              </a:spcBef>
              <a:spcAft>
                <a:spcPts val="0"/>
              </a:spcAft>
              <a:buClr>
                <a:schemeClr val="bg2"/>
              </a:buClr>
              <a:buFont typeface="Arial" pitchFamily="34" charset="0"/>
              <a:buChar char="•"/>
              <a:defRPr/>
            </a:pPr>
            <a:r>
              <a:rPr lang="en-US" sz="2000" dirty="0">
                <a:solidFill>
                  <a:schemeClr val="tx1">
                    <a:lumMod val="50000"/>
                    <a:lumOff val="50000"/>
                  </a:schemeClr>
                </a:solidFill>
                <a:latin typeface="Times New Roman" pitchFamily="18" charset="0"/>
                <a:cs typeface="Times New Roman" pitchFamily="18" charset="0"/>
              </a:rPr>
              <a:t>Charged under 1918 amendment to Sedition Act prohibiting expression of disloyalty and interference with the war effort</a:t>
            </a:r>
          </a:p>
          <a:p>
            <a:pPr marL="971550" lvl="1" indent="-168275" fontAlgn="auto">
              <a:spcBef>
                <a:spcPct val="30000"/>
              </a:spcBef>
              <a:spcAft>
                <a:spcPts val="0"/>
              </a:spcAft>
              <a:buClr>
                <a:schemeClr val="bg2"/>
              </a:buClr>
              <a:buFont typeface="Arial" pitchFamily="34" charset="0"/>
              <a:buChar char="•"/>
              <a:defRPr/>
            </a:pPr>
            <a:r>
              <a:rPr lang="en-US" sz="2000" dirty="0">
                <a:solidFill>
                  <a:schemeClr val="tx1">
                    <a:lumMod val="50000"/>
                    <a:lumOff val="50000"/>
                  </a:schemeClr>
                </a:solidFill>
                <a:latin typeface="Times New Roman" pitchFamily="18" charset="0"/>
                <a:cs typeface="Times New Roman" pitchFamily="18" charset="0"/>
              </a:rPr>
              <a:t>Downplayed clear and present danger distinction: “for the language of these circulars was obviously intended to provoke and to encourage resistance to the United States and the war.”</a:t>
            </a:r>
          </a:p>
        </p:txBody>
      </p:sp>
      <p:pic>
        <p:nvPicPr>
          <p:cNvPr id="6149" name="Picture 5"/>
          <p:cNvPicPr>
            <a:picLocks noChangeAspect="1" noChangeArrowheads="1"/>
          </p:cNvPicPr>
          <p:nvPr/>
        </p:nvPicPr>
        <p:blipFill>
          <a:blip r:embed="rId3" cstate="print"/>
          <a:srcRect/>
          <a:stretch>
            <a:fillRect/>
          </a:stretch>
        </p:blipFill>
        <p:spPr bwMode="auto">
          <a:xfrm>
            <a:off x="228600" y="4800600"/>
            <a:ext cx="28575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sz="half" idx="1"/>
          </p:nvPr>
        </p:nvSpPr>
        <p:spPr>
          <a:xfrm>
            <a:off x="360363" y="1470025"/>
            <a:ext cx="6527800" cy="5129213"/>
          </a:xfrm>
        </p:spPr>
        <p:txBody>
          <a:bodyPr/>
          <a:lstStyle/>
          <a:p>
            <a:endParaRPr lang="en-US" sz="2000" dirty="0" smtClean="0"/>
          </a:p>
          <a:p>
            <a:pPr lvl="1">
              <a:buFontTx/>
              <a:buNone/>
            </a:pPr>
            <a:endParaRPr lang="en-US" sz="2000" dirty="0" smtClean="0"/>
          </a:p>
        </p:txBody>
      </p:sp>
      <p:sp>
        <p:nvSpPr>
          <p:cNvPr id="878595" name="Rectangle 3"/>
          <p:cNvSpPr>
            <a:spLocks noGrp="1" noChangeArrowheads="1"/>
          </p:cNvSpPr>
          <p:nvPr>
            <p:ph type="title"/>
          </p:nvPr>
        </p:nvSpPr>
        <p:spPr>
          <a:xfrm>
            <a:off x="0" y="0"/>
            <a:ext cx="9144000" cy="1339850"/>
          </a:xfrm>
        </p:spPr>
        <p:txBody>
          <a:bodyPr rtlCol="0">
            <a:normAutofit fontScale="90000"/>
          </a:bodyPr>
          <a:lstStyle/>
          <a:p>
            <a:pPr fontAlgn="auto">
              <a:spcAft>
                <a:spcPts val="0"/>
              </a:spcAft>
              <a:defRPr/>
            </a:pPr>
            <a:r>
              <a:rPr lang="en-US" dirty="0" smtClean="0">
                <a:latin typeface="Times New Roman" pitchFamily="18" charset="0"/>
                <a:cs typeface="Times New Roman" pitchFamily="18" charset="0"/>
              </a:rPr>
              <a:t>Incitement: Bad Tendency Test (Cont.) </a:t>
            </a:r>
            <a:r>
              <a:rPr lang="en-US" b="1" i="1" dirty="0" smtClean="0">
                <a:solidFill>
                  <a:srgbClr val="7391DC"/>
                </a:solidFill>
                <a:latin typeface="Times New Roman" pitchFamily="18" charset="0"/>
                <a:cs typeface="Times New Roman" pitchFamily="18" charset="0"/>
              </a:rPr>
              <a:t/>
            </a:r>
            <a:br>
              <a:rPr lang="en-US" b="1" i="1" dirty="0" smtClean="0">
                <a:solidFill>
                  <a:srgbClr val="7391DC"/>
                </a:solidFill>
                <a:latin typeface="Times New Roman" pitchFamily="18" charset="0"/>
                <a:cs typeface="Times New Roman" pitchFamily="18" charset="0"/>
              </a:rPr>
            </a:br>
            <a:endParaRPr lang="en-US" b="1" i="1" dirty="0" smtClean="0">
              <a:solidFill>
                <a:srgbClr val="7391DC"/>
              </a:solidFill>
              <a:latin typeface="Swis721 Cn BT" pitchFamily="34" charset="0"/>
            </a:endParaRPr>
          </a:p>
        </p:txBody>
      </p:sp>
      <p:sp>
        <p:nvSpPr>
          <p:cNvPr id="878596" name="Text Box 4"/>
          <p:cNvSpPr txBox="1">
            <a:spLocks noChangeArrowheads="1"/>
          </p:cNvSpPr>
          <p:nvPr/>
        </p:nvSpPr>
        <p:spPr bwMode="auto">
          <a:xfrm>
            <a:off x="0" y="762000"/>
            <a:ext cx="9144000" cy="5570756"/>
          </a:xfrm>
          <a:prstGeom prst="rect">
            <a:avLst/>
          </a:prstGeom>
          <a:noFill/>
          <a:ln w="9525" algn="ctr">
            <a:noFill/>
            <a:miter lim="800000"/>
            <a:headEnd/>
            <a:tailEnd/>
          </a:ln>
          <a:effectLst/>
        </p:spPr>
        <p:txBody>
          <a:bodyPr wrap="square">
            <a:spAutoFit/>
          </a:bodyPr>
          <a:lstStyle/>
          <a:p>
            <a:pPr marL="688975" indent="-688975" fontAlgn="auto">
              <a:spcBef>
                <a:spcPct val="50000"/>
              </a:spcBef>
              <a:spcAft>
                <a:spcPts val="0"/>
              </a:spcAft>
              <a:buClr>
                <a:srgbClr val="62AC1E"/>
              </a:buClr>
              <a:defRPr/>
            </a:pPr>
            <a:r>
              <a:rPr lang="en-US" sz="2400" b="1" i="1" dirty="0" err="1">
                <a:solidFill>
                  <a:schemeClr val="tx2"/>
                </a:solidFill>
                <a:latin typeface="Times New Roman" pitchFamily="18" charset="0"/>
                <a:cs typeface="Times New Roman" pitchFamily="18" charset="0"/>
              </a:rPr>
              <a:t>Gitlow</a:t>
            </a:r>
            <a:r>
              <a:rPr lang="en-US" sz="2400" b="1" i="1" dirty="0">
                <a:solidFill>
                  <a:schemeClr val="tx2"/>
                </a:solidFill>
                <a:latin typeface="Times New Roman" pitchFamily="18" charset="0"/>
                <a:cs typeface="Times New Roman" pitchFamily="18" charset="0"/>
              </a:rPr>
              <a:t> v. New York</a:t>
            </a:r>
            <a:r>
              <a:rPr lang="en-US" sz="2400" b="1" dirty="0">
                <a:solidFill>
                  <a:schemeClr val="tx2"/>
                </a:solidFill>
                <a:latin typeface="Times New Roman" pitchFamily="18" charset="0"/>
                <a:cs typeface="Times New Roman" pitchFamily="18" charset="0"/>
              </a:rPr>
              <a:t> (1925):</a:t>
            </a:r>
          </a:p>
          <a:p>
            <a:pPr marL="971550" lvl="1" indent="-168275" fontAlgn="auto">
              <a:spcBef>
                <a:spcPct val="30000"/>
              </a:spcBef>
              <a:spcAft>
                <a:spcPts val="0"/>
              </a:spcAft>
              <a:buClr>
                <a:schemeClr val="bg2"/>
              </a:buClr>
              <a:buSzPct val="75000"/>
              <a:buFont typeface="Arial" pitchFamily="34" charset="0"/>
              <a:buChar char="•"/>
              <a:defRPr/>
            </a:pPr>
            <a:r>
              <a:rPr lang="en-US" sz="2000" dirty="0">
                <a:solidFill>
                  <a:schemeClr val="tx1">
                    <a:lumMod val="50000"/>
                    <a:lumOff val="50000"/>
                  </a:schemeClr>
                </a:solidFill>
                <a:latin typeface="Times New Roman" pitchFamily="18" charset="0"/>
                <a:cs typeface="Times New Roman" pitchFamily="18" charset="0"/>
              </a:rPr>
              <a:t>Socialist Benjamin </a:t>
            </a:r>
            <a:r>
              <a:rPr lang="en-US" sz="2000" dirty="0" err="1">
                <a:solidFill>
                  <a:schemeClr val="tx1">
                    <a:lumMod val="50000"/>
                    <a:lumOff val="50000"/>
                  </a:schemeClr>
                </a:solidFill>
                <a:latin typeface="Times New Roman" pitchFamily="18" charset="0"/>
                <a:cs typeface="Times New Roman" pitchFamily="18" charset="0"/>
              </a:rPr>
              <a:t>Gitlow</a:t>
            </a:r>
            <a:r>
              <a:rPr lang="en-US" sz="2000" dirty="0">
                <a:solidFill>
                  <a:schemeClr val="tx1">
                    <a:lumMod val="50000"/>
                    <a:lumOff val="50000"/>
                  </a:schemeClr>
                </a:solidFill>
                <a:latin typeface="Times New Roman" pitchFamily="18" charset="0"/>
                <a:cs typeface="Times New Roman" pitchFamily="18" charset="0"/>
              </a:rPr>
              <a:t> distributed a flyer calling for mass insurrection and the overthrow of the capitalist system, violating New York’s criminal anarchy statute</a:t>
            </a:r>
          </a:p>
          <a:p>
            <a:pPr marL="971550" lvl="1" indent="-168275" fontAlgn="auto">
              <a:spcBef>
                <a:spcPct val="30000"/>
              </a:spcBef>
              <a:spcAft>
                <a:spcPts val="0"/>
              </a:spcAft>
              <a:buClr>
                <a:schemeClr val="bg2"/>
              </a:buClr>
              <a:buSzPct val="75000"/>
              <a:buFont typeface="Arial" pitchFamily="34" charset="0"/>
              <a:buChar char="•"/>
              <a:defRPr/>
            </a:pPr>
            <a:r>
              <a:rPr lang="en-US" sz="2000" dirty="0">
                <a:solidFill>
                  <a:schemeClr val="tx1">
                    <a:lumMod val="50000"/>
                    <a:lumOff val="50000"/>
                  </a:schemeClr>
                </a:solidFill>
                <a:latin typeface="Times New Roman" pitchFamily="18" charset="0"/>
                <a:cs typeface="Times New Roman" pitchFamily="18" charset="0"/>
              </a:rPr>
              <a:t>Conviction upheld under bad tendency test</a:t>
            </a:r>
          </a:p>
          <a:p>
            <a:pPr marL="971550" lvl="1" indent="-168275" fontAlgn="auto">
              <a:spcBef>
                <a:spcPct val="30000"/>
              </a:spcBef>
              <a:spcAft>
                <a:spcPts val="0"/>
              </a:spcAft>
              <a:buClr>
                <a:schemeClr val="bg2"/>
              </a:buClr>
              <a:buSzPct val="75000"/>
              <a:buFont typeface="Arial" pitchFamily="34" charset="0"/>
              <a:buChar char="•"/>
              <a:defRPr/>
            </a:pPr>
            <a:r>
              <a:rPr lang="en-US" sz="2000" dirty="0">
                <a:solidFill>
                  <a:schemeClr val="tx1">
                    <a:lumMod val="50000"/>
                    <a:lumOff val="50000"/>
                  </a:schemeClr>
                </a:solidFill>
                <a:latin typeface="Times New Roman" pitchFamily="18" charset="0"/>
                <a:cs typeface="Times New Roman" pitchFamily="18" charset="0"/>
              </a:rPr>
              <a:t>Freedom of speech and press incorporated to the states</a:t>
            </a:r>
          </a:p>
          <a:p>
            <a:pPr marL="688975" indent="-688975" fontAlgn="auto">
              <a:spcBef>
                <a:spcPct val="50000"/>
              </a:spcBef>
              <a:spcAft>
                <a:spcPts val="0"/>
              </a:spcAft>
              <a:buClr>
                <a:srgbClr val="62AC1E"/>
              </a:buClr>
              <a:defRPr/>
            </a:pPr>
            <a:r>
              <a:rPr lang="en-US" sz="2400" b="1" i="1" dirty="0">
                <a:solidFill>
                  <a:schemeClr val="tx2"/>
                </a:solidFill>
                <a:latin typeface="Times New Roman" pitchFamily="18" charset="0"/>
                <a:cs typeface="Times New Roman" pitchFamily="18" charset="0"/>
              </a:rPr>
              <a:t>Whitney v. California</a:t>
            </a:r>
            <a:r>
              <a:rPr lang="en-US" sz="2400" b="1" dirty="0">
                <a:solidFill>
                  <a:schemeClr val="tx2"/>
                </a:solidFill>
                <a:latin typeface="Times New Roman" pitchFamily="18" charset="0"/>
                <a:cs typeface="Times New Roman" pitchFamily="18" charset="0"/>
              </a:rPr>
              <a:t> (1927):</a:t>
            </a:r>
          </a:p>
          <a:p>
            <a:pPr marL="971550" lvl="1" indent="-168275" fontAlgn="auto">
              <a:spcBef>
                <a:spcPct val="30000"/>
              </a:spcBef>
              <a:spcAft>
                <a:spcPts val="0"/>
              </a:spcAft>
              <a:buClr>
                <a:schemeClr val="bg2"/>
              </a:buClr>
              <a:buFont typeface="Arial" pitchFamily="34" charset="0"/>
              <a:buChar char="•"/>
              <a:defRPr/>
            </a:pPr>
            <a:r>
              <a:rPr lang="en-US" sz="2000" dirty="0">
                <a:solidFill>
                  <a:schemeClr val="tx1">
                    <a:lumMod val="50000"/>
                    <a:lumOff val="50000"/>
                  </a:schemeClr>
                </a:solidFill>
                <a:latin typeface="Times New Roman" pitchFamily="18" charset="0"/>
                <a:cs typeface="Times New Roman" pitchFamily="18" charset="0"/>
              </a:rPr>
              <a:t>Charlotte Anita Whitney is arrested for her membership in communist and socialist organizations that helped to form the Communist Labor Party</a:t>
            </a:r>
          </a:p>
          <a:p>
            <a:pPr marL="971550" lvl="1" indent="-168275" fontAlgn="auto">
              <a:spcBef>
                <a:spcPct val="30000"/>
              </a:spcBef>
              <a:spcAft>
                <a:spcPts val="0"/>
              </a:spcAft>
              <a:buClr>
                <a:schemeClr val="bg2"/>
              </a:buClr>
              <a:buFont typeface="Arial" pitchFamily="34" charset="0"/>
              <a:buChar char="•"/>
              <a:defRPr/>
            </a:pPr>
            <a:r>
              <a:rPr lang="en-US" sz="2000" dirty="0">
                <a:solidFill>
                  <a:schemeClr val="tx1">
                    <a:lumMod val="50000"/>
                    <a:lumOff val="50000"/>
                  </a:schemeClr>
                </a:solidFill>
                <a:latin typeface="Times New Roman" pitchFamily="18" charset="0"/>
                <a:cs typeface="Times New Roman" pitchFamily="18" charset="0"/>
              </a:rPr>
              <a:t>She was charged under California’s criminal syndicalism laws, and the Supreme Court rejected her free speech claims</a:t>
            </a:r>
          </a:p>
          <a:p>
            <a:pPr marL="971550" lvl="1" indent="-168275" fontAlgn="auto">
              <a:spcBef>
                <a:spcPct val="30000"/>
              </a:spcBef>
              <a:spcAft>
                <a:spcPts val="0"/>
              </a:spcAft>
              <a:buClr>
                <a:schemeClr val="bg2"/>
              </a:buClr>
              <a:buFont typeface="Arial" pitchFamily="34" charset="0"/>
              <a:buChar char="•"/>
              <a:defRPr/>
            </a:pPr>
            <a:r>
              <a:rPr lang="en-US" sz="2000" dirty="0">
                <a:solidFill>
                  <a:schemeClr val="tx1">
                    <a:lumMod val="50000"/>
                    <a:lumOff val="50000"/>
                  </a:schemeClr>
                </a:solidFill>
                <a:latin typeface="Times New Roman" pitchFamily="18" charset="0"/>
                <a:cs typeface="Times New Roman" pitchFamily="18" charset="0"/>
              </a:rPr>
              <a:t>“A state in its exercise of police power may punish those who abuse this freedom by utterances inimical to the public welfare, tending to incite crime, disturb the public welfare, or endanger the foundations of organized government and threaten its overthrow by violent means.”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sz="half" idx="1"/>
          </p:nvPr>
        </p:nvSpPr>
        <p:spPr>
          <a:xfrm>
            <a:off x="360363" y="1470025"/>
            <a:ext cx="6527800" cy="5129213"/>
          </a:xfrm>
        </p:spPr>
        <p:txBody>
          <a:bodyPr/>
          <a:lstStyle/>
          <a:p>
            <a:endParaRPr lang="en-US" sz="2000" dirty="0" smtClean="0"/>
          </a:p>
          <a:p>
            <a:pPr lvl="1">
              <a:buFontTx/>
              <a:buNone/>
            </a:pPr>
            <a:endParaRPr lang="en-US" sz="2000" dirty="0" smtClean="0"/>
          </a:p>
        </p:txBody>
      </p:sp>
      <p:sp>
        <p:nvSpPr>
          <p:cNvPr id="880643" name="Rectangle 3"/>
          <p:cNvSpPr>
            <a:spLocks noGrp="1" noChangeArrowheads="1"/>
          </p:cNvSpPr>
          <p:nvPr>
            <p:ph type="title"/>
          </p:nvPr>
        </p:nvSpPr>
        <p:spPr>
          <a:xfrm>
            <a:off x="0" y="577850"/>
            <a:ext cx="9144000" cy="762000"/>
          </a:xfrm>
        </p:spPr>
        <p:txBody>
          <a:bodyPr rtlCol="0">
            <a:normAutofit fontScale="90000"/>
          </a:bodyPr>
          <a:lstStyle/>
          <a:p>
            <a:pPr fontAlgn="auto">
              <a:spcAft>
                <a:spcPts val="0"/>
              </a:spcAft>
              <a:defRPr/>
            </a:pPr>
            <a:r>
              <a:rPr lang="en-US" dirty="0" smtClean="0">
                <a:latin typeface="Times New Roman" pitchFamily="18" charset="0"/>
                <a:cs typeface="Times New Roman" pitchFamily="18" charset="0"/>
              </a:rPr>
              <a:t>Incitement: Clear and Present Danger Test</a:t>
            </a:r>
            <a:br>
              <a:rPr lang="en-US" dirty="0" smtClean="0">
                <a:latin typeface="Times New Roman" pitchFamily="18" charset="0"/>
                <a:cs typeface="Times New Roman" pitchFamily="18" charset="0"/>
              </a:rPr>
            </a:br>
            <a:endParaRPr lang="en-US" dirty="0" smtClean="0">
              <a:latin typeface="Times New Roman" pitchFamily="18" charset="0"/>
              <a:cs typeface="Times New Roman" pitchFamily="18" charset="0"/>
            </a:endParaRPr>
          </a:p>
        </p:txBody>
      </p:sp>
      <p:sp>
        <p:nvSpPr>
          <p:cNvPr id="880644" name="Text Box 4"/>
          <p:cNvSpPr txBox="1">
            <a:spLocks noChangeArrowheads="1"/>
          </p:cNvSpPr>
          <p:nvPr/>
        </p:nvSpPr>
        <p:spPr bwMode="auto">
          <a:xfrm>
            <a:off x="0" y="1101725"/>
            <a:ext cx="9144000" cy="3016210"/>
          </a:xfrm>
          <a:prstGeom prst="rect">
            <a:avLst/>
          </a:prstGeom>
          <a:noFill/>
          <a:ln w="9525" algn="ctr">
            <a:noFill/>
            <a:miter lim="800000"/>
            <a:headEnd/>
            <a:tailEnd/>
          </a:ln>
          <a:effectLst/>
        </p:spPr>
        <p:txBody>
          <a:bodyPr wrap="square">
            <a:spAutoFit/>
          </a:bodyPr>
          <a:lstStyle/>
          <a:p>
            <a:pPr marL="688975" indent="-688975" fontAlgn="auto">
              <a:spcBef>
                <a:spcPct val="50000"/>
              </a:spcBef>
              <a:spcAft>
                <a:spcPts val="0"/>
              </a:spcAft>
              <a:buClr>
                <a:srgbClr val="62AC1E"/>
              </a:buClr>
              <a:defRPr/>
            </a:pPr>
            <a:r>
              <a:rPr lang="en-US" sz="2400" b="1" i="1" dirty="0">
                <a:solidFill>
                  <a:schemeClr val="tx2"/>
                </a:solidFill>
                <a:latin typeface="Times New Roman" pitchFamily="18" charset="0"/>
                <a:cs typeface="Times New Roman" pitchFamily="18" charset="0"/>
              </a:rPr>
              <a:t>Schenk v. U.S.</a:t>
            </a:r>
            <a:r>
              <a:rPr lang="en-US" sz="2400" b="1" dirty="0">
                <a:solidFill>
                  <a:schemeClr val="tx2"/>
                </a:solidFill>
                <a:latin typeface="Times New Roman" pitchFamily="18" charset="0"/>
                <a:cs typeface="Times New Roman" pitchFamily="18" charset="0"/>
              </a:rPr>
              <a:t> (1919):</a:t>
            </a:r>
          </a:p>
          <a:p>
            <a:pPr marL="971550" lvl="1" indent="-168275" fontAlgn="auto">
              <a:spcBef>
                <a:spcPct val="30000"/>
              </a:spcBef>
              <a:spcAft>
                <a:spcPts val="0"/>
              </a:spcAft>
              <a:buClr>
                <a:schemeClr val="bg2"/>
              </a:buClr>
              <a:buSzPct val="75000"/>
              <a:buFont typeface="Arial" pitchFamily="34" charset="0"/>
              <a:buChar char="•"/>
              <a:defRPr/>
            </a:pPr>
            <a:r>
              <a:rPr lang="en-US" sz="2000" dirty="0">
                <a:solidFill>
                  <a:schemeClr val="tx1">
                    <a:lumMod val="50000"/>
                    <a:lumOff val="50000"/>
                  </a:schemeClr>
                </a:solidFill>
                <a:latin typeface="Times New Roman" pitchFamily="18" charset="0"/>
                <a:cs typeface="Times New Roman" pitchFamily="18" charset="0"/>
              </a:rPr>
              <a:t>Justice Holmes: “The question in every case is whether the words used are used in such circumstances and are of such a nature as to create a clear and present danger that they will bring about the substantive evils that the United States Congress has a right to prevent. It is a question of proximity and degree. When a nation is at war, many things that might be said in time of peace are such a hindrance to its effort that their utterance will not be endured so long as men fight, and that no Court could regard them as protected by any constitutional right.” </a:t>
            </a:r>
          </a:p>
        </p:txBody>
      </p:sp>
      <p:pic>
        <p:nvPicPr>
          <p:cNvPr id="8197" name="Picture 5"/>
          <p:cNvPicPr>
            <a:picLocks noChangeAspect="1" noChangeArrowheads="1"/>
          </p:cNvPicPr>
          <p:nvPr/>
        </p:nvPicPr>
        <p:blipFill>
          <a:blip r:embed="rId3" cstate="print"/>
          <a:srcRect/>
          <a:stretch>
            <a:fillRect/>
          </a:stretch>
        </p:blipFill>
        <p:spPr bwMode="auto">
          <a:xfrm>
            <a:off x="152400" y="4346575"/>
            <a:ext cx="2154237" cy="2511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sz="half" idx="1"/>
          </p:nvPr>
        </p:nvSpPr>
        <p:spPr>
          <a:xfrm>
            <a:off x="360363" y="1470025"/>
            <a:ext cx="6527800" cy="5129213"/>
          </a:xfrm>
        </p:spPr>
        <p:txBody>
          <a:bodyPr/>
          <a:lstStyle/>
          <a:p>
            <a:endParaRPr lang="en-US" sz="2000" dirty="0" smtClean="0"/>
          </a:p>
          <a:p>
            <a:pPr lvl="1">
              <a:buFontTx/>
              <a:buNone/>
            </a:pPr>
            <a:endParaRPr lang="en-US" sz="2000" dirty="0" smtClean="0"/>
          </a:p>
        </p:txBody>
      </p:sp>
      <p:sp>
        <p:nvSpPr>
          <p:cNvPr id="882691" name="Rectangle 3"/>
          <p:cNvSpPr>
            <a:spLocks noGrp="1" noChangeArrowheads="1"/>
          </p:cNvSpPr>
          <p:nvPr>
            <p:ph type="title"/>
          </p:nvPr>
        </p:nvSpPr>
        <p:spPr>
          <a:xfrm>
            <a:off x="0" y="0"/>
            <a:ext cx="9144000" cy="1295400"/>
          </a:xfrm>
        </p:spPr>
        <p:txBody>
          <a:bodyPr rtlCol="0">
            <a:normAutofit fontScale="90000"/>
          </a:bodyPr>
          <a:lstStyle/>
          <a:p>
            <a:pPr algn="l" fontAlgn="auto">
              <a:spcAft>
                <a:spcPts val="0"/>
              </a:spcAft>
              <a:defRPr/>
            </a:pPr>
            <a:r>
              <a:rPr lang="en-US" dirty="0" smtClean="0">
                <a:latin typeface="Times New Roman" pitchFamily="18" charset="0"/>
                <a:cs typeface="Times New Roman" pitchFamily="18" charset="0"/>
              </a:rPr>
              <a:t>Incitement: Clear and Present Danger Test </a:t>
            </a:r>
            <a:br>
              <a:rPr lang="en-US" dirty="0" smtClean="0">
                <a:latin typeface="Times New Roman" pitchFamily="18" charset="0"/>
                <a:cs typeface="Times New Roman" pitchFamily="18" charset="0"/>
              </a:rPr>
            </a:br>
            <a:endParaRPr lang="en-US" b="1" i="1" dirty="0" smtClean="0">
              <a:solidFill>
                <a:srgbClr val="7391DC"/>
              </a:solidFill>
              <a:latin typeface="Swis721 Cn BT" pitchFamily="34" charset="0"/>
            </a:endParaRPr>
          </a:p>
        </p:txBody>
      </p:sp>
      <p:sp>
        <p:nvSpPr>
          <p:cNvPr id="882692" name="Text Box 4"/>
          <p:cNvSpPr txBox="1">
            <a:spLocks noChangeArrowheads="1"/>
          </p:cNvSpPr>
          <p:nvPr/>
        </p:nvSpPr>
        <p:spPr bwMode="auto">
          <a:xfrm>
            <a:off x="0" y="1143000"/>
            <a:ext cx="9144000" cy="2492990"/>
          </a:xfrm>
          <a:prstGeom prst="rect">
            <a:avLst/>
          </a:prstGeom>
          <a:noFill/>
          <a:ln w="9525" algn="ctr">
            <a:noFill/>
            <a:miter lim="800000"/>
            <a:headEnd/>
            <a:tailEnd/>
          </a:ln>
          <a:effectLst/>
        </p:spPr>
        <p:txBody>
          <a:bodyPr wrap="square">
            <a:spAutoFit/>
          </a:bodyPr>
          <a:lstStyle/>
          <a:p>
            <a:pPr marL="688975" indent="-688975" fontAlgn="auto">
              <a:spcBef>
                <a:spcPct val="50000"/>
              </a:spcBef>
              <a:spcAft>
                <a:spcPts val="0"/>
              </a:spcAft>
              <a:buClr>
                <a:srgbClr val="62AC1E"/>
              </a:buClr>
              <a:defRPr/>
            </a:pPr>
            <a:r>
              <a:rPr lang="en-US" sz="2400" b="1" i="1" dirty="0">
                <a:solidFill>
                  <a:schemeClr val="tx2"/>
                </a:solidFill>
                <a:latin typeface="Times New Roman" pitchFamily="18" charset="0"/>
                <a:cs typeface="Times New Roman" pitchFamily="18" charset="0"/>
              </a:rPr>
              <a:t>Abrams v. U.S.</a:t>
            </a:r>
            <a:r>
              <a:rPr lang="en-US" sz="2400" b="1" dirty="0">
                <a:solidFill>
                  <a:schemeClr val="tx2"/>
                </a:solidFill>
                <a:latin typeface="Times New Roman" pitchFamily="18" charset="0"/>
                <a:cs typeface="Times New Roman" pitchFamily="18" charset="0"/>
              </a:rPr>
              <a:t> (1919):</a:t>
            </a:r>
          </a:p>
          <a:p>
            <a:pPr marL="971550" lvl="1" indent="-168275" fontAlgn="auto">
              <a:spcBef>
                <a:spcPct val="30000"/>
              </a:spcBef>
              <a:spcAft>
                <a:spcPts val="0"/>
              </a:spcAft>
              <a:buClr>
                <a:schemeClr val="bg2"/>
              </a:buClr>
              <a:buFont typeface="Arial" pitchFamily="34" charset="0"/>
              <a:buChar char="•"/>
              <a:defRPr/>
            </a:pPr>
            <a:r>
              <a:rPr lang="en-US" sz="2000" dirty="0">
                <a:solidFill>
                  <a:schemeClr val="tx1">
                    <a:lumMod val="50000"/>
                    <a:lumOff val="50000"/>
                  </a:schemeClr>
                </a:solidFill>
                <a:latin typeface="Times New Roman" pitchFamily="18" charset="0"/>
                <a:cs typeface="Times New Roman" pitchFamily="18" charset="0"/>
              </a:rPr>
              <a:t>Holmes found Schenk test insufficient in dissent: “We should be eternally vigilant against attempts to check the expression of opinions…unless they so imminently threaten immediate interference with the lawful and pressing purpose of law that an immediate check is required to save the country.”</a:t>
            </a:r>
          </a:p>
          <a:p>
            <a:pPr marL="971550" lvl="1" indent="-168275" fontAlgn="auto">
              <a:spcBef>
                <a:spcPct val="30000"/>
              </a:spcBef>
              <a:spcAft>
                <a:spcPts val="0"/>
              </a:spcAft>
              <a:buClr>
                <a:schemeClr val="bg2"/>
              </a:buClr>
              <a:buFont typeface="Arial" pitchFamily="34" charset="0"/>
              <a:buChar char="•"/>
              <a:defRPr/>
            </a:pPr>
            <a:r>
              <a:rPr lang="en-US" sz="2000" dirty="0">
                <a:solidFill>
                  <a:schemeClr val="tx1">
                    <a:lumMod val="50000"/>
                    <a:lumOff val="50000"/>
                  </a:schemeClr>
                </a:solidFill>
                <a:latin typeface="Times New Roman" pitchFamily="18" charset="0"/>
                <a:cs typeface="Times New Roman" pitchFamily="18" charset="0"/>
              </a:rPr>
              <a:t>Brandeis, joined by Holmes: “evil apprehended” should be “so substantial as to justify the restriction apprehended by the legislature.”</a:t>
            </a:r>
          </a:p>
        </p:txBody>
      </p:sp>
      <p:pic>
        <p:nvPicPr>
          <p:cNvPr id="9221" name="Picture 5"/>
          <p:cNvPicPr>
            <a:picLocks noChangeAspect="1" noChangeArrowheads="1"/>
          </p:cNvPicPr>
          <p:nvPr/>
        </p:nvPicPr>
        <p:blipFill>
          <a:blip r:embed="rId3" cstate="print"/>
          <a:srcRect/>
          <a:stretch>
            <a:fillRect/>
          </a:stretch>
        </p:blipFill>
        <p:spPr bwMode="auto">
          <a:xfrm>
            <a:off x="152400" y="4810125"/>
            <a:ext cx="1976438" cy="204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7655</TotalTime>
  <Words>2118</Words>
  <Application>Microsoft Office PowerPoint</Application>
  <PresentationFormat>On-screen Show (4:3)</PresentationFormat>
  <Paragraphs>262</Paragraphs>
  <Slides>31</Slides>
  <Notes>27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Default Design</vt:lpstr>
      <vt:lpstr>Freedom of Speech: Categorical Exceptions</vt:lpstr>
      <vt:lpstr>Overview: Freedom of Speech and Press</vt:lpstr>
      <vt:lpstr>Freedom of Speech: Categorical Exceptions</vt:lpstr>
      <vt:lpstr>Categorical Exceptions: Incitement </vt:lpstr>
      <vt:lpstr>Incitement: Bad Tendency Test </vt:lpstr>
      <vt:lpstr>Incitement: Bad Tendency Test (Cont.) </vt:lpstr>
      <vt:lpstr>Incitement: Bad Tendency Test (Cont.)  </vt:lpstr>
      <vt:lpstr>Incitement: Clear and Present Danger Test </vt:lpstr>
      <vt:lpstr>Incitement: Clear and Present Danger Test  </vt:lpstr>
      <vt:lpstr>Incitement: Clear and Present Danger Test </vt:lpstr>
      <vt:lpstr>Incitement: Clear and Present Danger Test </vt:lpstr>
      <vt:lpstr>Categorical Exceptions: Obscenity </vt:lpstr>
      <vt:lpstr>Categorical Exceptions: Obscenity </vt:lpstr>
      <vt:lpstr>Categorical Exceptions: Obscenity </vt:lpstr>
      <vt:lpstr>Categorical Exceptions: Obscenity </vt:lpstr>
      <vt:lpstr>Freedom of Speech: Categorical Exceptions</vt:lpstr>
      <vt:lpstr>Freedom of Speech:  Tiers of Scrutiny</vt:lpstr>
      <vt:lpstr>Freedom of Speech and Press</vt:lpstr>
      <vt:lpstr>Tiers of Constitutional Scrutiny:  Strict Scrutiny</vt:lpstr>
      <vt:lpstr>Tiers of Constitutional Scrutiny:  Intermediate Scrutiny</vt:lpstr>
      <vt:lpstr>Intermediate Scrutiny: Speech Plus</vt:lpstr>
      <vt:lpstr>Intermediate Scrutiny: Speech Plus</vt:lpstr>
      <vt:lpstr>Intermediate Scrutiny: Speech Plus</vt:lpstr>
      <vt:lpstr>Intermediate Scrutiny: Speech Plus</vt:lpstr>
      <vt:lpstr>Intermediate Scrutiny: Speech Plus</vt:lpstr>
      <vt:lpstr>Tiers of Constitutional Scrutiny:  Reasonableness</vt:lpstr>
      <vt:lpstr>Reasonableness:  Time, Place and Manner Restrictions</vt:lpstr>
      <vt:lpstr>Reasonableness:  Time, Place and Manner Restrictions</vt:lpstr>
      <vt:lpstr>Reasonableness: Conduct</vt:lpstr>
      <vt:lpstr>Reasonableness:  Time, Place and Manner Restrictions</vt:lpstr>
      <vt:lpstr>Freedom of Speech:  Tiers of Scrutiny</vt:lpstr>
    </vt:vector>
  </TitlesOfParts>
  <Company>McCormick Tribune Foundation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POLS 228  United States Congress</dc:title>
  <dc:creator>Shawn Healy</dc:creator>
  <cp:lastModifiedBy>Belzowski, Janice</cp:lastModifiedBy>
  <cp:revision>251</cp:revision>
  <dcterms:created xsi:type="dcterms:W3CDTF">2011-01-10T17:07:22Z</dcterms:created>
  <dcterms:modified xsi:type="dcterms:W3CDTF">2011-07-20T14:04:39Z</dcterms:modified>
</cp:coreProperties>
</file>