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57" r:id="rId2"/>
    <p:sldId id="502" r:id="rId3"/>
    <p:sldId id="507" r:id="rId4"/>
    <p:sldId id="503" r:id="rId5"/>
    <p:sldId id="508" r:id="rId6"/>
    <p:sldId id="505" r:id="rId7"/>
    <p:sldId id="506" r:id="rId8"/>
    <p:sldId id="499" r:id="rId9"/>
    <p:sldId id="500" r:id="rId10"/>
    <p:sldId id="509" r:id="rId11"/>
    <p:sldId id="512" r:id="rId12"/>
    <p:sldId id="513" r:id="rId13"/>
    <p:sldId id="510" r:id="rId14"/>
    <p:sldId id="511" r:id="rId15"/>
    <p:sldId id="501"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86420" autoAdjust="0"/>
  </p:normalViewPr>
  <p:slideViewPr>
    <p:cSldViewPr>
      <p:cViewPr varScale="1">
        <p:scale>
          <a:sx n="94" d="100"/>
          <a:sy n="94" d="100"/>
        </p:scale>
        <p:origin x="-1416" y="-90"/>
      </p:cViewPr>
      <p:guideLst>
        <p:guide orient="horz" pos="2160"/>
        <p:guide pos="2880"/>
      </p:guideLst>
    </p:cSldViewPr>
  </p:slideViewPr>
  <p:outlineViewPr>
    <p:cViewPr>
      <p:scale>
        <a:sx n="33" d="100"/>
        <a:sy n="33" d="100"/>
      </p:scale>
      <p:origin x="300" y="76068"/>
    </p:cViewPr>
  </p:outlineViewPr>
  <p:notesTextViewPr>
    <p:cViewPr>
      <p:scale>
        <a:sx n="100" d="100"/>
        <a:sy n="100" d="100"/>
      </p:scale>
      <p:origin x="0" y="0"/>
    </p:cViewPr>
  </p:notesTextViewPr>
  <p:notesViewPr>
    <p:cSldViewPr>
      <p:cViewPr varScale="1">
        <p:scale>
          <a:sx n="55" d="100"/>
          <a:sy n="55" d="100"/>
        </p:scale>
        <p:origin x="-185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sz="quarter" idx="1"/>
          </p:nvPr>
        </p:nvSpPr>
        <p:spPr bwMode="auto">
          <a:xfrm>
            <a:off x="3970338"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508" name="Rectangle 4"/>
          <p:cNvSpPr>
            <a:spLocks noGrp="1" noChangeArrowheads="1"/>
          </p:cNvSpPr>
          <p:nvPr>
            <p:ph type="ftr" sz="quarter" idx="2"/>
          </p:nvPr>
        </p:nvSpPr>
        <p:spPr bwMode="auto">
          <a:xfrm>
            <a:off x="0"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09" name="Rectangle 5"/>
          <p:cNvSpPr>
            <a:spLocks noGrp="1" noChangeArrowheads="1"/>
          </p:cNvSpPr>
          <p:nvPr>
            <p:ph type="sldNum" sz="quarter" idx="3"/>
          </p:nvPr>
        </p:nvSpPr>
        <p:spPr bwMode="auto">
          <a:xfrm>
            <a:off x="3970338"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0F18B3B0-1D38-4106-A7AE-6872AE730874}" type="slidenum">
              <a:rPr lang="en-US"/>
              <a:pPr>
                <a:defRPr/>
              </a:pPr>
              <a:t>‹#›</a:t>
            </a:fld>
            <a:endParaRPr lang="en-US"/>
          </a:p>
        </p:txBody>
      </p:sp>
    </p:spTree>
    <p:extLst>
      <p:ext uri="{BB962C8B-B14F-4D97-AF65-F5344CB8AC3E}">
        <p14:creationId xmlns:p14="http://schemas.microsoft.com/office/powerpoint/2010/main" val="3080683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EEBFD24-53BD-4A24-B9F4-D2D62E821A9A}" type="datetimeFigureOut">
              <a:rPr lang="en-US" smtClean="0"/>
              <a:pPr/>
              <a:t>8/23/2011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2DDD2D5-3FDA-4408-B363-6E524DD5996B}" type="slidenum">
              <a:rPr lang="en-US" smtClean="0"/>
              <a:pPr/>
              <a:t>‹#›</a:t>
            </a:fld>
            <a:endParaRPr lang="en-US"/>
          </a:p>
        </p:txBody>
      </p:sp>
    </p:spTree>
    <p:extLst>
      <p:ext uri="{BB962C8B-B14F-4D97-AF65-F5344CB8AC3E}">
        <p14:creationId xmlns:p14="http://schemas.microsoft.com/office/powerpoint/2010/main" val="2838140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B6AADA20-4D84-41A4-806D-FD236319B4D6}" type="slidenum">
              <a:rPr lang="en-US" smtClean="0"/>
              <a:pPr/>
              <a:t>2</a:t>
            </a:fld>
            <a:endParaRPr lang="en-US" smtClean="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p:spPr>
        <p:txBody>
          <a:bodyPr lIns="93164" tIns="46582" rIns="93164" bIns="46582"/>
          <a:lstStyle/>
          <a:p>
            <a:pPr eaLnBrk="1" hangingPunct="1"/>
            <a:endParaRPr lang="en-US" dirty="0" smtClean="0"/>
          </a:p>
        </p:txBody>
      </p:sp>
      <p:sp>
        <p:nvSpPr>
          <p:cNvPr id="29701"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223FCED1-FA43-4223-9404-6FE4B75BD6A1}" type="slidenum">
              <a:rPr lang="en-US" sz="1200"/>
              <a:pPr algn="r" defTabSz="930275" eaLnBrk="0" hangingPunct="0">
                <a:spcBef>
                  <a:spcPct val="0"/>
                </a:spcBef>
              </a:pPr>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676D0A73-B8B3-40E4-A1B5-A05A310A68FB}" type="slidenum">
              <a:rPr lang="en-US" smtClean="0"/>
              <a:pPr/>
              <a:t>13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701675" y="4416425"/>
            <a:ext cx="5607050" cy="4183063"/>
          </a:xfrm>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676D0A73-B8B3-40E4-A1B5-A05A310A68FB}" type="slidenum">
              <a:rPr lang="en-US" smtClean="0"/>
              <a:pPr/>
              <a:t>14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701675" y="4416425"/>
            <a:ext cx="5607050" cy="4183063"/>
          </a:xfrm>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77CA1DE-4A6D-4C00-A46D-FD2DE8AE589D}" type="slidenum">
              <a:rPr lang="en-US"/>
              <a:pPr/>
              <a:t>3</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849" y="4416426"/>
            <a:ext cx="5606703" cy="4183063"/>
          </a:xfrm>
          <a:noFill/>
          <a:ln/>
        </p:spPr>
        <p:txBody>
          <a:bodyPr/>
          <a:lstStyle/>
          <a:p>
            <a:pPr eaLnBrk="1" hangingPunct="1"/>
            <a:r>
              <a:rPr lang="en-US" smtClean="0"/>
              <a:t>MALICE, ACTUAL - Publication of defamatory material "with knowledge that it was false or reckless disregard of whether it was false or not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E54FA7D9-2273-489D-A190-ED8BA76EF442}" type="slidenum">
              <a:rPr lang="en-US" smtClean="0"/>
              <a:pPr/>
              <a:t>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701675" y="4416425"/>
            <a:ext cx="5607050" cy="4183063"/>
          </a:xfrm>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77CA1DE-4A6D-4C00-A46D-FD2DE8AE589D}" type="slidenum">
              <a:rPr lang="en-US"/>
              <a:pPr/>
              <a:t>5</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849" y="4416426"/>
            <a:ext cx="5606703" cy="4183063"/>
          </a:xfrm>
          <a:noFill/>
          <a:ln/>
        </p:spPr>
        <p:txBody>
          <a:bodyPr/>
          <a:lstStyle/>
          <a:p>
            <a:pPr eaLnBrk="1" hangingPunct="1"/>
            <a:r>
              <a:rPr lang="en-US" smtClean="0"/>
              <a:t>MALICE, ACTUAL - Publication of defamatory material "with knowledge that it was false or reckless disregard of whether it was false or not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2733E99F-D1C5-4074-B75C-0325BADC3052}" type="slidenum">
              <a:rPr lang="en-US" smtClean="0"/>
              <a:pPr/>
              <a:t>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701675" y="4416425"/>
            <a:ext cx="5607050" cy="4183063"/>
          </a:xfrm>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676D0A73-B8B3-40E4-A1B5-A05A310A68FB}" type="slidenum">
              <a:rPr lang="en-US" smtClean="0"/>
              <a:pPr/>
              <a:t>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701675" y="4416425"/>
            <a:ext cx="5607050" cy="4183063"/>
          </a:xfrm>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77CA1DE-4A6D-4C00-A46D-FD2DE8AE589D}" type="slidenum">
              <a:rPr lang="en-US"/>
              <a:pPr/>
              <a:t>10</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849" y="4416426"/>
            <a:ext cx="5606703" cy="4183063"/>
          </a:xfrm>
          <a:noFill/>
          <a:ln/>
        </p:spPr>
        <p:txBody>
          <a:bodyPr/>
          <a:lstStyle/>
          <a:p>
            <a:pPr eaLnBrk="1" hangingPunct="1"/>
            <a:r>
              <a:rPr lang="en-US" smtClean="0"/>
              <a:t>MALICE, ACTUAL - Publication of defamatory material "with knowledge that it was false or reckless disregard of whether it was false or not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77CA1DE-4A6D-4C00-A46D-FD2DE8AE589D}" type="slidenum">
              <a:rPr lang="en-US"/>
              <a:pPr/>
              <a:t>11</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849" y="4416426"/>
            <a:ext cx="5606703" cy="4183063"/>
          </a:xfrm>
          <a:noFill/>
          <a:ln/>
        </p:spPr>
        <p:txBody>
          <a:bodyPr/>
          <a:lstStyle/>
          <a:p>
            <a:pPr eaLnBrk="1" hangingPunct="1"/>
            <a:r>
              <a:rPr lang="en-US" smtClean="0"/>
              <a:t>MALICE, ACTUAL - Publication of defamatory material "with knowledge that it was false or reckless disregard of whether it was false or not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77CA1DE-4A6D-4C00-A46D-FD2DE8AE589D}" type="slidenum">
              <a:rPr lang="en-US"/>
              <a:pPr/>
              <a:t>12</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849" y="4416426"/>
            <a:ext cx="5606703" cy="4183063"/>
          </a:xfrm>
          <a:noFill/>
          <a:ln/>
        </p:spPr>
        <p:txBody>
          <a:bodyPr/>
          <a:lstStyle/>
          <a:p>
            <a:pPr eaLnBrk="1" hangingPunct="1"/>
            <a:r>
              <a:rPr lang="en-US" smtClean="0"/>
              <a:t>MALICE, ACTUAL - Publication of defamatory material "with knowledge that it was false or reckless disregard of whether it was false or not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NEWlogoBW-500px"/>
          <p:cNvPicPr>
            <a:picLocks noChangeAspect="1" noChangeArrowheads="1"/>
          </p:cNvPicPr>
          <p:nvPr userDrawn="1"/>
        </p:nvPicPr>
        <p:blipFill>
          <a:blip r:embed="rId2" cstate="print"/>
          <a:srcRect/>
          <a:stretch>
            <a:fillRect/>
          </a:stretch>
        </p:blipFill>
        <p:spPr bwMode="auto">
          <a:xfrm>
            <a:off x="150813" y="228600"/>
            <a:ext cx="1825625" cy="519113"/>
          </a:xfrm>
          <a:prstGeom prst="rect">
            <a:avLst/>
          </a:prstGeom>
          <a:noFill/>
          <a:ln w="9525" algn="in">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2FFFC3-367B-4D29-9D4D-7B138CC3AC1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EAF8F7-5F7C-434B-8D9E-B176C3A6B9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02D8C-9806-43AD-A154-CD230F07DB6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BD8948-52E7-4E4A-8C4C-3BF77CFC42AF}" type="slidenum">
              <a:rPr lang="en-US"/>
              <a:pPr>
                <a:defRPr/>
              </a:pPr>
              <a:t>‹#›</a:t>
            </a:fld>
            <a:endParaRPr lang="en-US"/>
          </a:p>
        </p:txBody>
      </p:sp>
      <p:pic>
        <p:nvPicPr>
          <p:cNvPr id="8" name="Picture 6" descr="NEWlogoBW-500px"/>
          <p:cNvPicPr>
            <a:picLocks noChangeAspect="1" noChangeArrowheads="1"/>
          </p:cNvPicPr>
          <p:nvPr userDrawn="1"/>
        </p:nvPicPr>
        <p:blipFill>
          <a:blip r:embed="rId2" cstate="print"/>
          <a:srcRect/>
          <a:stretch>
            <a:fillRect/>
          </a:stretch>
        </p:blipFill>
        <p:spPr bwMode="auto">
          <a:xfrm>
            <a:off x="7086600" y="6172200"/>
            <a:ext cx="1825625" cy="519113"/>
          </a:xfrm>
          <a:prstGeom prst="rect">
            <a:avLst/>
          </a:prstGeom>
          <a:noFill/>
          <a:ln w="9525" algn="in">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NEWlogoBW-500px"/>
          <p:cNvPicPr>
            <a:picLocks noChangeAspect="1" noChangeArrowheads="1"/>
          </p:cNvPicPr>
          <p:nvPr userDrawn="1"/>
        </p:nvPicPr>
        <p:blipFill>
          <a:blip r:embed="rId2" cstate="print"/>
          <a:srcRect/>
          <a:stretch>
            <a:fillRect/>
          </a:stretch>
        </p:blipFill>
        <p:spPr bwMode="auto">
          <a:xfrm>
            <a:off x="7162800" y="6172200"/>
            <a:ext cx="1825625" cy="519113"/>
          </a:xfrm>
          <a:prstGeom prst="rect">
            <a:avLst/>
          </a:prstGeom>
          <a:noFill/>
          <a:ln w="9525" algn="in">
            <a:noFill/>
            <a:miter lim="800000"/>
            <a:headEnd/>
            <a:tailEnd/>
          </a:ln>
        </p:spPr>
      </p:pic>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0241D5-1894-44A9-A522-B8E7D964267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A02A0-E44D-4A02-9161-7BD5F69324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587746-5040-4346-96DF-D8D991D553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430BD2-71F9-49E9-8EE9-111B55CFBC3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3FBFA0-DB85-482B-AEE5-742FB47C0AE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10B54F2-060C-40DE-9661-0A340E06F94A}" type="slidenum">
              <a:rPr lang="en-US"/>
              <a:pPr>
                <a:defRPr/>
              </a:pPr>
              <a:t>‹#›</a:t>
            </a:fld>
            <a:endParaRPr lang="en-US"/>
          </a:p>
        </p:txBody>
      </p:sp>
      <p:pic>
        <p:nvPicPr>
          <p:cNvPr id="5" name="Picture 6" descr="NEWlogoBW-500px"/>
          <p:cNvPicPr>
            <a:picLocks noChangeAspect="1" noChangeArrowheads="1"/>
          </p:cNvPicPr>
          <p:nvPr userDrawn="1"/>
        </p:nvPicPr>
        <p:blipFill>
          <a:blip r:embed="rId2" cstate="print"/>
          <a:srcRect/>
          <a:stretch>
            <a:fillRect/>
          </a:stretch>
        </p:blipFill>
        <p:spPr bwMode="auto">
          <a:xfrm>
            <a:off x="7086600" y="6172200"/>
            <a:ext cx="1825625" cy="519113"/>
          </a:xfrm>
          <a:prstGeom prst="rect">
            <a:avLst/>
          </a:prstGeom>
          <a:noFill/>
          <a:ln w="9525" algn="in">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A0357A-046A-4969-B3D6-C8DB0BEA9A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2C13CD-B257-490C-A8DA-905D8BF008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4C04FAAF-710C-4EF2-BECB-4B05644C0B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7"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2130425"/>
            <a:ext cx="9144000" cy="1470025"/>
          </a:xfrm>
        </p:spPr>
        <p:txBody>
          <a:bodyPr/>
          <a:lstStyle/>
          <a:p>
            <a:pPr algn="l" eaLnBrk="1" hangingPunct="1"/>
            <a:r>
              <a:rPr lang="en-US" dirty="0" smtClean="0">
                <a:solidFill>
                  <a:schemeClr val="tx2"/>
                </a:solidFill>
                <a:latin typeface="Times New Roman" pitchFamily="18" charset="0"/>
                <a:cs typeface="Times New Roman" pitchFamily="18" charset="0"/>
              </a:rPr>
              <a:t>Speech at the Schoolhouse Gate: </a:t>
            </a:r>
            <a:br>
              <a:rPr lang="en-US" dirty="0" smtClean="0">
                <a:solidFill>
                  <a:schemeClr val="tx2"/>
                </a:solidFill>
                <a:latin typeface="Times New Roman" pitchFamily="18" charset="0"/>
                <a:cs typeface="Times New Roman" pitchFamily="18" charset="0"/>
              </a:rPr>
            </a:br>
            <a:r>
              <a:rPr lang="en-US" dirty="0" smtClean="0">
                <a:solidFill>
                  <a:schemeClr val="tx2"/>
                </a:solidFill>
                <a:latin typeface="Times New Roman" pitchFamily="18" charset="0"/>
                <a:cs typeface="Times New Roman" pitchFamily="18" charset="0"/>
              </a:rPr>
              <a:t>Categorical Exceptions for Students and Digital Age Challenges</a:t>
            </a:r>
            <a:endParaRPr lang="en-US" b="1" dirty="0" smtClean="0">
              <a:solidFill>
                <a:schemeClr val="tx1"/>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0" y="3505200"/>
            <a:ext cx="9144000" cy="2133600"/>
          </a:xfrm>
        </p:spPr>
        <p:txBody>
          <a:bodyPr/>
          <a:lstStyle/>
          <a:p>
            <a:pPr algn="r" eaLnBrk="1" hangingPunct="1">
              <a:defRPr/>
            </a:pPr>
            <a:endParaRPr lang="en-US" sz="1800" dirty="0" smtClean="0">
              <a:solidFill>
                <a:schemeClr val="tx2">
                  <a:lumMod val="50000"/>
                  <a:lumOff val="50000"/>
                </a:schemeClr>
              </a:solidFill>
            </a:endParaRP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Shawn Healy</a:t>
            </a: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Resident Scholar</a:t>
            </a: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McCormick Foundation Civics Program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sz="half" idx="1"/>
          </p:nvPr>
        </p:nvSpPr>
        <p:spPr>
          <a:xfrm>
            <a:off x="381000" y="1447800"/>
            <a:ext cx="6527800" cy="5129213"/>
          </a:xfrm>
        </p:spPr>
        <p:txBody>
          <a:bodyPr/>
          <a:lstStyle/>
          <a:p>
            <a:pPr eaLnBrk="1" hangingPunct="1"/>
            <a:endParaRPr lang="en-US" sz="2000" dirty="0" smtClean="0"/>
          </a:p>
          <a:p>
            <a:pPr lvl="1" eaLnBrk="1" hangingPunct="1">
              <a:buFontTx/>
              <a:buNone/>
            </a:pPr>
            <a:endParaRPr lang="en-US" sz="2000" dirty="0" smtClean="0"/>
          </a:p>
        </p:txBody>
      </p:sp>
      <p:sp>
        <p:nvSpPr>
          <p:cNvPr id="9219" name="Rectangle 3"/>
          <p:cNvSpPr>
            <a:spLocks noGrp="1" noChangeArrowheads="1"/>
          </p:cNvSpPr>
          <p:nvPr>
            <p:ph type="title"/>
          </p:nvPr>
        </p:nvSpPr>
        <p:spPr>
          <a:xfrm>
            <a:off x="0" y="0"/>
            <a:ext cx="9144000" cy="1339850"/>
          </a:xfrm>
          <a:noFill/>
        </p:spPr>
        <p:txBody>
          <a:bodyPr/>
          <a:lstStyle/>
          <a:p>
            <a:pPr eaLnBrk="1" hangingPunct="1"/>
            <a:r>
              <a:rPr lang="en-US" dirty="0" smtClean="0">
                <a:latin typeface="Times New Roman" pitchFamily="18" charset="0"/>
                <a:cs typeface="Times New Roman" pitchFamily="18" charset="0"/>
              </a:rPr>
              <a:t>Speech at the Schoolhouse Gate: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Special Case of Teachers</a:t>
            </a:r>
            <a:endParaRPr lang="en-US" b="1" i="1" dirty="0" smtClean="0">
              <a:solidFill>
                <a:srgbClr val="7391DC"/>
              </a:solidFill>
              <a:latin typeface="Swis721 Cn BT" pitchFamily="34" charset="0"/>
            </a:endParaRPr>
          </a:p>
        </p:txBody>
      </p:sp>
      <p:sp>
        <p:nvSpPr>
          <p:cNvPr id="9220" name="Text Box 4"/>
          <p:cNvSpPr txBox="1">
            <a:spLocks noChangeArrowheads="1"/>
          </p:cNvSpPr>
          <p:nvPr/>
        </p:nvSpPr>
        <p:spPr bwMode="auto">
          <a:xfrm>
            <a:off x="0" y="1371600"/>
            <a:ext cx="9144000" cy="4475071"/>
          </a:xfrm>
          <a:prstGeom prst="rect">
            <a:avLst/>
          </a:prstGeom>
          <a:noFill/>
          <a:ln w="9525" algn="ctr">
            <a:noFill/>
            <a:miter lim="800000"/>
            <a:headEnd/>
            <a:tailEnd/>
          </a:ln>
        </p:spPr>
        <p:txBody>
          <a:bodyPr wrap="square">
            <a:spAutoFit/>
          </a:bodyPr>
          <a:lstStyle/>
          <a:p>
            <a:pPr marL="688975" indent="-688975">
              <a:spcBef>
                <a:spcPct val="50000"/>
              </a:spcBef>
              <a:buClr>
                <a:srgbClr val="62AC1E"/>
              </a:buClr>
            </a:pPr>
            <a:r>
              <a:rPr lang="en-US" sz="1600" b="1" i="1" dirty="0" smtClean="0">
                <a:latin typeface="Times New Roman" pitchFamily="18" charset="0"/>
                <a:cs typeface="Times New Roman" pitchFamily="18" charset="0"/>
              </a:rPr>
              <a:t>Pickering v. Board of Education </a:t>
            </a:r>
            <a:r>
              <a:rPr lang="en-US" sz="1600" b="1" dirty="0" smtClean="0">
                <a:latin typeface="Times New Roman" pitchFamily="18" charset="0"/>
                <a:cs typeface="Times New Roman" pitchFamily="18" charset="0"/>
              </a:rPr>
              <a:t>(1968):</a:t>
            </a:r>
            <a:endParaRPr lang="en-US" sz="1600" b="1" dirty="0">
              <a:latin typeface="Times New Roman" pitchFamily="18" charset="0"/>
              <a:cs typeface="Times New Roman" pitchFamily="18" charset="0"/>
            </a:endParaRPr>
          </a:p>
          <a:p>
            <a:pPr marL="1260475" lvl="1" indent="-457200">
              <a:spcBef>
                <a:spcPct val="30000"/>
              </a:spcBef>
              <a:buClr>
                <a:schemeClr val="bg2"/>
              </a:buClr>
              <a:buSzPct val="75000"/>
              <a:buFontTx/>
              <a:buChar char="•"/>
            </a:pPr>
            <a:r>
              <a:rPr lang="en-US" sz="1600" u="sng" dirty="0">
                <a:solidFill>
                  <a:schemeClr val="bg2"/>
                </a:solidFill>
                <a:latin typeface="Times New Roman" pitchFamily="18" charset="0"/>
                <a:cs typeface="Times New Roman" pitchFamily="18" charset="0"/>
              </a:rPr>
              <a:t>Facts of the </a:t>
            </a:r>
            <a:r>
              <a:rPr lang="en-US" sz="1600" u="sng" dirty="0" smtClean="0">
                <a:solidFill>
                  <a:schemeClr val="bg2"/>
                </a:solidFill>
                <a:latin typeface="Times New Roman" pitchFamily="18" charset="0"/>
                <a:cs typeface="Times New Roman" pitchFamily="18" charset="0"/>
              </a:rPr>
              <a:t>case</a:t>
            </a:r>
            <a:r>
              <a:rPr lang="en-US" sz="1600" dirty="0" smtClean="0">
                <a:solidFill>
                  <a:schemeClr val="bg2"/>
                </a:solidFill>
                <a:latin typeface="Times New Roman" pitchFamily="18" charset="0"/>
                <a:cs typeface="Times New Roman" pitchFamily="18" charset="0"/>
              </a:rPr>
              <a:t>: A high school science teacher wrote a letter to the editor of a community newspaper, criticizing the board of education’s allocation of funds between academics and athletics. The school board terminated the teacher, saying that the letter contained false statements that impugned the integrity of the school system. The teacher sued, claiming that the board violated his First Amendment rights by terminating him for exercising his right to freedom of speech. </a:t>
            </a:r>
            <a:endParaRPr lang="en-US" sz="1600" i="1" dirty="0">
              <a:solidFill>
                <a:schemeClr val="bg2"/>
              </a:solidFill>
              <a:latin typeface="Times New Roman" pitchFamily="18" charset="0"/>
              <a:cs typeface="Times New Roman" pitchFamily="18" charset="0"/>
            </a:endParaRPr>
          </a:p>
          <a:p>
            <a:pPr marL="1260475" lvl="1" indent="-457200">
              <a:spcBef>
                <a:spcPct val="30000"/>
              </a:spcBef>
              <a:buClr>
                <a:schemeClr val="bg2"/>
              </a:buClr>
              <a:buSzPct val="75000"/>
              <a:buFontTx/>
              <a:buChar char="•"/>
            </a:pPr>
            <a:r>
              <a:rPr lang="en-US" sz="1600" u="sng" dirty="0">
                <a:solidFill>
                  <a:schemeClr val="bg2"/>
                </a:solidFill>
                <a:latin typeface="Times New Roman" pitchFamily="18" charset="0"/>
                <a:cs typeface="Times New Roman" pitchFamily="18" charset="0"/>
              </a:rPr>
              <a:t>Issues/ </a:t>
            </a:r>
            <a:r>
              <a:rPr lang="en-US" sz="1600" u="sng" dirty="0" smtClean="0">
                <a:solidFill>
                  <a:schemeClr val="bg2"/>
                </a:solidFill>
                <a:latin typeface="Times New Roman" pitchFamily="18" charset="0"/>
                <a:cs typeface="Times New Roman" pitchFamily="18" charset="0"/>
              </a:rPr>
              <a:t>Decisions</a:t>
            </a:r>
            <a:r>
              <a:rPr lang="en-US" sz="1600" dirty="0" smtClean="0">
                <a:solidFill>
                  <a:schemeClr val="bg2"/>
                </a:solidFill>
                <a:latin typeface="Times New Roman" pitchFamily="18" charset="0"/>
                <a:cs typeface="Times New Roman" pitchFamily="18" charset="0"/>
              </a:rPr>
              <a:t>: Whether school officials violate the First Amendment by terminating a teacher for writing a letter to the editor that discusses important matters of public concern.</a:t>
            </a:r>
          </a:p>
          <a:p>
            <a:pPr marL="1260475" lvl="1" indent="-457200">
              <a:spcBef>
                <a:spcPct val="30000"/>
              </a:spcBef>
              <a:buClr>
                <a:schemeClr val="bg2"/>
              </a:buClr>
              <a:buSzPct val="75000"/>
            </a:pPr>
            <a:r>
              <a:rPr lang="en-US" sz="1600" dirty="0" smtClean="0">
                <a:solidFill>
                  <a:schemeClr val="bg2"/>
                </a:solidFill>
                <a:latin typeface="Times New Roman" pitchFamily="18" charset="0"/>
                <a:cs typeface="Times New Roman" pitchFamily="18" charset="0"/>
              </a:rPr>
              <a:t>	By a 8-1 vote, the Court held that school officials do violate the First Amendment when they terminate a public school teacher for speaking out as a citizen on matters of public concern.</a:t>
            </a:r>
            <a:endParaRPr lang="en-US" sz="1600" dirty="0">
              <a:solidFill>
                <a:schemeClr val="bg2"/>
              </a:solidFill>
              <a:latin typeface="Times New Roman" pitchFamily="18" charset="0"/>
              <a:cs typeface="Times New Roman" pitchFamily="18" charset="0"/>
            </a:endParaRPr>
          </a:p>
          <a:p>
            <a:pPr marL="1260475" lvl="1" indent="-457200">
              <a:spcBef>
                <a:spcPct val="30000"/>
              </a:spcBef>
              <a:buClr>
                <a:schemeClr val="bg2"/>
              </a:buClr>
              <a:buSzPct val="75000"/>
              <a:buFontTx/>
              <a:buChar char="•"/>
            </a:pPr>
            <a:r>
              <a:rPr lang="en-US" sz="1600" u="sng" dirty="0" smtClean="0">
                <a:solidFill>
                  <a:schemeClr val="bg2"/>
                </a:solidFill>
                <a:latin typeface="Times New Roman" pitchFamily="18" charset="0"/>
                <a:cs typeface="Times New Roman" pitchFamily="18" charset="0"/>
              </a:rPr>
              <a:t>Test</a:t>
            </a:r>
            <a:r>
              <a:rPr lang="en-US" sz="1600" dirty="0" smtClean="0">
                <a:solidFill>
                  <a:schemeClr val="bg2"/>
                </a:solidFill>
                <a:latin typeface="Times New Roman" pitchFamily="18" charset="0"/>
                <a:cs typeface="Times New Roman" pitchFamily="18" charset="0"/>
              </a:rPr>
              <a:t>: </a:t>
            </a:r>
          </a:p>
          <a:p>
            <a:pPr marL="1717675" lvl="2" indent="-457200">
              <a:spcBef>
                <a:spcPct val="30000"/>
              </a:spcBef>
              <a:buClr>
                <a:schemeClr val="bg2"/>
              </a:buClr>
              <a:buSzPct val="75000"/>
              <a:buFont typeface="+mj-lt"/>
              <a:buAutoNum type="arabicPeriod"/>
            </a:pPr>
            <a:r>
              <a:rPr lang="en-US" sz="1600" dirty="0" smtClean="0">
                <a:solidFill>
                  <a:schemeClr val="bg2"/>
                </a:solidFill>
                <a:latin typeface="Times New Roman" pitchFamily="18" charset="0"/>
                <a:cs typeface="Times New Roman" pitchFamily="18" charset="0"/>
              </a:rPr>
              <a:t>A court must determine whether a public employee’s speech touches upon matters of public concern</a:t>
            </a:r>
          </a:p>
          <a:p>
            <a:pPr marL="1717675" lvl="2" indent="-457200">
              <a:spcBef>
                <a:spcPct val="30000"/>
              </a:spcBef>
              <a:buClr>
                <a:schemeClr val="bg2"/>
              </a:buClr>
              <a:buSzPct val="75000"/>
              <a:buFont typeface="+mj-lt"/>
              <a:buAutoNum type="arabicPeriod"/>
            </a:pPr>
            <a:r>
              <a:rPr lang="en-US" sz="1600" dirty="0" smtClean="0">
                <a:solidFill>
                  <a:schemeClr val="bg2"/>
                </a:solidFill>
                <a:latin typeface="Times New Roman" pitchFamily="18" charset="0"/>
                <a:cs typeface="Times New Roman" pitchFamily="18" charset="0"/>
              </a:rPr>
              <a:t>If so, the court must balance the free speech interests of the employee against the government’s interest as an employer</a:t>
            </a:r>
          </a:p>
        </p:txBody>
      </p:sp>
      <p:pic>
        <p:nvPicPr>
          <p:cNvPr id="48130" name="Picture 2"/>
          <p:cNvPicPr>
            <a:picLocks noChangeAspect="1" noChangeArrowheads="1"/>
          </p:cNvPicPr>
          <p:nvPr/>
        </p:nvPicPr>
        <p:blipFill>
          <a:blip r:embed="rId3" cstate="print"/>
          <a:srcRect l="36719" t="64583" r="6250" b="21875"/>
          <a:stretch>
            <a:fillRect/>
          </a:stretch>
        </p:blipFill>
        <p:spPr bwMode="auto">
          <a:xfrm>
            <a:off x="0" y="5867400"/>
            <a:ext cx="5562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sz="half" idx="1"/>
          </p:nvPr>
        </p:nvSpPr>
        <p:spPr>
          <a:xfrm>
            <a:off x="381000" y="1447800"/>
            <a:ext cx="6527800" cy="5129213"/>
          </a:xfrm>
        </p:spPr>
        <p:txBody>
          <a:bodyPr/>
          <a:lstStyle/>
          <a:p>
            <a:pPr eaLnBrk="1" hangingPunct="1"/>
            <a:endParaRPr lang="en-US" sz="2000" dirty="0" smtClean="0"/>
          </a:p>
          <a:p>
            <a:pPr lvl="1" eaLnBrk="1" hangingPunct="1">
              <a:buFontTx/>
              <a:buNone/>
            </a:pPr>
            <a:endParaRPr lang="en-US" sz="2000" dirty="0" smtClean="0"/>
          </a:p>
        </p:txBody>
      </p:sp>
      <p:sp>
        <p:nvSpPr>
          <p:cNvPr id="9219" name="Rectangle 3"/>
          <p:cNvSpPr>
            <a:spLocks noGrp="1" noChangeArrowheads="1"/>
          </p:cNvSpPr>
          <p:nvPr>
            <p:ph type="title"/>
          </p:nvPr>
        </p:nvSpPr>
        <p:spPr>
          <a:xfrm>
            <a:off x="0" y="0"/>
            <a:ext cx="9144000" cy="1339850"/>
          </a:xfrm>
          <a:noFill/>
        </p:spPr>
        <p:txBody>
          <a:bodyPr/>
          <a:lstStyle/>
          <a:p>
            <a:pPr eaLnBrk="1" hangingPunct="1"/>
            <a:r>
              <a:rPr lang="en-US" dirty="0" smtClean="0">
                <a:latin typeface="Times New Roman" pitchFamily="18" charset="0"/>
                <a:cs typeface="Times New Roman" pitchFamily="18" charset="0"/>
              </a:rPr>
              <a:t>Speech at the Schoolhouse Gate: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Special Case of Teachers</a:t>
            </a:r>
            <a:endParaRPr lang="en-US" b="1" i="1" dirty="0" smtClean="0">
              <a:solidFill>
                <a:srgbClr val="7391DC"/>
              </a:solidFill>
              <a:latin typeface="Swis721 Cn BT" pitchFamily="34" charset="0"/>
            </a:endParaRPr>
          </a:p>
        </p:txBody>
      </p:sp>
      <p:sp>
        <p:nvSpPr>
          <p:cNvPr id="9220" name="Text Box 4"/>
          <p:cNvSpPr txBox="1">
            <a:spLocks noChangeArrowheads="1"/>
          </p:cNvSpPr>
          <p:nvPr/>
        </p:nvSpPr>
        <p:spPr bwMode="auto">
          <a:xfrm>
            <a:off x="0" y="1371600"/>
            <a:ext cx="9144000" cy="6740307"/>
          </a:xfrm>
          <a:prstGeom prst="rect">
            <a:avLst/>
          </a:prstGeom>
          <a:noFill/>
          <a:ln w="9525" algn="ctr">
            <a:noFill/>
            <a:miter lim="800000"/>
            <a:headEnd/>
            <a:tailEnd/>
          </a:ln>
        </p:spPr>
        <p:txBody>
          <a:bodyPr wrap="square">
            <a:spAutoFit/>
          </a:bodyPr>
          <a:lstStyle/>
          <a:p>
            <a:pPr marL="688975" indent="-688975">
              <a:spcBef>
                <a:spcPct val="50000"/>
              </a:spcBef>
              <a:buClr>
                <a:srgbClr val="62AC1E"/>
              </a:buClr>
            </a:pPr>
            <a:r>
              <a:rPr lang="en-US" b="1" i="1" dirty="0" err="1" smtClean="0">
                <a:latin typeface="Times New Roman" pitchFamily="18" charset="0"/>
                <a:cs typeface="Times New Roman" pitchFamily="18" charset="0"/>
              </a:rPr>
              <a:t>Garcetti</a:t>
            </a:r>
            <a:r>
              <a:rPr lang="en-US" b="1" i="1" dirty="0" smtClean="0">
                <a:latin typeface="Times New Roman" pitchFamily="18" charset="0"/>
                <a:cs typeface="Times New Roman" pitchFamily="18" charset="0"/>
              </a:rPr>
              <a:t> v. </a:t>
            </a:r>
            <a:r>
              <a:rPr lang="en-US" b="1" i="1" dirty="0" err="1" smtClean="0">
                <a:latin typeface="Times New Roman" pitchFamily="18" charset="0"/>
                <a:cs typeface="Times New Roman" pitchFamily="18" charset="0"/>
              </a:rPr>
              <a:t>Ceballos</a:t>
            </a:r>
            <a:r>
              <a:rPr lang="en-US" b="1" i="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(2006):</a:t>
            </a:r>
          </a:p>
          <a:p>
            <a:pPr marL="1146175" lvl="1" indent="-688975">
              <a:spcBef>
                <a:spcPct val="50000"/>
              </a:spcBef>
              <a:buClr>
                <a:schemeClr val="bg2"/>
              </a:buClr>
              <a:buFont typeface="Arial" pitchFamily="34" charset="0"/>
              <a:buChar char="•"/>
            </a:pPr>
            <a:r>
              <a:rPr lang="en-US" dirty="0" smtClean="0">
                <a:solidFill>
                  <a:schemeClr val="bg2"/>
                </a:solidFill>
                <a:latin typeface="Times New Roman" pitchFamily="18" charset="0"/>
                <a:cs typeface="Times New Roman" pitchFamily="18" charset="0"/>
              </a:rPr>
              <a:t>First step of Pickering Test further narrowed: When a government employee is speaking within the scope of her government duties, she is not speaking as a citizen, and thus has no First Amendment protection.</a:t>
            </a:r>
          </a:p>
          <a:p>
            <a:pPr marL="1146175" lvl="1" indent="-688975">
              <a:spcBef>
                <a:spcPct val="50000"/>
              </a:spcBef>
              <a:buClr>
                <a:schemeClr val="bg2"/>
              </a:buClr>
              <a:buFont typeface="Arial" pitchFamily="34" charset="0"/>
              <a:buChar char="•"/>
            </a:pPr>
            <a:r>
              <a:rPr lang="en-US" dirty="0" smtClean="0">
                <a:solidFill>
                  <a:schemeClr val="bg2"/>
                </a:solidFill>
                <a:latin typeface="Times New Roman" pitchFamily="18" charset="0"/>
                <a:cs typeface="Times New Roman" pitchFamily="18" charset="0"/>
              </a:rPr>
              <a:t>A court must determine whether a public employee’s speech touches upon matters of public concern, </a:t>
            </a:r>
            <a:r>
              <a:rPr lang="en-US" i="1" dirty="0" smtClean="0">
                <a:solidFill>
                  <a:schemeClr val="bg2"/>
                </a:solidFill>
                <a:latin typeface="Times New Roman" pitchFamily="18" charset="0"/>
                <a:cs typeface="Times New Roman" pitchFamily="18" charset="0"/>
              </a:rPr>
              <a:t>and</a:t>
            </a:r>
            <a:r>
              <a:rPr lang="en-US" dirty="0" smtClean="0">
                <a:solidFill>
                  <a:schemeClr val="bg2"/>
                </a:solidFill>
                <a:latin typeface="Times New Roman" pitchFamily="18" charset="0"/>
                <a:cs typeface="Times New Roman" pitchFamily="18" charset="0"/>
              </a:rPr>
              <a:t> be outside the scope of employment</a:t>
            </a:r>
          </a:p>
          <a:p>
            <a:pPr marL="688975" indent="-688975">
              <a:spcBef>
                <a:spcPct val="50000"/>
              </a:spcBef>
              <a:buClr>
                <a:srgbClr val="62AC1E"/>
              </a:buClr>
            </a:pPr>
            <a:r>
              <a:rPr lang="en-US" b="1" i="1" dirty="0" smtClean="0">
                <a:latin typeface="Times New Roman" pitchFamily="18" charset="0"/>
                <a:cs typeface="Times New Roman" pitchFamily="18" charset="0"/>
              </a:rPr>
              <a:t>Hazelwood </a:t>
            </a:r>
            <a:r>
              <a:rPr lang="en-US" b="1" dirty="0" smtClean="0">
                <a:latin typeface="Times New Roman" pitchFamily="18" charset="0"/>
                <a:cs typeface="Times New Roman" pitchFamily="18" charset="0"/>
              </a:rPr>
              <a:t>reconsidered:</a:t>
            </a:r>
          </a:p>
          <a:p>
            <a:pPr marL="1146175" lvl="1" indent="-688975">
              <a:spcBef>
                <a:spcPct val="50000"/>
              </a:spcBef>
              <a:buClr>
                <a:schemeClr val="bg2"/>
              </a:buClr>
              <a:buFont typeface="Arial" pitchFamily="34" charset="0"/>
              <a:buChar char="•"/>
            </a:pPr>
            <a:r>
              <a:rPr lang="en-US" dirty="0" smtClean="0">
                <a:solidFill>
                  <a:schemeClr val="bg2"/>
                </a:solidFill>
                <a:latin typeface="Times New Roman" pitchFamily="18" charset="0"/>
                <a:cs typeface="Times New Roman" pitchFamily="18" charset="0"/>
              </a:rPr>
              <a:t>Although the case considered student speech, the precedent has been extended to teacher speech which is school sponsored</a:t>
            </a:r>
          </a:p>
          <a:p>
            <a:pPr marL="1146175" lvl="1" indent="-688975">
              <a:spcBef>
                <a:spcPct val="50000"/>
              </a:spcBef>
              <a:buClr>
                <a:schemeClr val="bg2"/>
              </a:buClr>
              <a:buFont typeface="Arial" pitchFamily="34" charset="0"/>
              <a:buChar char="•"/>
            </a:pPr>
            <a:r>
              <a:rPr lang="en-US" dirty="0" smtClean="0">
                <a:solidFill>
                  <a:schemeClr val="bg2"/>
                </a:solidFill>
                <a:latin typeface="Times New Roman" pitchFamily="18" charset="0"/>
                <a:cs typeface="Times New Roman" pitchFamily="18" charset="0"/>
              </a:rPr>
              <a:t>Preservation of school curriculum a legitimate pedagogical concern of the school board</a:t>
            </a:r>
          </a:p>
          <a:p>
            <a:pPr marL="688975" indent="-688975">
              <a:spcBef>
                <a:spcPct val="50000"/>
              </a:spcBef>
              <a:buClr>
                <a:srgbClr val="62AC1E"/>
              </a:buClr>
            </a:pPr>
            <a:r>
              <a:rPr lang="en-US" b="1" dirty="0" smtClean="0">
                <a:latin typeface="Times New Roman" pitchFamily="18" charset="0"/>
                <a:cs typeface="Times New Roman" pitchFamily="18" charset="0"/>
              </a:rPr>
              <a:t>Circuit conflict </a:t>
            </a:r>
          </a:p>
          <a:p>
            <a:pPr marL="1146175" lvl="1" indent="-688975">
              <a:spcBef>
                <a:spcPct val="50000"/>
              </a:spcBef>
              <a:buClr>
                <a:schemeClr val="bg2"/>
              </a:buClr>
              <a:buFont typeface="Arial" pitchFamily="34" charset="0"/>
              <a:buChar char="•"/>
            </a:pPr>
            <a:r>
              <a:rPr lang="en-US" dirty="0" smtClean="0">
                <a:solidFill>
                  <a:schemeClr val="bg2"/>
                </a:solidFill>
                <a:latin typeface="Times New Roman" pitchFamily="18" charset="0"/>
                <a:cs typeface="Times New Roman" pitchFamily="18" charset="0"/>
              </a:rPr>
              <a:t>Pickering protects teacher classroom speech that addresses matters of public concern</a:t>
            </a:r>
          </a:p>
          <a:p>
            <a:pPr marL="1146175" lvl="1" indent="-688975">
              <a:spcBef>
                <a:spcPct val="50000"/>
              </a:spcBef>
              <a:buClr>
                <a:schemeClr val="bg2"/>
              </a:buClr>
              <a:buFont typeface="Arial" pitchFamily="34" charset="0"/>
              <a:buChar char="•"/>
            </a:pPr>
            <a:r>
              <a:rPr lang="en-US" dirty="0" smtClean="0">
                <a:solidFill>
                  <a:schemeClr val="bg2"/>
                </a:solidFill>
                <a:latin typeface="Times New Roman" pitchFamily="18" charset="0"/>
                <a:cs typeface="Times New Roman" pitchFamily="18" charset="0"/>
              </a:rPr>
              <a:t>Hazelwood protects teacher classroom speech when the school                            board has no legitimate pedagogical reason for preventing it</a:t>
            </a:r>
          </a:p>
          <a:p>
            <a:pPr marL="1146175" lvl="1" indent="-688975">
              <a:spcBef>
                <a:spcPct val="50000"/>
              </a:spcBef>
              <a:buClr>
                <a:schemeClr val="bg2"/>
              </a:buClr>
            </a:pPr>
            <a:endParaRPr lang="en-US" sz="2000" dirty="0" smtClean="0">
              <a:solidFill>
                <a:schemeClr val="bg2"/>
              </a:solidFill>
              <a:latin typeface="Times New Roman" pitchFamily="18" charset="0"/>
              <a:cs typeface="Times New Roman" pitchFamily="18" charset="0"/>
            </a:endParaRPr>
          </a:p>
          <a:p>
            <a:pPr marL="1146175" lvl="1" indent="-688975">
              <a:spcBef>
                <a:spcPct val="50000"/>
              </a:spcBef>
              <a:buClr>
                <a:schemeClr val="bg2"/>
              </a:buClr>
            </a:pPr>
            <a:endParaRPr lang="en-US" sz="2000" dirty="0" smtClean="0">
              <a:solidFill>
                <a:schemeClr val="bg2"/>
              </a:solidFill>
              <a:latin typeface="Times New Roman" pitchFamily="18" charset="0"/>
              <a:cs typeface="Times New Roman" pitchFamily="18" charset="0"/>
            </a:endParaRPr>
          </a:p>
          <a:p>
            <a:pPr marL="1146175" lvl="1" indent="-688975">
              <a:spcBef>
                <a:spcPct val="50000"/>
              </a:spcBef>
              <a:buClr>
                <a:schemeClr val="bg2"/>
              </a:buClr>
            </a:pPr>
            <a:endParaRPr lang="en-US" sz="2000" dirty="0">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sz="half" idx="1"/>
          </p:nvPr>
        </p:nvSpPr>
        <p:spPr>
          <a:xfrm>
            <a:off x="381000" y="1447800"/>
            <a:ext cx="6527800" cy="5129213"/>
          </a:xfrm>
        </p:spPr>
        <p:txBody>
          <a:bodyPr/>
          <a:lstStyle/>
          <a:p>
            <a:pPr eaLnBrk="1" hangingPunct="1"/>
            <a:endParaRPr lang="en-US" sz="2000" dirty="0" smtClean="0"/>
          </a:p>
          <a:p>
            <a:pPr lvl="1" eaLnBrk="1" hangingPunct="1">
              <a:buFontTx/>
              <a:buNone/>
            </a:pPr>
            <a:endParaRPr lang="en-US" sz="2000" dirty="0" smtClean="0"/>
          </a:p>
        </p:txBody>
      </p:sp>
      <p:sp>
        <p:nvSpPr>
          <p:cNvPr id="9219" name="Rectangle 3"/>
          <p:cNvSpPr>
            <a:spLocks noGrp="1" noChangeArrowheads="1"/>
          </p:cNvSpPr>
          <p:nvPr>
            <p:ph type="title"/>
          </p:nvPr>
        </p:nvSpPr>
        <p:spPr>
          <a:xfrm>
            <a:off x="0" y="0"/>
            <a:ext cx="9144000" cy="1339850"/>
          </a:xfrm>
          <a:noFill/>
        </p:spPr>
        <p:txBody>
          <a:bodyPr/>
          <a:lstStyle/>
          <a:p>
            <a:pPr eaLnBrk="1" hangingPunct="1"/>
            <a:r>
              <a:rPr lang="en-US" dirty="0" smtClean="0">
                <a:latin typeface="Times New Roman" pitchFamily="18" charset="0"/>
                <a:cs typeface="Times New Roman" pitchFamily="18" charset="0"/>
              </a:rPr>
              <a:t>Speech at the Schoolhouse Gate: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Special Case of Teachers</a:t>
            </a:r>
            <a:endParaRPr lang="en-US" b="1" i="1" dirty="0" smtClean="0">
              <a:solidFill>
                <a:srgbClr val="7391DC"/>
              </a:solidFill>
              <a:latin typeface="Swis721 Cn BT" pitchFamily="34" charset="0"/>
            </a:endParaRPr>
          </a:p>
        </p:txBody>
      </p:sp>
      <p:sp>
        <p:nvSpPr>
          <p:cNvPr id="9220" name="Text Box 4"/>
          <p:cNvSpPr txBox="1">
            <a:spLocks noChangeArrowheads="1"/>
          </p:cNvSpPr>
          <p:nvPr/>
        </p:nvSpPr>
        <p:spPr bwMode="auto">
          <a:xfrm>
            <a:off x="0" y="1371600"/>
            <a:ext cx="9144000" cy="5632311"/>
          </a:xfrm>
          <a:prstGeom prst="rect">
            <a:avLst/>
          </a:prstGeom>
          <a:noFill/>
          <a:ln w="9525" algn="ctr">
            <a:noFill/>
            <a:miter lim="800000"/>
            <a:headEnd/>
            <a:tailEnd/>
          </a:ln>
        </p:spPr>
        <p:txBody>
          <a:bodyPr wrap="square">
            <a:spAutoFit/>
          </a:bodyPr>
          <a:lstStyle/>
          <a:p>
            <a:pPr marL="688975" indent="-688975">
              <a:spcBef>
                <a:spcPct val="50000"/>
              </a:spcBef>
              <a:buClr>
                <a:srgbClr val="62AC1E"/>
              </a:buClr>
            </a:pPr>
            <a:r>
              <a:rPr lang="en-US" sz="1600" b="1" i="1" dirty="0" smtClean="0">
                <a:latin typeface="Times New Roman" pitchFamily="18" charset="0"/>
                <a:cs typeface="Times New Roman" pitchFamily="18" charset="0"/>
              </a:rPr>
              <a:t>Mayer v. Monroe County School Corporation </a:t>
            </a:r>
            <a:r>
              <a:rPr lang="en-US" sz="1600" b="1" dirty="0" smtClean="0">
                <a:latin typeface="Times New Roman" pitchFamily="18" charset="0"/>
                <a:cs typeface="Times New Roman" pitchFamily="18" charset="0"/>
              </a:rPr>
              <a:t>(2007, 7</a:t>
            </a:r>
            <a:r>
              <a:rPr lang="en-US" sz="1600" b="1" baseline="30000" dirty="0" smtClean="0">
                <a:latin typeface="Times New Roman" pitchFamily="18" charset="0"/>
                <a:cs typeface="Times New Roman" pitchFamily="18" charset="0"/>
              </a:rPr>
              <a:t>th</a:t>
            </a:r>
            <a:r>
              <a:rPr lang="en-US" sz="1600" b="1" dirty="0" smtClean="0">
                <a:latin typeface="Times New Roman" pitchFamily="18" charset="0"/>
                <a:cs typeface="Times New Roman" pitchFamily="18" charset="0"/>
              </a:rPr>
              <a:t> Circuit):</a:t>
            </a:r>
          </a:p>
          <a:p>
            <a:pPr marL="1146175" lvl="1" indent="-688975">
              <a:spcBef>
                <a:spcPct val="50000"/>
              </a:spcBef>
              <a:buClr>
                <a:schemeClr val="bg2"/>
              </a:buClr>
              <a:buFont typeface="Arial" pitchFamily="34" charset="0"/>
              <a:buChar char="•"/>
            </a:pPr>
            <a:r>
              <a:rPr lang="en-US" sz="1600" dirty="0" smtClean="0">
                <a:solidFill>
                  <a:schemeClr val="bg2"/>
                </a:solidFill>
                <a:latin typeface="Times New Roman" pitchFamily="18" charset="0"/>
                <a:cs typeface="Times New Roman" pitchFamily="18" charset="0"/>
              </a:rPr>
              <a:t>In January 2003, Deborah Mayer was teaching a class of 4</a:t>
            </a:r>
            <a:r>
              <a:rPr lang="en-US" sz="1600" baseline="30000" dirty="0" smtClean="0">
                <a:solidFill>
                  <a:schemeClr val="bg2"/>
                </a:solidFill>
                <a:latin typeface="Times New Roman" pitchFamily="18" charset="0"/>
                <a:cs typeface="Times New Roman" pitchFamily="18" charset="0"/>
              </a:rPr>
              <a:t>th</a:t>
            </a:r>
            <a:r>
              <a:rPr lang="en-US" sz="1600" dirty="0" smtClean="0">
                <a:solidFill>
                  <a:schemeClr val="bg2"/>
                </a:solidFill>
                <a:latin typeface="Times New Roman" pitchFamily="18" charset="0"/>
                <a:cs typeface="Times New Roman" pitchFamily="18" charset="0"/>
              </a:rPr>
              <a:t>-6</a:t>
            </a:r>
            <a:r>
              <a:rPr lang="en-US" sz="1600" baseline="30000" dirty="0" smtClean="0">
                <a:solidFill>
                  <a:schemeClr val="bg2"/>
                </a:solidFill>
                <a:latin typeface="Times New Roman" pitchFamily="18" charset="0"/>
                <a:cs typeface="Times New Roman" pitchFamily="18" charset="0"/>
              </a:rPr>
              <a:t>th</a:t>
            </a:r>
            <a:r>
              <a:rPr lang="en-US" sz="1600" dirty="0" smtClean="0">
                <a:solidFill>
                  <a:schemeClr val="bg2"/>
                </a:solidFill>
                <a:latin typeface="Times New Roman" pitchFamily="18" charset="0"/>
                <a:cs typeface="Times New Roman" pitchFamily="18" charset="0"/>
              </a:rPr>
              <a:t> graders at Clear Creek Elementary School</a:t>
            </a:r>
          </a:p>
          <a:p>
            <a:pPr marL="1146175" lvl="1" indent="-688975">
              <a:spcBef>
                <a:spcPct val="50000"/>
              </a:spcBef>
              <a:buClr>
                <a:schemeClr val="bg2"/>
              </a:buClr>
              <a:buFont typeface="Arial" pitchFamily="34" charset="0"/>
              <a:buChar char="•"/>
            </a:pPr>
            <a:r>
              <a:rPr lang="en-US" sz="1600" dirty="0" smtClean="0">
                <a:solidFill>
                  <a:schemeClr val="bg2"/>
                </a:solidFill>
                <a:latin typeface="Times New Roman" pitchFamily="18" charset="0"/>
                <a:cs typeface="Times New Roman" pitchFamily="18" charset="0"/>
              </a:rPr>
              <a:t>While discussing an article on the demonstrations that preceded the invasion of Iraq in the children’s version of Time magazine (part of school-approved curriculum), a student asked a question about taking part in presentations.</a:t>
            </a:r>
          </a:p>
          <a:p>
            <a:pPr marL="1146175" lvl="1" indent="-688975">
              <a:spcBef>
                <a:spcPct val="50000"/>
              </a:spcBef>
              <a:buClr>
                <a:schemeClr val="bg2"/>
              </a:buClr>
              <a:buFont typeface="Arial" pitchFamily="34" charset="0"/>
              <a:buChar char="•"/>
            </a:pPr>
            <a:r>
              <a:rPr lang="en-US" sz="1600" dirty="0" smtClean="0">
                <a:solidFill>
                  <a:schemeClr val="bg2"/>
                </a:solidFill>
                <a:latin typeface="Times New Roman" pitchFamily="18" charset="0"/>
                <a:cs typeface="Times New Roman" pitchFamily="18" charset="0"/>
              </a:rPr>
              <a:t>Mayer referenced rallies in nearby Bloomington, and mentioned that she “honks for peace” when prompted by protesters’ signs; she also said that people should consider peaceful solutions before going to war</a:t>
            </a:r>
          </a:p>
          <a:p>
            <a:pPr marL="1146175" lvl="1" indent="-688975">
              <a:spcBef>
                <a:spcPct val="50000"/>
              </a:spcBef>
              <a:buClr>
                <a:schemeClr val="bg2"/>
              </a:buClr>
              <a:buFont typeface="Arial" pitchFamily="34" charset="0"/>
              <a:buChar char="•"/>
            </a:pPr>
            <a:r>
              <a:rPr lang="en-US" sz="1600" dirty="0" smtClean="0">
                <a:solidFill>
                  <a:schemeClr val="bg2"/>
                </a:solidFill>
                <a:latin typeface="Times New Roman" pitchFamily="18" charset="0"/>
                <a:cs typeface="Times New Roman" pitchFamily="18" charset="0"/>
              </a:rPr>
              <a:t>A student complained to her principal, and he proceeded to cancel the school’s peace rally and also forbade Mayer from discussing the war or her political views in class; her contract was not renewed at the end of the school year for “poor performance” despite a favorable review prior to the incident</a:t>
            </a:r>
          </a:p>
          <a:p>
            <a:pPr marL="2060575" lvl="3" indent="-688975">
              <a:spcBef>
                <a:spcPct val="50000"/>
              </a:spcBef>
              <a:buClr>
                <a:schemeClr val="bg2"/>
              </a:buClr>
              <a:buFont typeface="Arial" pitchFamily="34" charset="0"/>
              <a:buChar char="•"/>
            </a:pPr>
            <a:r>
              <a:rPr lang="en-US" sz="1600" dirty="0" smtClean="0">
                <a:solidFill>
                  <a:schemeClr val="bg2"/>
                </a:solidFill>
                <a:latin typeface="Times New Roman" pitchFamily="18" charset="0"/>
                <a:cs typeface="Times New Roman" pitchFamily="18" charset="0"/>
              </a:rPr>
              <a:t>The 7</a:t>
            </a:r>
            <a:r>
              <a:rPr lang="en-US" sz="1600" baseline="30000" dirty="0" smtClean="0">
                <a:solidFill>
                  <a:schemeClr val="bg2"/>
                </a:solidFill>
                <a:latin typeface="Times New Roman" pitchFamily="18" charset="0"/>
                <a:cs typeface="Times New Roman" pitchFamily="18" charset="0"/>
              </a:rPr>
              <a:t>th</a:t>
            </a:r>
            <a:r>
              <a:rPr lang="en-US" sz="1600" dirty="0" smtClean="0">
                <a:solidFill>
                  <a:schemeClr val="bg2"/>
                </a:solidFill>
                <a:latin typeface="Times New Roman" pitchFamily="18" charset="0"/>
                <a:cs typeface="Times New Roman" pitchFamily="18" charset="0"/>
              </a:rPr>
              <a:t> Circuit Court of Appeals ruled:</a:t>
            </a:r>
          </a:p>
          <a:p>
            <a:pPr marL="1603375" lvl="2" indent="-688975">
              <a:spcBef>
                <a:spcPct val="50000"/>
              </a:spcBef>
              <a:buClr>
                <a:schemeClr val="bg2"/>
              </a:buClr>
            </a:pPr>
            <a:r>
              <a:rPr lang="en-US" sz="1600" dirty="0" smtClean="0">
                <a:solidFill>
                  <a:schemeClr val="bg2"/>
                </a:solidFill>
                <a:latin typeface="Times New Roman" pitchFamily="18" charset="0"/>
                <a:cs typeface="Times New Roman" pitchFamily="18" charset="0"/>
              </a:rPr>
              <a:t>	-"Teachers hire out their own speech and must provide the service for which employers are willing to pay,“</a:t>
            </a:r>
          </a:p>
          <a:p>
            <a:pPr marL="1603375" lvl="2" indent="-688975">
              <a:spcBef>
                <a:spcPct val="50000"/>
              </a:spcBef>
              <a:buClr>
                <a:schemeClr val="bg2"/>
              </a:buClr>
            </a:pPr>
            <a:r>
              <a:rPr lang="en-US" sz="1600" dirty="0" smtClean="0">
                <a:solidFill>
                  <a:schemeClr val="bg2"/>
                </a:solidFill>
                <a:latin typeface="Times New Roman" pitchFamily="18" charset="0"/>
                <a:cs typeface="Times New Roman" pitchFamily="18" charset="0"/>
              </a:rPr>
              <a:t>	-"The Constitution does not entitle teachers to present personal                                    views to captive audiences against the instructions of elected                                    officials</a:t>
            </a:r>
            <a:endParaRPr lang="en-US" sz="1600" dirty="0">
              <a:solidFill>
                <a:schemeClr val="bg2"/>
              </a:solidFill>
              <a:latin typeface="Times New Roman" pitchFamily="18" charset="0"/>
              <a:cs typeface="Times New Roman" pitchFamily="18" charset="0"/>
            </a:endParaRPr>
          </a:p>
        </p:txBody>
      </p:sp>
      <p:pic>
        <p:nvPicPr>
          <p:cNvPr id="50178" name="Picture 2"/>
          <p:cNvPicPr>
            <a:picLocks noChangeAspect="1" noChangeArrowheads="1"/>
          </p:cNvPicPr>
          <p:nvPr/>
        </p:nvPicPr>
        <p:blipFill>
          <a:blip r:embed="rId3" cstate="print"/>
          <a:srcRect l="26207" r="21379" b="5985"/>
          <a:stretch>
            <a:fillRect/>
          </a:stretch>
        </p:blipFill>
        <p:spPr bwMode="auto">
          <a:xfrm>
            <a:off x="0" y="5062537"/>
            <a:ext cx="1447800" cy="1795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360363" y="1470025"/>
            <a:ext cx="6527800" cy="5129213"/>
          </a:xfrm>
        </p:spPr>
        <p:txBody>
          <a:bodyPr/>
          <a:lstStyle/>
          <a:p>
            <a:pPr eaLnBrk="1" hangingPunct="1"/>
            <a:endParaRPr lang="en-US" sz="2000" dirty="0" smtClean="0"/>
          </a:p>
          <a:p>
            <a:pPr lvl="1" eaLnBrk="1" hangingPunct="1">
              <a:buFontTx/>
              <a:buNone/>
            </a:pPr>
            <a:endParaRPr lang="en-US" sz="2000" dirty="0" smtClean="0"/>
          </a:p>
        </p:txBody>
      </p:sp>
      <p:sp>
        <p:nvSpPr>
          <p:cNvPr id="19459" name="Rectangle 3"/>
          <p:cNvSpPr>
            <a:spLocks noGrp="1" noChangeArrowheads="1"/>
          </p:cNvSpPr>
          <p:nvPr>
            <p:ph type="title"/>
          </p:nvPr>
        </p:nvSpPr>
        <p:spPr>
          <a:xfrm>
            <a:off x="0" y="533400"/>
            <a:ext cx="9144000" cy="806450"/>
          </a:xfrm>
          <a:noFill/>
        </p:spPr>
        <p:txBody>
          <a:bodyPr/>
          <a:lstStyle/>
          <a:p>
            <a:pPr eaLnBrk="1" hangingPunct="1"/>
            <a:r>
              <a:rPr lang="en-US" dirty="0" smtClean="0">
                <a:latin typeface="Times New Roman" pitchFamily="18" charset="0"/>
                <a:cs typeface="Times New Roman" pitchFamily="18" charset="0"/>
              </a:rPr>
              <a:t>Speech at the Schoolhouse Gate: Application Exercise</a:t>
            </a:r>
            <a:r>
              <a:rPr lang="en-US" i="1" dirty="0" smtClean="0">
                <a:latin typeface="Times New Roman" pitchFamily="18" charset="0"/>
                <a:cs typeface="Times New Roman" pitchFamily="18" charset="0"/>
              </a:rPr>
              <a:t> </a:t>
            </a:r>
            <a:r>
              <a:rPr lang="en-US" i="1" dirty="0" smtClean="0">
                <a:latin typeface="Swis721 Cn BT" pitchFamily="34" charset="0"/>
              </a:rPr>
              <a:t/>
            </a:r>
            <a:br>
              <a:rPr lang="en-US" i="1" dirty="0" smtClean="0">
                <a:latin typeface="Swis721 Cn BT" pitchFamily="34" charset="0"/>
              </a:rPr>
            </a:br>
            <a:endParaRPr lang="en-US" i="1" dirty="0" smtClean="0">
              <a:latin typeface="Swis721 Cn BT" pitchFamily="34" charset="0"/>
            </a:endParaRPr>
          </a:p>
        </p:txBody>
      </p:sp>
      <p:sp>
        <p:nvSpPr>
          <p:cNvPr id="969732" name="Text Box 4"/>
          <p:cNvSpPr txBox="1">
            <a:spLocks noChangeArrowheads="1"/>
          </p:cNvSpPr>
          <p:nvPr/>
        </p:nvSpPr>
        <p:spPr bwMode="auto">
          <a:xfrm>
            <a:off x="0" y="1447799"/>
            <a:ext cx="9144000" cy="4555093"/>
          </a:xfrm>
          <a:prstGeom prst="rect">
            <a:avLst/>
          </a:prstGeom>
          <a:noFill/>
          <a:ln w="9525" algn="ctr">
            <a:noFill/>
            <a:miter lim="800000"/>
            <a:headEnd/>
            <a:tailEnd/>
          </a:ln>
          <a:effectLst/>
        </p:spPr>
        <p:txBody>
          <a:bodyPr wrap="square">
            <a:spAutoFit/>
          </a:bodyPr>
          <a:lstStyle/>
          <a:p>
            <a:pPr marL="457200" indent="-457200">
              <a:spcBef>
                <a:spcPct val="50000"/>
              </a:spcBef>
              <a:buClr>
                <a:schemeClr val="tx2"/>
              </a:buClr>
            </a:pPr>
            <a:r>
              <a:rPr lang="en-US" sz="2000" dirty="0" smtClean="0">
                <a:solidFill>
                  <a:schemeClr val="bg2"/>
                </a:solidFill>
                <a:latin typeface="Times New Roman" pitchFamily="18" charset="0"/>
                <a:cs typeface="Times New Roman" pitchFamily="18" charset="0"/>
              </a:rPr>
              <a:t>73. How do courts balance teachers’ First Amendment rights against the interests of the public school system? (P94)</a:t>
            </a:r>
          </a:p>
          <a:p>
            <a:pPr marL="457200" indent="-457200">
              <a:spcBef>
                <a:spcPct val="50000"/>
              </a:spcBef>
              <a:buClr>
                <a:schemeClr val="tx2"/>
              </a:buClr>
            </a:pPr>
            <a:r>
              <a:rPr lang="en-US" sz="2000" dirty="0" smtClean="0">
                <a:solidFill>
                  <a:schemeClr val="bg2"/>
                </a:solidFill>
                <a:latin typeface="Times New Roman" pitchFamily="18" charset="0"/>
                <a:cs typeface="Times New Roman" pitchFamily="18" charset="0"/>
              </a:rPr>
              <a:t>74. How do courts determine whether a teacher’s speech touches on a matter of public concern? (P95)</a:t>
            </a:r>
          </a:p>
          <a:p>
            <a:pPr marL="457200" indent="-457200">
              <a:spcBef>
                <a:spcPct val="50000"/>
              </a:spcBef>
              <a:buClr>
                <a:schemeClr val="tx2"/>
              </a:buClr>
            </a:pPr>
            <a:r>
              <a:rPr lang="en-US" sz="2000" dirty="0" smtClean="0">
                <a:solidFill>
                  <a:schemeClr val="bg2"/>
                </a:solidFill>
                <a:latin typeface="Times New Roman" pitchFamily="18" charset="0"/>
                <a:cs typeface="Times New Roman" pitchFamily="18" charset="0"/>
              </a:rPr>
              <a:t>75. Does a school violate the First Amendment if it disciplines a teacher for speech that touches on a matter of public concern? (P96)</a:t>
            </a:r>
          </a:p>
          <a:p>
            <a:pPr marL="457200" indent="-457200">
              <a:spcBef>
                <a:spcPct val="50000"/>
              </a:spcBef>
              <a:buClr>
                <a:schemeClr val="tx2"/>
              </a:buClr>
            </a:pPr>
            <a:r>
              <a:rPr lang="en-US" sz="2000" dirty="0" smtClean="0">
                <a:solidFill>
                  <a:schemeClr val="bg2"/>
                </a:solidFill>
                <a:latin typeface="Times New Roman" pitchFamily="18" charset="0"/>
                <a:cs typeface="Times New Roman" pitchFamily="18" charset="0"/>
              </a:rPr>
              <a:t>76. If a teacher is in part terminated for constitutionally protected speech, may a school board avoid any constitutional violation? (P97)</a:t>
            </a:r>
          </a:p>
          <a:p>
            <a:pPr marL="457200" indent="-457200">
              <a:spcBef>
                <a:spcPct val="50000"/>
              </a:spcBef>
              <a:buClr>
                <a:schemeClr val="tx2"/>
              </a:buClr>
            </a:pPr>
            <a:r>
              <a:rPr lang="en-US" sz="2000" dirty="0" smtClean="0">
                <a:solidFill>
                  <a:schemeClr val="bg2"/>
                </a:solidFill>
                <a:latin typeface="Times New Roman" pitchFamily="18" charset="0"/>
                <a:cs typeface="Times New Roman" pitchFamily="18" charset="0"/>
              </a:rPr>
              <a:t>77. Must a public school teacher salute the flag during the recitation of the Pledge of Allegiance? (P98)</a:t>
            </a:r>
          </a:p>
          <a:p>
            <a:pPr marL="457200" indent="-457200">
              <a:spcBef>
                <a:spcPct val="50000"/>
              </a:spcBef>
              <a:buClr>
                <a:schemeClr val="tx2"/>
              </a:buClr>
            </a:pPr>
            <a:r>
              <a:rPr lang="en-US" sz="2000" dirty="0" smtClean="0">
                <a:solidFill>
                  <a:schemeClr val="bg2"/>
                </a:solidFill>
                <a:latin typeface="Times New Roman" pitchFamily="18" charset="0"/>
                <a:cs typeface="Times New Roman" pitchFamily="18" charset="0"/>
              </a:rPr>
              <a:t>			78. May a teacher wear clothing not approved by a teacher dress 		code? (P98)</a:t>
            </a:r>
          </a:p>
        </p:txBody>
      </p:sp>
      <p:pic>
        <p:nvPicPr>
          <p:cNvPr id="5" name="Picture 2"/>
          <p:cNvPicPr>
            <a:picLocks noChangeAspect="1" noChangeArrowheads="1"/>
          </p:cNvPicPr>
          <p:nvPr/>
        </p:nvPicPr>
        <p:blipFill>
          <a:blip r:embed="rId3" cstate="print"/>
          <a:srcRect/>
          <a:stretch>
            <a:fillRect/>
          </a:stretch>
        </p:blipFill>
        <p:spPr bwMode="auto">
          <a:xfrm>
            <a:off x="0" y="5257800"/>
            <a:ext cx="10668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69732">
                                            <p:txEl>
                                              <p:pRg st="0" end="0"/>
                                            </p:txEl>
                                          </p:spTgt>
                                        </p:tgtEl>
                                        <p:attrNameLst>
                                          <p:attrName>style.visibility</p:attrName>
                                        </p:attrNameLst>
                                      </p:cBhvr>
                                      <p:to>
                                        <p:strVal val="visible"/>
                                      </p:to>
                                    </p:set>
                                    <p:anim calcmode="lin" valueType="num">
                                      <p:cBhvr additive="base">
                                        <p:cTn id="7" dur="500" fill="hold"/>
                                        <p:tgtEl>
                                          <p:spTgt spid="969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97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69732">
                                            <p:txEl>
                                              <p:pRg st="1" end="1"/>
                                            </p:txEl>
                                          </p:spTgt>
                                        </p:tgtEl>
                                        <p:attrNameLst>
                                          <p:attrName>style.visibility</p:attrName>
                                        </p:attrNameLst>
                                      </p:cBhvr>
                                      <p:to>
                                        <p:strVal val="visible"/>
                                      </p:to>
                                    </p:set>
                                    <p:anim calcmode="lin" valueType="num">
                                      <p:cBhvr additive="base">
                                        <p:cTn id="13" dur="500" fill="hold"/>
                                        <p:tgtEl>
                                          <p:spTgt spid="9697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97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69732">
                                            <p:txEl>
                                              <p:pRg st="2" end="2"/>
                                            </p:txEl>
                                          </p:spTgt>
                                        </p:tgtEl>
                                        <p:attrNameLst>
                                          <p:attrName>style.visibility</p:attrName>
                                        </p:attrNameLst>
                                      </p:cBhvr>
                                      <p:to>
                                        <p:strVal val="visible"/>
                                      </p:to>
                                    </p:set>
                                    <p:anim calcmode="lin" valueType="num">
                                      <p:cBhvr additive="base">
                                        <p:cTn id="19" dur="500" fill="hold"/>
                                        <p:tgtEl>
                                          <p:spTgt spid="9697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97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69732">
                                            <p:txEl>
                                              <p:pRg st="3" end="3"/>
                                            </p:txEl>
                                          </p:spTgt>
                                        </p:tgtEl>
                                        <p:attrNameLst>
                                          <p:attrName>style.visibility</p:attrName>
                                        </p:attrNameLst>
                                      </p:cBhvr>
                                      <p:to>
                                        <p:strVal val="visible"/>
                                      </p:to>
                                    </p:set>
                                    <p:anim calcmode="lin" valueType="num">
                                      <p:cBhvr additive="base">
                                        <p:cTn id="25" dur="500" fill="hold"/>
                                        <p:tgtEl>
                                          <p:spTgt spid="9697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97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69732">
                                            <p:txEl>
                                              <p:pRg st="4" end="4"/>
                                            </p:txEl>
                                          </p:spTgt>
                                        </p:tgtEl>
                                        <p:attrNameLst>
                                          <p:attrName>style.visibility</p:attrName>
                                        </p:attrNameLst>
                                      </p:cBhvr>
                                      <p:to>
                                        <p:strVal val="visible"/>
                                      </p:to>
                                    </p:set>
                                    <p:anim calcmode="lin" valueType="num">
                                      <p:cBhvr additive="base">
                                        <p:cTn id="31" dur="500" fill="hold"/>
                                        <p:tgtEl>
                                          <p:spTgt spid="96973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973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69732">
                                            <p:txEl>
                                              <p:pRg st="5" end="5"/>
                                            </p:txEl>
                                          </p:spTgt>
                                        </p:tgtEl>
                                        <p:attrNameLst>
                                          <p:attrName>style.visibility</p:attrName>
                                        </p:attrNameLst>
                                      </p:cBhvr>
                                      <p:to>
                                        <p:strVal val="visible"/>
                                      </p:to>
                                    </p:set>
                                    <p:anim calcmode="lin" valueType="num">
                                      <p:cBhvr additive="base">
                                        <p:cTn id="37" dur="500" fill="hold"/>
                                        <p:tgtEl>
                                          <p:spTgt spid="96973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6973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360363" y="1470025"/>
            <a:ext cx="6527800" cy="5129213"/>
          </a:xfrm>
        </p:spPr>
        <p:txBody>
          <a:bodyPr/>
          <a:lstStyle/>
          <a:p>
            <a:pPr eaLnBrk="1" hangingPunct="1"/>
            <a:endParaRPr lang="en-US" sz="2000" dirty="0" smtClean="0"/>
          </a:p>
          <a:p>
            <a:pPr lvl="1" eaLnBrk="1" hangingPunct="1">
              <a:buFontTx/>
              <a:buNone/>
            </a:pPr>
            <a:endParaRPr lang="en-US" sz="2000" dirty="0" smtClean="0"/>
          </a:p>
        </p:txBody>
      </p:sp>
      <p:sp>
        <p:nvSpPr>
          <p:cNvPr id="19459" name="Rectangle 3"/>
          <p:cNvSpPr>
            <a:spLocks noGrp="1" noChangeArrowheads="1"/>
          </p:cNvSpPr>
          <p:nvPr>
            <p:ph type="title"/>
          </p:nvPr>
        </p:nvSpPr>
        <p:spPr>
          <a:xfrm>
            <a:off x="0" y="533400"/>
            <a:ext cx="9144000" cy="806450"/>
          </a:xfrm>
          <a:noFill/>
        </p:spPr>
        <p:txBody>
          <a:bodyPr/>
          <a:lstStyle/>
          <a:p>
            <a:pPr eaLnBrk="1" hangingPunct="1"/>
            <a:r>
              <a:rPr lang="en-US" dirty="0" smtClean="0">
                <a:latin typeface="Times New Roman" pitchFamily="18" charset="0"/>
                <a:cs typeface="Times New Roman" pitchFamily="18" charset="0"/>
              </a:rPr>
              <a:t>Speech at the Schoolhouse Gate: Application Exercise (Continued)</a:t>
            </a:r>
            <a:r>
              <a:rPr lang="en-US" i="1" dirty="0" smtClean="0">
                <a:latin typeface="Times New Roman" pitchFamily="18" charset="0"/>
                <a:cs typeface="Times New Roman" pitchFamily="18" charset="0"/>
              </a:rPr>
              <a:t> </a:t>
            </a:r>
            <a:r>
              <a:rPr lang="en-US" i="1" dirty="0" smtClean="0">
                <a:latin typeface="Swis721 Cn BT" pitchFamily="34" charset="0"/>
              </a:rPr>
              <a:t/>
            </a:r>
            <a:br>
              <a:rPr lang="en-US" i="1" dirty="0" smtClean="0">
                <a:latin typeface="Swis721 Cn BT" pitchFamily="34" charset="0"/>
              </a:rPr>
            </a:br>
            <a:endParaRPr lang="en-US" i="1" dirty="0" smtClean="0">
              <a:latin typeface="Swis721 Cn BT" pitchFamily="34" charset="0"/>
            </a:endParaRPr>
          </a:p>
        </p:txBody>
      </p:sp>
      <p:sp>
        <p:nvSpPr>
          <p:cNvPr id="969732" name="Text Box 4"/>
          <p:cNvSpPr txBox="1">
            <a:spLocks noChangeArrowheads="1"/>
          </p:cNvSpPr>
          <p:nvPr/>
        </p:nvSpPr>
        <p:spPr bwMode="auto">
          <a:xfrm>
            <a:off x="0" y="1447799"/>
            <a:ext cx="9144000" cy="3477875"/>
          </a:xfrm>
          <a:prstGeom prst="rect">
            <a:avLst/>
          </a:prstGeom>
          <a:noFill/>
          <a:ln w="9525" algn="ctr">
            <a:noFill/>
            <a:miter lim="800000"/>
            <a:headEnd/>
            <a:tailEnd/>
          </a:ln>
          <a:effectLst/>
        </p:spPr>
        <p:txBody>
          <a:bodyPr wrap="square">
            <a:spAutoFit/>
          </a:bodyPr>
          <a:lstStyle/>
          <a:p>
            <a:pPr marL="457200" indent="-457200">
              <a:spcBef>
                <a:spcPct val="50000"/>
              </a:spcBef>
              <a:buClr>
                <a:schemeClr val="tx2"/>
              </a:buClr>
            </a:pPr>
            <a:r>
              <a:rPr lang="en-US" sz="2000" dirty="0" smtClean="0">
                <a:solidFill>
                  <a:schemeClr val="bg2"/>
                </a:solidFill>
                <a:latin typeface="Times New Roman" pitchFamily="18" charset="0"/>
                <a:cs typeface="Times New Roman" pitchFamily="18" charset="0"/>
              </a:rPr>
              <a:t>80. Is a teacher’s classroom a public forum? (P100)</a:t>
            </a:r>
          </a:p>
          <a:p>
            <a:pPr marL="457200" indent="-457200">
              <a:spcBef>
                <a:spcPct val="50000"/>
              </a:spcBef>
              <a:buClr>
                <a:schemeClr val="tx2"/>
              </a:buClr>
            </a:pPr>
            <a:r>
              <a:rPr lang="en-US" sz="2000" dirty="0" smtClean="0">
                <a:solidFill>
                  <a:schemeClr val="bg2"/>
                </a:solidFill>
                <a:latin typeface="Times New Roman" pitchFamily="18" charset="0"/>
                <a:cs typeface="Times New Roman" pitchFamily="18" charset="0"/>
              </a:rPr>
              <a:t>81. May a teacher be punished for teaching subjects schools officials or parents deem unsuitable? (P101)</a:t>
            </a:r>
          </a:p>
          <a:p>
            <a:pPr marL="457200" indent="-457200">
              <a:spcBef>
                <a:spcPct val="50000"/>
              </a:spcBef>
              <a:buClr>
                <a:schemeClr val="tx2"/>
              </a:buClr>
            </a:pPr>
            <a:r>
              <a:rPr lang="en-US" sz="2000" dirty="0" smtClean="0">
                <a:solidFill>
                  <a:schemeClr val="bg2"/>
                </a:solidFill>
                <a:latin typeface="Times New Roman" pitchFamily="18" charset="0"/>
                <a:cs typeface="Times New Roman" pitchFamily="18" charset="0"/>
              </a:rPr>
              <a:t>82. May a teacher refuse to teach certain materials in class if she feels the curriculum infringes upon her personal beliefs? (P102)</a:t>
            </a:r>
          </a:p>
          <a:p>
            <a:pPr marL="457200" indent="-457200">
              <a:spcBef>
                <a:spcPct val="50000"/>
              </a:spcBef>
              <a:buClr>
                <a:schemeClr val="tx2"/>
              </a:buClr>
            </a:pPr>
            <a:r>
              <a:rPr lang="en-US" sz="2000" dirty="0" smtClean="0">
                <a:solidFill>
                  <a:schemeClr val="bg2"/>
                </a:solidFill>
                <a:latin typeface="Times New Roman" pitchFamily="18" charset="0"/>
                <a:cs typeface="Times New Roman" pitchFamily="18" charset="0"/>
              </a:rPr>
              <a:t>84. May teachers and administrators pray or otherwise express their faith while at school? (P103)</a:t>
            </a:r>
          </a:p>
          <a:p>
            <a:pPr marL="457200" indent="-457200">
              <a:spcBef>
                <a:spcPct val="50000"/>
              </a:spcBef>
              <a:buClr>
                <a:schemeClr val="tx2"/>
              </a:buClr>
            </a:pPr>
            <a:r>
              <a:rPr lang="en-US" sz="2000" dirty="0" smtClean="0">
                <a:solidFill>
                  <a:schemeClr val="bg2"/>
                </a:solidFill>
                <a:latin typeface="Times New Roman" pitchFamily="18" charset="0"/>
                <a:cs typeface="Times New Roman" pitchFamily="18" charset="0"/>
              </a:rPr>
              <a:t>85. How should teachers respond if students ask them about their religious beliefs? (P104)</a:t>
            </a:r>
          </a:p>
        </p:txBody>
      </p:sp>
      <p:pic>
        <p:nvPicPr>
          <p:cNvPr id="49154" name="Picture 2"/>
          <p:cNvPicPr>
            <a:picLocks noChangeAspect="1" noChangeArrowheads="1"/>
          </p:cNvPicPr>
          <p:nvPr/>
        </p:nvPicPr>
        <p:blipFill>
          <a:blip r:embed="rId3" cstate="print"/>
          <a:srcRect/>
          <a:stretch>
            <a:fillRect/>
          </a:stretch>
        </p:blipFill>
        <p:spPr bwMode="auto">
          <a:xfrm>
            <a:off x="0" y="5257800"/>
            <a:ext cx="10668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69732">
                                            <p:txEl>
                                              <p:pRg st="0" end="0"/>
                                            </p:txEl>
                                          </p:spTgt>
                                        </p:tgtEl>
                                        <p:attrNameLst>
                                          <p:attrName>style.visibility</p:attrName>
                                        </p:attrNameLst>
                                      </p:cBhvr>
                                      <p:to>
                                        <p:strVal val="visible"/>
                                      </p:to>
                                    </p:set>
                                    <p:anim calcmode="lin" valueType="num">
                                      <p:cBhvr additive="base">
                                        <p:cTn id="7" dur="500" fill="hold"/>
                                        <p:tgtEl>
                                          <p:spTgt spid="969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97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69732">
                                            <p:txEl>
                                              <p:pRg st="1" end="1"/>
                                            </p:txEl>
                                          </p:spTgt>
                                        </p:tgtEl>
                                        <p:attrNameLst>
                                          <p:attrName>style.visibility</p:attrName>
                                        </p:attrNameLst>
                                      </p:cBhvr>
                                      <p:to>
                                        <p:strVal val="visible"/>
                                      </p:to>
                                    </p:set>
                                    <p:anim calcmode="lin" valueType="num">
                                      <p:cBhvr additive="base">
                                        <p:cTn id="13" dur="500" fill="hold"/>
                                        <p:tgtEl>
                                          <p:spTgt spid="9697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97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69732">
                                            <p:txEl>
                                              <p:pRg st="2" end="2"/>
                                            </p:txEl>
                                          </p:spTgt>
                                        </p:tgtEl>
                                        <p:attrNameLst>
                                          <p:attrName>style.visibility</p:attrName>
                                        </p:attrNameLst>
                                      </p:cBhvr>
                                      <p:to>
                                        <p:strVal val="visible"/>
                                      </p:to>
                                    </p:set>
                                    <p:anim calcmode="lin" valueType="num">
                                      <p:cBhvr additive="base">
                                        <p:cTn id="19" dur="500" fill="hold"/>
                                        <p:tgtEl>
                                          <p:spTgt spid="9697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97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69732">
                                            <p:txEl>
                                              <p:pRg st="3" end="3"/>
                                            </p:txEl>
                                          </p:spTgt>
                                        </p:tgtEl>
                                        <p:attrNameLst>
                                          <p:attrName>style.visibility</p:attrName>
                                        </p:attrNameLst>
                                      </p:cBhvr>
                                      <p:to>
                                        <p:strVal val="visible"/>
                                      </p:to>
                                    </p:set>
                                    <p:anim calcmode="lin" valueType="num">
                                      <p:cBhvr additive="base">
                                        <p:cTn id="25" dur="500" fill="hold"/>
                                        <p:tgtEl>
                                          <p:spTgt spid="9697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97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69732">
                                            <p:txEl>
                                              <p:pRg st="4" end="4"/>
                                            </p:txEl>
                                          </p:spTgt>
                                        </p:tgtEl>
                                        <p:attrNameLst>
                                          <p:attrName>style.visibility</p:attrName>
                                        </p:attrNameLst>
                                      </p:cBhvr>
                                      <p:to>
                                        <p:strVal val="visible"/>
                                      </p:to>
                                    </p:set>
                                    <p:anim calcmode="lin" valueType="num">
                                      <p:cBhvr additive="base">
                                        <p:cTn id="31" dur="500" fill="hold"/>
                                        <p:tgtEl>
                                          <p:spTgt spid="96973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973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2130425"/>
            <a:ext cx="9144000" cy="1470025"/>
          </a:xfrm>
        </p:spPr>
        <p:txBody>
          <a:bodyPr/>
          <a:lstStyle/>
          <a:p>
            <a:pPr algn="l" eaLnBrk="1" hangingPunct="1"/>
            <a:r>
              <a:rPr lang="en-US" dirty="0" smtClean="0">
                <a:solidFill>
                  <a:schemeClr val="tx2"/>
                </a:solidFill>
                <a:latin typeface="Times New Roman" pitchFamily="18" charset="0"/>
                <a:cs typeface="Times New Roman" pitchFamily="18" charset="0"/>
              </a:rPr>
              <a:t>Speech at the Schoolhouse Gate: </a:t>
            </a:r>
            <a:br>
              <a:rPr lang="en-US" dirty="0" smtClean="0">
                <a:solidFill>
                  <a:schemeClr val="tx2"/>
                </a:solidFill>
                <a:latin typeface="Times New Roman" pitchFamily="18" charset="0"/>
                <a:cs typeface="Times New Roman" pitchFamily="18" charset="0"/>
              </a:rPr>
            </a:br>
            <a:r>
              <a:rPr lang="en-US" dirty="0" smtClean="0">
                <a:solidFill>
                  <a:schemeClr val="tx2"/>
                </a:solidFill>
                <a:latin typeface="Times New Roman" pitchFamily="18" charset="0"/>
                <a:cs typeface="Times New Roman" pitchFamily="18" charset="0"/>
              </a:rPr>
              <a:t>The Special Case </a:t>
            </a:r>
            <a:r>
              <a:rPr lang="en-US" dirty="0" smtClean="0">
                <a:latin typeface="Times New Roman" pitchFamily="18" charset="0"/>
                <a:cs typeface="Times New Roman" pitchFamily="18" charset="0"/>
              </a:rPr>
              <a:t>of Teachers</a:t>
            </a:r>
            <a:endParaRPr lang="en-US" b="1" dirty="0" smtClean="0">
              <a:solidFill>
                <a:schemeClr val="tx1"/>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0" y="3505200"/>
            <a:ext cx="9144000" cy="2133600"/>
          </a:xfrm>
        </p:spPr>
        <p:txBody>
          <a:bodyPr/>
          <a:lstStyle/>
          <a:p>
            <a:pPr algn="r" eaLnBrk="1" hangingPunct="1">
              <a:defRPr/>
            </a:pPr>
            <a:endParaRPr lang="en-US" sz="1800" dirty="0" smtClean="0">
              <a:solidFill>
                <a:schemeClr val="tx2">
                  <a:lumMod val="50000"/>
                  <a:lumOff val="50000"/>
                </a:schemeClr>
              </a:solidFill>
            </a:endParaRP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Shawn Healy</a:t>
            </a: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Resident Scholar</a:t>
            </a: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McCormick Foundation Civics Program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7391400" cy="1676400"/>
          </a:xfrm>
        </p:spPr>
        <p:txBody>
          <a:bodyPr/>
          <a:lstStyle/>
          <a:p>
            <a:pPr eaLnBrk="1" hangingPunct="1"/>
            <a:r>
              <a:rPr lang="en-US" dirty="0" smtClean="0">
                <a:latin typeface="Times New Roman" pitchFamily="18" charset="0"/>
                <a:cs typeface="Times New Roman" pitchFamily="18" charset="0"/>
              </a:rPr>
              <a:t>Speech at the Schoolhouse Gate</a:t>
            </a:r>
          </a:p>
        </p:txBody>
      </p:sp>
      <p:sp>
        <p:nvSpPr>
          <p:cNvPr id="9219" name="Content Placeholder 7"/>
          <p:cNvSpPr>
            <a:spLocks noGrp="1"/>
          </p:cNvSpPr>
          <p:nvPr>
            <p:ph idx="4294967295"/>
          </p:nvPr>
        </p:nvSpPr>
        <p:spPr>
          <a:xfrm>
            <a:off x="0" y="1219200"/>
            <a:ext cx="9144000" cy="5257800"/>
          </a:xfrm>
        </p:spPr>
        <p:txBody>
          <a:bodyPr/>
          <a:lstStyle/>
          <a:p>
            <a:pPr marL="914400" lvl="1" indent="-457200" eaLnBrk="1" hangingPunct="1">
              <a:buFont typeface="Arial" pitchFamily="34" charset="0"/>
              <a:buChar char="•"/>
            </a:pPr>
            <a:r>
              <a:rPr lang="en-US" sz="2400" dirty="0" smtClean="0">
                <a:latin typeface="Times New Roman" pitchFamily="18" charset="0"/>
                <a:cs typeface="Times New Roman" pitchFamily="18" charset="0"/>
              </a:rPr>
              <a:t>Student speech and press</a:t>
            </a:r>
          </a:p>
          <a:p>
            <a:pPr marL="914400" lvl="1" indent="-457200" eaLnBrk="1" hangingPunct="1">
              <a:buNone/>
            </a:pPr>
            <a:r>
              <a:rPr lang="en-US" sz="2400" dirty="0" smtClean="0">
                <a:solidFill>
                  <a:schemeClr val="bg2"/>
                </a:solidFill>
                <a:latin typeface="Times New Roman" pitchFamily="18" charset="0"/>
                <a:cs typeface="Times New Roman" pitchFamily="18" charset="0"/>
              </a:rPr>
              <a:t>	-</a:t>
            </a:r>
            <a:r>
              <a:rPr lang="en-US" sz="2400" dirty="0" smtClean="0">
                <a:solidFill>
                  <a:schemeClr val="bg2"/>
                </a:solidFill>
                <a:latin typeface="Swis721 Lt BT" pitchFamily="34" charset="0"/>
              </a:rPr>
              <a:t> </a:t>
            </a:r>
            <a:r>
              <a:rPr lang="en-US" sz="2400" dirty="0" smtClean="0">
                <a:solidFill>
                  <a:schemeClr val="bg2"/>
                </a:solidFill>
                <a:latin typeface="Times New Roman" pitchFamily="18" charset="0"/>
                <a:cs typeface="Times New Roman" pitchFamily="18" charset="0"/>
              </a:rPr>
              <a:t>Students in public schools enjoy First Amendment protections depending on the type of expression and their age.  The Court has distinguished between elementary and secondary schools and public colleges and universities</a:t>
            </a:r>
          </a:p>
          <a:p>
            <a:pPr marL="914400" lvl="1" indent="-457200" eaLnBrk="1" hangingPunct="1">
              <a:buNone/>
            </a:pPr>
            <a:r>
              <a:rPr lang="en-US" sz="2400" dirty="0" smtClean="0">
                <a:solidFill>
                  <a:schemeClr val="bg2"/>
                </a:solidFill>
                <a:latin typeface="Times New Roman" pitchFamily="18" charset="0"/>
                <a:cs typeface="Times New Roman" pitchFamily="18" charset="0"/>
              </a:rPr>
              <a:t>	-Limitations include:</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Material and substantial disruptions: </a:t>
            </a:r>
            <a:r>
              <a:rPr lang="en-US" sz="1600" i="1" dirty="0" smtClean="0">
                <a:solidFill>
                  <a:schemeClr val="bg2"/>
                </a:solidFill>
                <a:latin typeface="Times New Roman" pitchFamily="18" charset="0"/>
                <a:cs typeface="Times New Roman" pitchFamily="18" charset="0"/>
              </a:rPr>
              <a:t>Tinker v. Des Moines </a:t>
            </a:r>
            <a:r>
              <a:rPr lang="en-US" sz="1600" dirty="0" smtClean="0">
                <a:solidFill>
                  <a:schemeClr val="bg2"/>
                </a:solidFill>
                <a:latin typeface="Times New Roman" pitchFamily="18" charset="0"/>
                <a:cs typeface="Times New Roman" pitchFamily="18" charset="0"/>
              </a:rPr>
              <a:t>(1969)	</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Vulgar or lewd speech: </a:t>
            </a:r>
            <a:r>
              <a:rPr lang="en-US" sz="1600" i="1" dirty="0" smtClean="0">
                <a:solidFill>
                  <a:schemeClr val="bg2"/>
                </a:solidFill>
                <a:latin typeface="Times New Roman" pitchFamily="18" charset="0"/>
                <a:cs typeface="Times New Roman" pitchFamily="18" charset="0"/>
              </a:rPr>
              <a:t>Bethel v. Fraser </a:t>
            </a:r>
            <a:r>
              <a:rPr lang="en-US" sz="1600" dirty="0" smtClean="0">
                <a:solidFill>
                  <a:schemeClr val="bg2"/>
                </a:solidFill>
                <a:latin typeface="Times New Roman" pitchFamily="18" charset="0"/>
                <a:cs typeface="Times New Roman" pitchFamily="18" charset="0"/>
              </a:rPr>
              <a:t>(1986)</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Reasonably related to legitimate pedagogical concerns: </a:t>
            </a:r>
            <a:r>
              <a:rPr lang="en-US" sz="1600" i="1" dirty="0" smtClean="0">
                <a:solidFill>
                  <a:schemeClr val="bg2"/>
                </a:solidFill>
                <a:latin typeface="Times New Roman" pitchFamily="18" charset="0"/>
                <a:cs typeface="Times New Roman" pitchFamily="18" charset="0"/>
              </a:rPr>
              <a:t>Hazelwood v. </a:t>
            </a:r>
            <a:r>
              <a:rPr lang="en-US" sz="1600" i="1" dirty="0" err="1" smtClean="0">
                <a:solidFill>
                  <a:schemeClr val="bg2"/>
                </a:solidFill>
                <a:latin typeface="Times New Roman" pitchFamily="18" charset="0"/>
                <a:cs typeface="Times New Roman" pitchFamily="18" charset="0"/>
              </a:rPr>
              <a:t>Kuhlmeier</a:t>
            </a:r>
            <a:r>
              <a:rPr lang="en-US" sz="1600" i="1" dirty="0" smtClean="0">
                <a:solidFill>
                  <a:schemeClr val="bg2"/>
                </a:solidFill>
                <a:latin typeface="Times New Roman" pitchFamily="18" charset="0"/>
                <a:cs typeface="Times New Roman" pitchFamily="18" charset="0"/>
              </a:rPr>
              <a:t> </a:t>
            </a:r>
            <a:r>
              <a:rPr lang="en-US" sz="1600" dirty="0" smtClean="0">
                <a:solidFill>
                  <a:schemeClr val="bg2"/>
                </a:solidFill>
                <a:latin typeface="Times New Roman" pitchFamily="18" charset="0"/>
                <a:cs typeface="Times New Roman" pitchFamily="18" charset="0"/>
              </a:rPr>
              <a:t>(1988)</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Drug-related speech: </a:t>
            </a:r>
            <a:r>
              <a:rPr lang="en-US" sz="1600" i="1" dirty="0" smtClean="0">
                <a:solidFill>
                  <a:schemeClr val="bg2"/>
                </a:solidFill>
                <a:latin typeface="Times New Roman" pitchFamily="18" charset="0"/>
                <a:cs typeface="Times New Roman" pitchFamily="18" charset="0"/>
              </a:rPr>
              <a:t>Morse v. Frederick </a:t>
            </a:r>
            <a:r>
              <a:rPr lang="en-US" sz="1600" dirty="0" smtClean="0">
                <a:solidFill>
                  <a:schemeClr val="bg2"/>
                </a:solidFill>
                <a:latin typeface="Times New Roman" pitchFamily="18" charset="0"/>
                <a:cs typeface="Times New Roman" pitchFamily="18" charset="0"/>
              </a:rPr>
              <a:t>(2007)</a:t>
            </a:r>
            <a:r>
              <a:rPr lang="en-US" sz="2400" dirty="0" smtClean="0">
                <a:solidFill>
                  <a:schemeClr val="bg2"/>
                </a:solidFill>
                <a:latin typeface="Times New Roman" pitchFamily="18" charset="0"/>
                <a:cs typeface="Times New Roman" pitchFamily="18" charset="0"/>
              </a:rPr>
              <a:t>	</a:t>
            </a:r>
            <a:r>
              <a:rPr lang="en-US" sz="1600" dirty="0" smtClean="0">
                <a:solidFill>
                  <a:schemeClr val="bg2"/>
                </a:solidFill>
                <a:latin typeface="Times New Roman" pitchFamily="18" charset="0"/>
                <a:cs typeface="Times New Roman" pitchFamily="18" charset="0"/>
              </a:rPr>
              <a:t>		</a:t>
            </a:r>
          </a:p>
        </p:txBody>
      </p:sp>
      <p:sp>
        <p:nvSpPr>
          <p:cNvPr id="9220"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45C28710-B6B3-43A0-A21F-696E83303176}" type="slidenum">
              <a:rPr lang="en-US" sz="1200">
                <a:solidFill>
                  <a:schemeClr val="bg1"/>
                </a:solidFill>
              </a:rPr>
              <a:pPr algn="r" eaLnBrk="0" hangingPunct="0">
                <a:spcBef>
                  <a:spcPct val="0"/>
                </a:spcBef>
              </a:pPr>
              <a:t>2</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pic>
        <p:nvPicPr>
          <p:cNvPr id="44034" name="Picture 2"/>
          <p:cNvPicPr>
            <a:picLocks noChangeAspect="1" noChangeArrowheads="1"/>
          </p:cNvPicPr>
          <p:nvPr/>
        </p:nvPicPr>
        <p:blipFill>
          <a:blip r:embed="rId3" cstate="print"/>
          <a:srcRect/>
          <a:stretch>
            <a:fillRect/>
          </a:stretch>
        </p:blipFill>
        <p:spPr bwMode="auto">
          <a:xfrm>
            <a:off x="0" y="5010150"/>
            <a:ext cx="2466975" cy="1847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sz="half" idx="1"/>
          </p:nvPr>
        </p:nvSpPr>
        <p:spPr>
          <a:xfrm>
            <a:off x="381000" y="1447800"/>
            <a:ext cx="6527800" cy="5129213"/>
          </a:xfrm>
        </p:spPr>
        <p:txBody>
          <a:bodyPr/>
          <a:lstStyle/>
          <a:p>
            <a:pPr eaLnBrk="1" hangingPunct="1"/>
            <a:endParaRPr lang="en-US" sz="2000" dirty="0" smtClean="0"/>
          </a:p>
          <a:p>
            <a:pPr lvl="1" eaLnBrk="1" hangingPunct="1">
              <a:buFontTx/>
              <a:buNone/>
            </a:pPr>
            <a:endParaRPr lang="en-US" sz="2000" dirty="0" smtClean="0"/>
          </a:p>
        </p:txBody>
      </p:sp>
      <p:sp>
        <p:nvSpPr>
          <p:cNvPr id="9219" name="Rectangle 3"/>
          <p:cNvSpPr>
            <a:spLocks noGrp="1" noChangeArrowheads="1"/>
          </p:cNvSpPr>
          <p:nvPr>
            <p:ph type="title"/>
          </p:nvPr>
        </p:nvSpPr>
        <p:spPr>
          <a:xfrm>
            <a:off x="0" y="0"/>
            <a:ext cx="9144000" cy="1339850"/>
          </a:xfrm>
          <a:noFill/>
        </p:spPr>
        <p:txBody>
          <a:bodyPr/>
          <a:lstStyle/>
          <a:p>
            <a:pPr eaLnBrk="1" hangingPunct="1"/>
            <a:r>
              <a:rPr lang="en-US" dirty="0" smtClean="0">
                <a:latin typeface="Times New Roman" pitchFamily="18" charset="0"/>
                <a:cs typeface="Times New Roman" pitchFamily="18" charset="0"/>
              </a:rPr>
              <a:t>Speech at the Schoolhouse Gate: Categorical Exceptions</a:t>
            </a:r>
            <a:endParaRPr lang="en-US" b="1" i="1" dirty="0" smtClean="0">
              <a:solidFill>
                <a:srgbClr val="7391DC"/>
              </a:solidFill>
              <a:latin typeface="Swis721 Cn BT" pitchFamily="34" charset="0"/>
            </a:endParaRPr>
          </a:p>
        </p:txBody>
      </p:sp>
      <p:sp>
        <p:nvSpPr>
          <p:cNvPr id="9220" name="Text Box 4"/>
          <p:cNvSpPr txBox="1">
            <a:spLocks noChangeArrowheads="1"/>
          </p:cNvSpPr>
          <p:nvPr/>
        </p:nvSpPr>
        <p:spPr bwMode="auto">
          <a:xfrm>
            <a:off x="0" y="1371600"/>
            <a:ext cx="9144000" cy="2462213"/>
          </a:xfrm>
          <a:prstGeom prst="rect">
            <a:avLst/>
          </a:prstGeom>
          <a:noFill/>
          <a:ln w="9525" algn="ctr">
            <a:noFill/>
            <a:miter lim="800000"/>
            <a:headEnd/>
            <a:tailEnd/>
          </a:ln>
        </p:spPr>
        <p:txBody>
          <a:bodyPr wrap="square">
            <a:spAutoFit/>
          </a:bodyPr>
          <a:lstStyle/>
          <a:p>
            <a:pPr marL="688975" indent="-688975">
              <a:spcBef>
                <a:spcPct val="50000"/>
              </a:spcBef>
              <a:buClr>
                <a:srgbClr val="62AC1E"/>
              </a:buClr>
            </a:pPr>
            <a:r>
              <a:rPr lang="en-US" sz="2400" b="1" i="1" dirty="0" smtClean="0">
                <a:latin typeface="Times New Roman" pitchFamily="18" charset="0"/>
                <a:cs typeface="Times New Roman" pitchFamily="18" charset="0"/>
              </a:rPr>
              <a:t>Tinker v. Des Moines </a:t>
            </a:r>
            <a:r>
              <a:rPr lang="en-US" sz="2400" b="1" dirty="0" smtClean="0">
                <a:latin typeface="Times New Roman" pitchFamily="18" charset="0"/>
                <a:cs typeface="Times New Roman" pitchFamily="18" charset="0"/>
              </a:rPr>
              <a:t>(1969):</a:t>
            </a:r>
            <a:endParaRPr lang="en-US" sz="2400" b="1" dirty="0">
              <a:latin typeface="Times New Roman" pitchFamily="18" charset="0"/>
              <a:cs typeface="Times New Roman" pitchFamily="18" charset="0"/>
            </a:endParaRP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Facts of the case</a:t>
            </a:r>
            <a:endParaRPr lang="en-US" sz="2000" i="1" dirty="0">
              <a:solidFill>
                <a:schemeClr val="bg2"/>
              </a:solidFill>
              <a:latin typeface="Times New Roman" pitchFamily="18" charset="0"/>
              <a:cs typeface="Times New Roman" pitchFamily="18" charset="0"/>
            </a:endParaRP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Issues/ Decisions</a:t>
            </a: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Reasoning</a:t>
            </a: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Separate Opinions</a:t>
            </a: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Discussion</a:t>
            </a:r>
          </a:p>
        </p:txBody>
      </p:sp>
      <p:pic>
        <p:nvPicPr>
          <p:cNvPr id="45059" name="Picture 3"/>
          <p:cNvPicPr>
            <a:picLocks noChangeAspect="1" noChangeArrowheads="1"/>
          </p:cNvPicPr>
          <p:nvPr/>
        </p:nvPicPr>
        <p:blipFill>
          <a:blip r:embed="rId3" cstate="print"/>
          <a:srcRect l="37500" t="57292" r="6250" b="29166"/>
          <a:stretch>
            <a:fillRect/>
          </a:stretch>
        </p:blipFill>
        <p:spPr bwMode="auto">
          <a:xfrm>
            <a:off x="0" y="5334000"/>
            <a:ext cx="5486400" cy="990600"/>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4267200" y="1600200"/>
            <a:ext cx="1936377" cy="1371600"/>
          </a:xfrm>
          <a:prstGeom prst="rect">
            <a:avLst/>
          </a:prstGeom>
          <a:noFill/>
          <a:ln w="9525">
            <a:noFill/>
            <a:miter lim="800000"/>
            <a:headEnd/>
            <a:tailEnd/>
          </a:ln>
        </p:spPr>
      </p:pic>
      <p:pic>
        <p:nvPicPr>
          <p:cNvPr id="12" name="Picture 5" descr="Mary Beth Thinker"/>
          <p:cNvPicPr>
            <a:picLocks noChangeAspect="1" noChangeArrowheads="1"/>
          </p:cNvPicPr>
          <p:nvPr/>
        </p:nvPicPr>
        <p:blipFill>
          <a:blip r:embed="rId5" cstate="print"/>
          <a:srcRect/>
          <a:stretch>
            <a:fillRect/>
          </a:stretch>
        </p:blipFill>
        <p:spPr bwMode="auto">
          <a:xfrm>
            <a:off x="4267200" y="3200399"/>
            <a:ext cx="1981200" cy="17710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sz="half" idx="1"/>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16387" name="Rectangle 3"/>
          <p:cNvSpPr>
            <a:spLocks noGrp="1" noChangeArrowheads="1"/>
          </p:cNvSpPr>
          <p:nvPr>
            <p:ph type="title"/>
          </p:nvPr>
        </p:nvSpPr>
        <p:spPr>
          <a:xfrm>
            <a:off x="0" y="66675"/>
            <a:ext cx="9144000" cy="1006475"/>
          </a:xfrm>
          <a:noFill/>
        </p:spPr>
        <p:txBody>
          <a:bodyPr/>
          <a:lstStyle/>
          <a:p>
            <a:pPr eaLnBrk="1" hangingPunct="1"/>
            <a:r>
              <a:rPr lang="en-US" dirty="0" smtClean="0">
                <a:latin typeface="Times New Roman" pitchFamily="18" charset="0"/>
                <a:cs typeface="Times New Roman" pitchFamily="18" charset="0"/>
              </a:rPr>
              <a:t>Speech at the Schoolhouse Gate: Categorical Exceptions</a:t>
            </a:r>
            <a:endParaRPr lang="en-US" b="1" dirty="0" smtClean="0">
              <a:solidFill>
                <a:srgbClr val="C00000"/>
              </a:solidFill>
              <a:latin typeface="Swis721 Cn BT" pitchFamily="34" charset="0"/>
            </a:endParaRPr>
          </a:p>
        </p:txBody>
      </p:sp>
      <p:sp>
        <p:nvSpPr>
          <p:cNvPr id="933892" name="Text Box 4"/>
          <p:cNvSpPr txBox="1">
            <a:spLocks noChangeArrowheads="1"/>
          </p:cNvSpPr>
          <p:nvPr/>
        </p:nvSpPr>
        <p:spPr bwMode="auto">
          <a:xfrm>
            <a:off x="152400" y="1295399"/>
            <a:ext cx="8839200" cy="4699748"/>
          </a:xfrm>
          <a:prstGeom prst="rect">
            <a:avLst/>
          </a:prstGeom>
          <a:noFill/>
          <a:ln w="9525" algn="ctr">
            <a:noFill/>
            <a:miter lim="800000"/>
            <a:headEnd/>
            <a:tailEnd/>
          </a:ln>
          <a:effectLst/>
        </p:spPr>
        <p:txBody>
          <a:bodyPr wrap="square">
            <a:spAutoFit/>
          </a:bodyPr>
          <a:lstStyle/>
          <a:p>
            <a:pPr marL="688975" indent="-688975">
              <a:spcBef>
                <a:spcPct val="50000"/>
              </a:spcBef>
              <a:buClr>
                <a:schemeClr val="tx2"/>
              </a:buClr>
              <a:buFont typeface="Arial" pitchFamily="34" charset="0"/>
              <a:buChar char="•"/>
            </a:pPr>
            <a:r>
              <a:rPr lang="en-US" sz="2400" b="1" i="1" dirty="0">
                <a:latin typeface="Swis721 Lt BT" pitchFamily="34" charset="0"/>
              </a:rPr>
              <a:t>Tinker v. Des Moines</a:t>
            </a:r>
            <a:r>
              <a:rPr lang="en-US" sz="2400" b="1" dirty="0">
                <a:latin typeface="Swis721 Lt BT" pitchFamily="34" charset="0"/>
              </a:rPr>
              <a:t> (1969): </a:t>
            </a:r>
            <a:r>
              <a:rPr lang="en-US" dirty="0">
                <a:solidFill>
                  <a:schemeClr val="bg2"/>
                </a:solidFill>
              </a:rPr>
              <a:t>“In the absence of a specific showing of constitutionally valid reasons to regulate their speech, Students are entitled to </a:t>
            </a:r>
            <a:r>
              <a:rPr lang="en-US" dirty="0" smtClean="0">
                <a:solidFill>
                  <a:schemeClr val="bg2"/>
                </a:solidFill>
              </a:rPr>
              <a:t>freedom </a:t>
            </a:r>
            <a:r>
              <a:rPr lang="en-US" dirty="0">
                <a:solidFill>
                  <a:schemeClr val="bg2"/>
                </a:solidFill>
              </a:rPr>
              <a:t>of expression of their views.” Permissible regulation </a:t>
            </a:r>
            <a:r>
              <a:rPr lang="en-US" dirty="0" smtClean="0">
                <a:solidFill>
                  <a:schemeClr val="bg2"/>
                </a:solidFill>
              </a:rPr>
              <a:t>includes </a:t>
            </a:r>
            <a:r>
              <a:rPr lang="en-US" dirty="0">
                <a:solidFill>
                  <a:schemeClr val="bg2"/>
                </a:solidFill>
              </a:rPr>
              <a:t>“material” and “substantial” disruptions in school </a:t>
            </a:r>
            <a:r>
              <a:rPr lang="en-US" dirty="0" smtClean="0">
                <a:solidFill>
                  <a:schemeClr val="bg2"/>
                </a:solidFill>
              </a:rPr>
              <a:t>discipline</a:t>
            </a:r>
            <a:endParaRPr lang="en-US" sz="2400" b="1" dirty="0" smtClean="0">
              <a:solidFill>
                <a:schemeClr val="bg2"/>
              </a:solidFill>
              <a:latin typeface="Swis721 Lt BT" pitchFamily="34" charset="0"/>
            </a:endParaRPr>
          </a:p>
          <a:p>
            <a:pPr marL="688975" indent="-688975">
              <a:spcBef>
                <a:spcPct val="50000"/>
              </a:spcBef>
              <a:buClr>
                <a:schemeClr val="tx2"/>
              </a:buClr>
              <a:buFont typeface="Arial" pitchFamily="34" charset="0"/>
              <a:buChar char="•"/>
            </a:pPr>
            <a:r>
              <a:rPr lang="en-US" sz="2400" b="1" i="1" dirty="0" smtClean="0">
                <a:latin typeface="Swis721 Lt BT" pitchFamily="34" charset="0"/>
              </a:rPr>
              <a:t>Bethel </a:t>
            </a:r>
            <a:r>
              <a:rPr lang="en-US" sz="2400" b="1" i="1" dirty="0">
                <a:latin typeface="Swis721 Lt BT" pitchFamily="34" charset="0"/>
              </a:rPr>
              <a:t>v. Fraser</a:t>
            </a:r>
            <a:r>
              <a:rPr lang="en-US" sz="2400" b="1" dirty="0">
                <a:latin typeface="Swis721 Lt BT" pitchFamily="34" charset="0"/>
              </a:rPr>
              <a:t> (1986): </a:t>
            </a:r>
            <a:r>
              <a:rPr lang="en-US" dirty="0">
                <a:solidFill>
                  <a:schemeClr val="bg2"/>
                </a:solidFill>
              </a:rPr>
              <a:t>Schools may go beyond the maintenance of order in censoring student speech.  Expression that is offensive of inappropriate may be censored and punished because elementary, middle, and high school students are not adults, attendance is compulsory, and they constitute a captive </a:t>
            </a:r>
            <a:r>
              <a:rPr lang="en-US" dirty="0" smtClean="0">
                <a:solidFill>
                  <a:schemeClr val="bg2"/>
                </a:solidFill>
              </a:rPr>
              <a:t>audience.</a:t>
            </a:r>
            <a:endParaRPr lang="en-US" sz="2400" b="1" dirty="0" smtClean="0">
              <a:solidFill>
                <a:srgbClr val="3044B5"/>
              </a:solidFill>
              <a:latin typeface="Swis721 Lt BT" pitchFamily="34" charset="0"/>
            </a:endParaRPr>
          </a:p>
          <a:p>
            <a:pPr marL="688975" indent="-688975">
              <a:spcBef>
                <a:spcPct val="50000"/>
              </a:spcBef>
              <a:buClr>
                <a:schemeClr val="tx2"/>
              </a:buClr>
              <a:buFont typeface="Arial" pitchFamily="34" charset="0"/>
              <a:buChar char="•"/>
            </a:pPr>
            <a:r>
              <a:rPr lang="en-US" sz="2400" b="1" i="1" dirty="0" smtClean="0"/>
              <a:t>Morse</a:t>
            </a:r>
            <a:r>
              <a:rPr lang="en-US" sz="2400" dirty="0" smtClean="0"/>
              <a:t> </a:t>
            </a:r>
            <a:r>
              <a:rPr lang="en-US" sz="2400" b="1" i="1" dirty="0">
                <a:latin typeface="Swis721 Lt BT" pitchFamily="34" charset="0"/>
              </a:rPr>
              <a:t>v. </a:t>
            </a:r>
            <a:r>
              <a:rPr lang="en-US" sz="2400" b="1" i="1" dirty="0"/>
              <a:t>Frederick</a:t>
            </a:r>
            <a:r>
              <a:rPr lang="en-US" dirty="0"/>
              <a:t> </a:t>
            </a:r>
            <a:r>
              <a:rPr lang="en-US" sz="2400" b="1" dirty="0">
                <a:latin typeface="Swis721 Lt BT" pitchFamily="34" charset="0"/>
              </a:rPr>
              <a:t>(2007): </a:t>
            </a:r>
            <a:r>
              <a:rPr lang="en-US" dirty="0">
                <a:solidFill>
                  <a:schemeClr val="bg2"/>
                </a:solidFill>
              </a:rPr>
              <a:t>“Schools may take steps to safeguard those entrusted to their care from speech that can be reasonably regarded as encouraging illegal drug use."</a:t>
            </a:r>
            <a:r>
              <a:rPr lang="en-US" dirty="0"/>
              <a:t> </a:t>
            </a:r>
            <a:endParaRPr lang="en-US" sz="2400" b="1" dirty="0">
              <a:solidFill>
                <a:srgbClr val="3044B5"/>
              </a:solidFill>
            </a:endParaRPr>
          </a:p>
          <a:p>
            <a:pPr marL="971550" lvl="1" indent="-168275">
              <a:spcBef>
                <a:spcPct val="30000"/>
              </a:spcBef>
              <a:buClr>
                <a:schemeClr val="hlink"/>
              </a:buClr>
              <a:buSzPct val="75000"/>
            </a:pPr>
            <a:r>
              <a:rPr lang="en-US" dirty="0">
                <a:solidFill>
                  <a:schemeClr val="bg2"/>
                </a:solidFill>
                <a:latin typeface="Swis721 Lt BT" pitchFamily="34" charset="0"/>
              </a:rPr>
              <a:t>	</a:t>
            </a:r>
          </a:p>
        </p:txBody>
      </p:sp>
      <p:pic>
        <p:nvPicPr>
          <p:cNvPr id="46082" name="Picture 2"/>
          <p:cNvPicPr>
            <a:picLocks noChangeAspect="1" noChangeArrowheads="1"/>
          </p:cNvPicPr>
          <p:nvPr/>
        </p:nvPicPr>
        <p:blipFill>
          <a:blip r:embed="rId3" cstate="print"/>
          <a:srcRect/>
          <a:stretch>
            <a:fillRect/>
          </a:stretch>
        </p:blipFill>
        <p:spPr bwMode="auto">
          <a:xfrm>
            <a:off x="1" y="5602318"/>
            <a:ext cx="1676400" cy="12556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sz="half" idx="1"/>
          </p:nvPr>
        </p:nvSpPr>
        <p:spPr>
          <a:xfrm>
            <a:off x="381000" y="1447800"/>
            <a:ext cx="6527800" cy="5129213"/>
          </a:xfrm>
        </p:spPr>
        <p:txBody>
          <a:bodyPr/>
          <a:lstStyle/>
          <a:p>
            <a:pPr eaLnBrk="1" hangingPunct="1"/>
            <a:endParaRPr lang="en-US" sz="2000" dirty="0" smtClean="0"/>
          </a:p>
          <a:p>
            <a:pPr lvl="1" eaLnBrk="1" hangingPunct="1">
              <a:buFontTx/>
              <a:buNone/>
            </a:pPr>
            <a:endParaRPr lang="en-US" sz="2000" dirty="0" smtClean="0"/>
          </a:p>
        </p:txBody>
      </p:sp>
      <p:sp>
        <p:nvSpPr>
          <p:cNvPr id="9219" name="Rectangle 3"/>
          <p:cNvSpPr>
            <a:spLocks noGrp="1" noChangeArrowheads="1"/>
          </p:cNvSpPr>
          <p:nvPr>
            <p:ph type="title"/>
          </p:nvPr>
        </p:nvSpPr>
        <p:spPr>
          <a:xfrm>
            <a:off x="0" y="0"/>
            <a:ext cx="9144000" cy="1339850"/>
          </a:xfrm>
          <a:noFill/>
        </p:spPr>
        <p:txBody>
          <a:bodyPr/>
          <a:lstStyle/>
          <a:p>
            <a:pPr eaLnBrk="1" hangingPunct="1"/>
            <a:r>
              <a:rPr lang="en-US" dirty="0" smtClean="0">
                <a:latin typeface="Times New Roman" pitchFamily="18" charset="0"/>
                <a:cs typeface="Times New Roman" pitchFamily="18" charset="0"/>
              </a:rPr>
              <a:t>Speech at the Schoolhouse Gate: Scholastic Journalism</a:t>
            </a:r>
            <a:endParaRPr lang="en-US" b="1" i="1" dirty="0" smtClean="0">
              <a:solidFill>
                <a:srgbClr val="7391DC"/>
              </a:solidFill>
              <a:latin typeface="Swis721 Cn BT" pitchFamily="34" charset="0"/>
            </a:endParaRPr>
          </a:p>
        </p:txBody>
      </p:sp>
      <p:sp>
        <p:nvSpPr>
          <p:cNvPr id="9220" name="Text Box 4"/>
          <p:cNvSpPr txBox="1">
            <a:spLocks noChangeArrowheads="1"/>
          </p:cNvSpPr>
          <p:nvPr/>
        </p:nvSpPr>
        <p:spPr bwMode="auto">
          <a:xfrm>
            <a:off x="0" y="1524000"/>
            <a:ext cx="9144000" cy="2462213"/>
          </a:xfrm>
          <a:prstGeom prst="rect">
            <a:avLst/>
          </a:prstGeom>
          <a:noFill/>
          <a:ln w="9525" algn="ctr">
            <a:noFill/>
            <a:miter lim="800000"/>
            <a:headEnd/>
            <a:tailEnd/>
          </a:ln>
        </p:spPr>
        <p:txBody>
          <a:bodyPr wrap="square">
            <a:spAutoFit/>
          </a:bodyPr>
          <a:lstStyle/>
          <a:p>
            <a:pPr marL="688975" indent="-688975">
              <a:spcBef>
                <a:spcPct val="50000"/>
              </a:spcBef>
              <a:buClr>
                <a:srgbClr val="62AC1E"/>
              </a:buClr>
            </a:pPr>
            <a:r>
              <a:rPr lang="en-US" sz="2400" b="1" i="1" dirty="0" smtClean="0">
                <a:latin typeface="Times New Roman" pitchFamily="18" charset="0"/>
                <a:cs typeface="Times New Roman" pitchFamily="18" charset="0"/>
              </a:rPr>
              <a:t>Hazelwood v. </a:t>
            </a:r>
            <a:r>
              <a:rPr lang="en-US" sz="2400" b="1" i="1" dirty="0" err="1" smtClean="0">
                <a:latin typeface="Times New Roman" pitchFamily="18" charset="0"/>
                <a:cs typeface="Times New Roman" pitchFamily="18" charset="0"/>
              </a:rPr>
              <a:t>Kuhlmeier</a:t>
            </a:r>
            <a:r>
              <a:rPr lang="en-US" sz="2400" b="1" i="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(1988):</a:t>
            </a:r>
            <a:endParaRPr lang="en-US" sz="2400" b="1" dirty="0">
              <a:latin typeface="Times New Roman" pitchFamily="18" charset="0"/>
              <a:cs typeface="Times New Roman" pitchFamily="18" charset="0"/>
            </a:endParaRP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Facts of the case</a:t>
            </a:r>
            <a:endParaRPr lang="en-US" sz="2000" i="1" dirty="0">
              <a:solidFill>
                <a:schemeClr val="bg2"/>
              </a:solidFill>
              <a:latin typeface="Times New Roman" pitchFamily="18" charset="0"/>
              <a:cs typeface="Times New Roman" pitchFamily="18" charset="0"/>
            </a:endParaRP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Issues/ Decisions</a:t>
            </a: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Reasoning</a:t>
            </a: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Separate Opinions</a:t>
            </a:r>
          </a:p>
          <a:p>
            <a:pPr marL="1260475" lvl="1" indent="-457200">
              <a:spcBef>
                <a:spcPct val="30000"/>
              </a:spcBef>
              <a:buClr>
                <a:schemeClr val="bg2"/>
              </a:buClr>
              <a:buSzPct val="75000"/>
              <a:buFontTx/>
              <a:buChar char="•"/>
            </a:pPr>
            <a:r>
              <a:rPr lang="en-US" sz="2000" dirty="0">
                <a:solidFill>
                  <a:schemeClr val="bg2"/>
                </a:solidFill>
                <a:latin typeface="Times New Roman" pitchFamily="18" charset="0"/>
                <a:cs typeface="Times New Roman" pitchFamily="18" charset="0"/>
              </a:rPr>
              <a:t>Discussion</a:t>
            </a:r>
          </a:p>
        </p:txBody>
      </p:sp>
      <p:pic>
        <p:nvPicPr>
          <p:cNvPr id="8" name="Picture 5"/>
          <p:cNvPicPr>
            <a:picLocks noChangeAspect="1" noChangeArrowheads="1"/>
          </p:cNvPicPr>
          <p:nvPr/>
        </p:nvPicPr>
        <p:blipFill>
          <a:blip r:embed="rId3" cstate="print"/>
          <a:srcRect l="9352"/>
          <a:stretch>
            <a:fillRect/>
          </a:stretch>
        </p:blipFill>
        <p:spPr bwMode="auto">
          <a:xfrm>
            <a:off x="5638800" y="3581400"/>
            <a:ext cx="2400300" cy="1905000"/>
          </a:xfrm>
          <a:prstGeom prst="rect">
            <a:avLst/>
          </a:prstGeom>
          <a:noFill/>
          <a:ln w="9525">
            <a:noFill/>
            <a:miter lim="800000"/>
            <a:headEnd/>
            <a:tailEnd/>
          </a:ln>
          <a:effectLst/>
        </p:spPr>
      </p:pic>
      <p:pic>
        <p:nvPicPr>
          <p:cNvPr id="47106" name="Picture 2"/>
          <p:cNvPicPr>
            <a:picLocks noChangeAspect="1" noChangeArrowheads="1"/>
          </p:cNvPicPr>
          <p:nvPr/>
        </p:nvPicPr>
        <p:blipFill>
          <a:blip r:embed="rId4" cstate="print"/>
          <a:srcRect l="36719" t="66666" r="12500" b="19792"/>
          <a:stretch>
            <a:fillRect/>
          </a:stretch>
        </p:blipFill>
        <p:spPr bwMode="auto">
          <a:xfrm>
            <a:off x="0" y="4572000"/>
            <a:ext cx="4953000" cy="990600"/>
          </a:xfrm>
          <a:prstGeom prst="rect">
            <a:avLst/>
          </a:prstGeom>
          <a:noFill/>
          <a:ln w="9525">
            <a:noFill/>
            <a:miter lim="800000"/>
            <a:headEnd/>
            <a:tailEnd/>
          </a:ln>
        </p:spPr>
      </p:pic>
      <p:pic>
        <p:nvPicPr>
          <p:cNvPr id="47107" name="Picture 3"/>
          <p:cNvPicPr>
            <a:picLocks noChangeAspect="1" noChangeArrowheads="1"/>
          </p:cNvPicPr>
          <p:nvPr/>
        </p:nvPicPr>
        <p:blipFill>
          <a:blip r:embed="rId5" cstate="print"/>
          <a:srcRect/>
          <a:stretch>
            <a:fillRect/>
          </a:stretch>
        </p:blipFill>
        <p:spPr bwMode="auto">
          <a:xfrm>
            <a:off x="5334000" y="1676400"/>
            <a:ext cx="2286000" cy="149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sz="half" idx="1"/>
          </p:nvPr>
        </p:nvSpPr>
        <p:spPr>
          <a:xfrm>
            <a:off x="360363" y="1470025"/>
            <a:ext cx="6527800" cy="5129213"/>
          </a:xfrm>
        </p:spPr>
        <p:txBody>
          <a:bodyPr/>
          <a:lstStyle/>
          <a:p>
            <a:pPr eaLnBrk="1" hangingPunct="1"/>
            <a:endParaRPr lang="en-US" sz="2000" dirty="0" smtClean="0"/>
          </a:p>
          <a:p>
            <a:pPr lvl="1" eaLnBrk="1" hangingPunct="1">
              <a:buFontTx/>
              <a:buNone/>
            </a:pPr>
            <a:endParaRPr lang="en-US" sz="2000" dirty="0" smtClean="0"/>
          </a:p>
        </p:txBody>
      </p:sp>
      <p:sp>
        <p:nvSpPr>
          <p:cNvPr id="18435" name="Rectangle 3"/>
          <p:cNvSpPr>
            <a:spLocks noGrp="1" noChangeArrowheads="1"/>
          </p:cNvSpPr>
          <p:nvPr>
            <p:ph type="title"/>
          </p:nvPr>
        </p:nvSpPr>
        <p:spPr>
          <a:xfrm>
            <a:off x="0" y="609600"/>
            <a:ext cx="9144000" cy="730250"/>
          </a:xfrm>
          <a:noFill/>
        </p:spPr>
        <p:txBody>
          <a:bodyPr/>
          <a:lstStyle/>
          <a:p>
            <a:pPr eaLnBrk="1" hangingPunct="1"/>
            <a:r>
              <a:rPr lang="en-US" dirty="0" smtClean="0">
                <a:latin typeface="Times New Roman" pitchFamily="18" charset="0"/>
                <a:cs typeface="Times New Roman" pitchFamily="18" charset="0"/>
              </a:rPr>
              <a:t>Speech at the Schoolhouse Gate: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Digital Age Challenges</a:t>
            </a:r>
            <a:r>
              <a:rPr lang="en-US" i="1" dirty="0" smtClean="0">
                <a:latin typeface="Times New Roman" pitchFamily="18" charset="0"/>
                <a:cs typeface="Times New Roman" pitchFamily="18" charset="0"/>
              </a:rPr>
              <a:t> </a:t>
            </a:r>
            <a:r>
              <a:rPr lang="en-US" b="1" i="1" dirty="0" smtClean="0">
                <a:solidFill>
                  <a:srgbClr val="7391DC"/>
                </a:solidFill>
                <a:latin typeface="Swis721 Cn BT" pitchFamily="34" charset="0"/>
              </a:rPr>
              <a:t/>
            </a:r>
            <a:br>
              <a:rPr lang="en-US" b="1" i="1" dirty="0" smtClean="0">
                <a:solidFill>
                  <a:srgbClr val="7391DC"/>
                </a:solidFill>
                <a:latin typeface="Swis721 Cn BT" pitchFamily="34" charset="0"/>
              </a:rPr>
            </a:br>
            <a:endParaRPr lang="en-US" b="1" i="1" dirty="0" smtClean="0">
              <a:solidFill>
                <a:srgbClr val="7391DC"/>
              </a:solidFill>
              <a:latin typeface="Swis721 Cn BT" pitchFamily="34" charset="0"/>
            </a:endParaRPr>
          </a:p>
        </p:txBody>
      </p:sp>
      <p:sp>
        <p:nvSpPr>
          <p:cNvPr id="964612" name="Text Box 4"/>
          <p:cNvSpPr txBox="1">
            <a:spLocks noChangeArrowheads="1"/>
          </p:cNvSpPr>
          <p:nvPr/>
        </p:nvSpPr>
        <p:spPr bwMode="auto">
          <a:xfrm>
            <a:off x="0" y="1600200"/>
            <a:ext cx="9144000" cy="2585323"/>
          </a:xfrm>
          <a:prstGeom prst="rect">
            <a:avLst/>
          </a:prstGeom>
          <a:noFill/>
          <a:ln w="9525" algn="ctr">
            <a:noFill/>
            <a:miter lim="800000"/>
            <a:headEnd/>
            <a:tailEnd/>
          </a:ln>
          <a:effectLst/>
        </p:spPr>
        <p:txBody>
          <a:bodyPr wrap="square">
            <a:spAutoFit/>
          </a:bodyPr>
          <a:lstStyle/>
          <a:p>
            <a:pPr marL="457200" indent="-457200">
              <a:spcBef>
                <a:spcPct val="50000"/>
              </a:spcBef>
              <a:buFont typeface="Arial" pitchFamily="34" charset="0"/>
              <a:buChar char="•"/>
            </a:pPr>
            <a:r>
              <a:rPr lang="en-US" sz="2400" dirty="0">
                <a:latin typeface="Times New Roman" pitchFamily="18" charset="0"/>
                <a:cs typeface="Times New Roman" pitchFamily="18" charset="0"/>
              </a:rPr>
              <a:t>Internet </a:t>
            </a:r>
            <a:r>
              <a:rPr lang="en-US" sz="2400" dirty="0" smtClean="0">
                <a:latin typeface="Times New Roman" pitchFamily="18" charset="0"/>
                <a:cs typeface="Times New Roman" pitchFamily="18" charset="0"/>
              </a:rPr>
              <a:t>Filters</a:t>
            </a:r>
          </a:p>
          <a:p>
            <a:pPr marL="800100" lvl="1" indent="-171450">
              <a:spcBef>
                <a:spcPct val="50000"/>
              </a:spcBef>
              <a:buClr>
                <a:srgbClr val="62AC1E"/>
              </a:buClr>
            </a:pPr>
            <a:r>
              <a:rPr lang="en-US" sz="2400" dirty="0" smtClean="0">
                <a:solidFill>
                  <a:schemeClr val="bg2"/>
                </a:solidFill>
                <a:latin typeface="Times New Roman" pitchFamily="18" charset="0"/>
                <a:cs typeface="Times New Roman" pitchFamily="18" charset="0"/>
              </a:rPr>
              <a:t>-</a:t>
            </a:r>
            <a:r>
              <a:rPr lang="en-US" sz="2000" dirty="0" smtClean="0">
                <a:solidFill>
                  <a:schemeClr val="bg2"/>
                </a:solidFill>
                <a:latin typeface="Times New Roman" pitchFamily="18" charset="0"/>
                <a:cs typeface="Times New Roman" pitchFamily="18" charset="0"/>
              </a:rPr>
              <a:t>Children’s Internet Protection Act (2000)</a:t>
            </a:r>
          </a:p>
          <a:p>
            <a:pPr marL="800100" lvl="1" indent="-171450">
              <a:spcBef>
                <a:spcPct val="50000"/>
              </a:spcBef>
              <a:buClr>
                <a:srgbClr val="62AC1E"/>
              </a:buClr>
            </a:pPr>
            <a:r>
              <a:rPr lang="en-US" sz="2000" i="1" dirty="0" smtClean="0">
                <a:solidFill>
                  <a:schemeClr val="bg2"/>
                </a:solidFill>
                <a:latin typeface="Times New Roman" pitchFamily="18" charset="0"/>
                <a:cs typeface="Times New Roman" pitchFamily="18" charset="0"/>
              </a:rPr>
              <a:t>-U.S. v. American Library Association</a:t>
            </a:r>
            <a:r>
              <a:rPr lang="en-US" sz="2000" dirty="0" smtClean="0">
                <a:solidFill>
                  <a:schemeClr val="bg2"/>
                </a:solidFill>
                <a:latin typeface="Times New Roman" pitchFamily="18" charset="0"/>
                <a:cs typeface="Times New Roman" pitchFamily="18" charset="0"/>
              </a:rPr>
              <a:t> (2003)</a:t>
            </a:r>
            <a:endParaRPr lang="en-US" sz="2400" dirty="0" smtClean="0">
              <a:latin typeface="Times New Roman" pitchFamily="18" charset="0"/>
              <a:cs typeface="Times New Roman" pitchFamily="18" charset="0"/>
            </a:endParaRPr>
          </a:p>
          <a:p>
            <a:pPr marL="457200" indent="-457200">
              <a:spcBef>
                <a:spcPct val="50000"/>
              </a:spcBef>
              <a:buFont typeface="Arial" pitchFamily="34" charset="0"/>
              <a:buChar char="•"/>
            </a:pPr>
            <a:r>
              <a:rPr lang="en-US" sz="2400" dirty="0" smtClean="0">
                <a:latin typeface="Times New Roman" pitchFamily="18" charset="0"/>
                <a:cs typeface="Times New Roman" pitchFamily="18" charset="0"/>
              </a:rPr>
              <a:t>Social </a:t>
            </a:r>
            <a:r>
              <a:rPr lang="en-US" sz="2400" dirty="0">
                <a:latin typeface="Times New Roman" pitchFamily="18" charset="0"/>
                <a:cs typeface="Times New Roman" pitchFamily="18" charset="0"/>
              </a:rPr>
              <a:t>Networking </a:t>
            </a:r>
            <a:r>
              <a:rPr lang="en-US" sz="2400" dirty="0" smtClean="0">
                <a:latin typeface="Times New Roman" pitchFamily="18" charset="0"/>
                <a:cs typeface="Times New Roman" pitchFamily="18" charset="0"/>
              </a:rPr>
              <a:t>Sites</a:t>
            </a:r>
          </a:p>
          <a:p>
            <a:pPr marL="457200" indent="-457200">
              <a:spcBef>
                <a:spcPct val="50000"/>
              </a:spcBef>
              <a:buFont typeface="Arial" pitchFamily="34" charset="0"/>
              <a:buChar char="•"/>
            </a:pPr>
            <a:r>
              <a:rPr lang="en-US" sz="2400" dirty="0" err="1" smtClean="0">
                <a:latin typeface="Times New Roman" pitchFamily="18" charset="0"/>
                <a:cs typeface="Times New Roman" pitchFamily="18" charset="0"/>
              </a:rPr>
              <a:t>Cyberbullying</a:t>
            </a:r>
            <a:endParaRPr lang="en-US" sz="2400" dirty="0">
              <a:latin typeface="Times New Roman" pitchFamily="18" charset="0"/>
              <a:cs typeface="Times New Roman" pitchFamily="18" charset="0"/>
            </a:endParaRPr>
          </a:p>
        </p:txBody>
      </p:sp>
      <p:pic>
        <p:nvPicPr>
          <p:cNvPr id="18437" name="Picture 6"/>
          <p:cNvPicPr>
            <a:picLocks noChangeAspect="1" noChangeArrowheads="1"/>
          </p:cNvPicPr>
          <p:nvPr/>
        </p:nvPicPr>
        <p:blipFill>
          <a:blip r:embed="rId3" cstate="print"/>
          <a:srcRect r="4430"/>
          <a:stretch>
            <a:fillRect/>
          </a:stretch>
        </p:blipFill>
        <p:spPr bwMode="auto">
          <a:xfrm>
            <a:off x="222160" y="5129011"/>
            <a:ext cx="1301750"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360363" y="1470025"/>
            <a:ext cx="6527800" cy="5129213"/>
          </a:xfrm>
        </p:spPr>
        <p:txBody>
          <a:bodyPr/>
          <a:lstStyle/>
          <a:p>
            <a:pPr eaLnBrk="1" hangingPunct="1"/>
            <a:endParaRPr lang="en-US" sz="2000" dirty="0" smtClean="0"/>
          </a:p>
          <a:p>
            <a:pPr lvl="1" eaLnBrk="1" hangingPunct="1">
              <a:buFontTx/>
              <a:buNone/>
            </a:pPr>
            <a:endParaRPr lang="en-US" sz="2000" dirty="0" smtClean="0"/>
          </a:p>
        </p:txBody>
      </p:sp>
      <p:sp>
        <p:nvSpPr>
          <p:cNvPr id="19459" name="Rectangle 3"/>
          <p:cNvSpPr>
            <a:spLocks noGrp="1" noChangeArrowheads="1"/>
          </p:cNvSpPr>
          <p:nvPr>
            <p:ph type="title"/>
          </p:nvPr>
        </p:nvSpPr>
        <p:spPr>
          <a:xfrm>
            <a:off x="0" y="533400"/>
            <a:ext cx="9144000" cy="806450"/>
          </a:xfrm>
          <a:noFill/>
        </p:spPr>
        <p:txBody>
          <a:bodyPr/>
          <a:lstStyle/>
          <a:p>
            <a:pPr eaLnBrk="1" hangingPunct="1"/>
            <a:r>
              <a:rPr lang="en-US" dirty="0" smtClean="0">
                <a:latin typeface="Times New Roman" pitchFamily="18" charset="0"/>
                <a:cs typeface="Times New Roman" pitchFamily="18" charset="0"/>
              </a:rPr>
              <a:t>Speech at the Schoolhouse Gate: Application Exercise</a:t>
            </a:r>
            <a:r>
              <a:rPr lang="en-US" i="1" dirty="0" smtClean="0">
                <a:latin typeface="Times New Roman" pitchFamily="18" charset="0"/>
                <a:cs typeface="Times New Roman" pitchFamily="18" charset="0"/>
              </a:rPr>
              <a:t> </a:t>
            </a:r>
            <a:r>
              <a:rPr lang="en-US" i="1" dirty="0" smtClean="0">
                <a:latin typeface="Swis721 Cn BT" pitchFamily="34" charset="0"/>
              </a:rPr>
              <a:t/>
            </a:r>
            <a:br>
              <a:rPr lang="en-US" i="1" dirty="0" smtClean="0">
                <a:latin typeface="Swis721 Cn BT" pitchFamily="34" charset="0"/>
              </a:rPr>
            </a:br>
            <a:endParaRPr lang="en-US" i="1" dirty="0" smtClean="0">
              <a:latin typeface="Swis721 Cn BT" pitchFamily="34" charset="0"/>
            </a:endParaRPr>
          </a:p>
        </p:txBody>
      </p:sp>
      <p:sp>
        <p:nvSpPr>
          <p:cNvPr id="969732" name="Text Box 4"/>
          <p:cNvSpPr txBox="1">
            <a:spLocks noChangeArrowheads="1"/>
          </p:cNvSpPr>
          <p:nvPr/>
        </p:nvSpPr>
        <p:spPr bwMode="auto">
          <a:xfrm>
            <a:off x="0" y="1447799"/>
            <a:ext cx="9144000" cy="3939540"/>
          </a:xfrm>
          <a:prstGeom prst="rect">
            <a:avLst/>
          </a:prstGeom>
          <a:noFill/>
          <a:ln w="9525" algn="ctr">
            <a:noFill/>
            <a:miter lim="800000"/>
            <a:headEnd/>
            <a:tailEnd/>
          </a:ln>
          <a:effectLst/>
        </p:spPr>
        <p:txBody>
          <a:bodyPr wrap="square">
            <a:spAutoFit/>
          </a:bodyPr>
          <a:lstStyle/>
          <a:p>
            <a:pPr marL="457200" indent="-457200">
              <a:spcBef>
                <a:spcPct val="50000"/>
              </a:spcBef>
              <a:buClr>
                <a:schemeClr val="tx2"/>
              </a:buClr>
              <a:buFont typeface="+mj-lt"/>
              <a:buAutoNum type="arabicPeriod"/>
            </a:pPr>
            <a:r>
              <a:rPr lang="en-US" sz="2000" i="1" dirty="0" smtClean="0">
                <a:latin typeface="Times New Roman" pitchFamily="18" charset="0"/>
                <a:cs typeface="Times New Roman" pitchFamily="18" charset="0"/>
              </a:rPr>
              <a:t>Zelman </a:t>
            </a:r>
            <a:r>
              <a:rPr lang="en-US" sz="2000" i="1" dirty="0">
                <a:latin typeface="Times New Roman" pitchFamily="18" charset="0"/>
                <a:cs typeface="Times New Roman" pitchFamily="18" charset="0"/>
              </a:rPr>
              <a:t>v. Simmons-Harris</a:t>
            </a:r>
            <a:r>
              <a:rPr lang="en-US" sz="2000" dirty="0">
                <a:latin typeface="Times New Roman" pitchFamily="18" charset="0"/>
                <a:cs typeface="Times New Roman" pitchFamily="18" charset="0"/>
              </a:rPr>
              <a:t> (2002), </a:t>
            </a:r>
            <a:r>
              <a:rPr lang="en-US" sz="2000" dirty="0">
                <a:solidFill>
                  <a:schemeClr val="bg2"/>
                </a:solidFill>
                <a:latin typeface="Times New Roman" pitchFamily="18" charset="0"/>
                <a:cs typeface="Times New Roman" pitchFamily="18" charset="0"/>
              </a:rPr>
              <a:t>5-4, constitutional (</a:t>
            </a:r>
            <a:r>
              <a:rPr lang="en-US" sz="2000" dirty="0" smtClean="0">
                <a:solidFill>
                  <a:schemeClr val="bg2"/>
                </a:solidFill>
                <a:latin typeface="Times New Roman" pitchFamily="18" charset="0"/>
                <a:cs typeface="Times New Roman" pitchFamily="18" charset="0"/>
              </a:rPr>
              <a:t>Rehnquist)</a:t>
            </a:r>
          </a:p>
          <a:p>
            <a:pPr marL="457200" indent="-457200">
              <a:spcBef>
                <a:spcPct val="50000"/>
              </a:spcBef>
              <a:buClr>
                <a:schemeClr val="tx2"/>
              </a:buClr>
              <a:buFont typeface="+mj-lt"/>
              <a:buAutoNum type="arabicPeriod"/>
            </a:pPr>
            <a:r>
              <a:rPr lang="en-US" sz="2000" i="1" dirty="0" smtClean="0">
                <a:latin typeface="Times New Roman" pitchFamily="18" charset="0"/>
                <a:cs typeface="Times New Roman" pitchFamily="18" charset="0"/>
              </a:rPr>
              <a:t>Santa </a:t>
            </a:r>
            <a:r>
              <a:rPr lang="en-US" sz="2000" i="1" dirty="0">
                <a:latin typeface="Times New Roman" pitchFamily="18" charset="0"/>
                <a:cs typeface="Times New Roman" pitchFamily="18" charset="0"/>
              </a:rPr>
              <a:t>Fe Independent School District v. Doe</a:t>
            </a:r>
            <a:r>
              <a:rPr lang="en-US" sz="2000" dirty="0">
                <a:latin typeface="Times New Roman" pitchFamily="18" charset="0"/>
                <a:cs typeface="Times New Roman" pitchFamily="18" charset="0"/>
              </a:rPr>
              <a:t> (2000),</a:t>
            </a:r>
            <a:r>
              <a:rPr lang="en-US" sz="2000" dirty="0">
                <a:solidFill>
                  <a:schemeClr val="bg2"/>
                </a:solidFill>
                <a:latin typeface="Times New Roman" pitchFamily="18" charset="0"/>
                <a:cs typeface="Times New Roman" pitchFamily="18" charset="0"/>
              </a:rPr>
              <a:t> 6-3, unconstitutional (</a:t>
            </a:r>
            <a:r>
              <a:rPr lang="en-US" sz="2000" dirty="0" smtClean="0">
                <a:solidFill>
                  <a:schemeClr val="bg2"/>
                </a:solidFill>
                <a:latin typeface="Times New Roman" pitchFamily="18" charset="0"/>
                <a:cs typeface="Times New Roman" pitchFamily="18" charset="0"/>
              </a:rPr>
              <a:t>Stevens)</a:t>
            </a:r>
          </a:p>
          <a:p>
            <a:pPr marL="457200" indent="-457200">
              <a:spcBef>
                <a:spcPct val="50000"/>
              </a:spcBef>
              <a:buClr>
                <a:schemeClr val="tx2"/>
              </a:buClr>
              <a:buFont typeface="+mj-lt"/>
              <a:buAutoNum type="arabicPeriod"/>
            </a:pPr>
            <a:r>
              <a:rPr lang="en-US" sz="2000" i="1" dirty="0" err="1" smtClean="0">
                <a:latin typeface="Times New Roman" pitchFamily="18" charset="0"/>
                <a:cs typeface="Times New Roman" pitchFamily="18" charset="0"/>
              </a:rPr>
              <a:t>Kitzmiller</a:t>
            </a:r>
            <a:r>
              <a:rPr lang="en-US" sz="2000" i="1" dirty="0" smtClean="0">
                <a:latin typeface="Times New Roman" pitchFamily="18" charset="0"/>
                <a:cs typeface="Times New Roman" pitchFamily="18" charset="0"/>
              </a:rPr>
              <a:t> </a:t>
            </a:r>
            <a:r>
              <a:rPr lang="en-US" sz="2000" i="1" dirty="0">
                <a:latin typeface="Times New Roman" pitchFamily="18" charset="0"/>
                <a:cs typeface="Times New Roman" pitchFamily="18" charset="0"/>
              </a:rPr>
              <a:t>v. Dover Area School District</a:t>
            </a:r>
            <a:r>
              <a:rPr lang="en-US" sz="2000" dirty="0">
                <a:latin typeface="Times New Roman" pitchFamily="18" charset="0"/>
                <a:cs typeface="Times New Roman" pitchFamily="18" charset="0"/>
              </a:rPr>
              <a:t> (2005), </a:t>
            </a:r>
            <a:r>
              <a:rPr lang="en-US" sz="2000" dirty="0">
                <a:solidFill>
                  <a:schemeClr val="bg2"/>
                </a:solidFill>
                <a:latin typeface="Times New Roman" pitchFamily="18" charset="0"/>
                <a:cs typeface="Times New Roman" pitchFamily="18" charset="0"/>
              </a:rPr>
              <a:t>U.S. District Court for Middle Pennsylvania, </a:t>
            </a:r>
            <a:r>
              <a:rPr lang="en-US" sz="2000" dirty="0" smtClean="0">
                <a:solidFill>
                  <a:schemeClr val="bg2"/>
                </a:solidFill>
                <a:latin typeface="Times New Roman" pitchFamily="18" charset="0"/>
                <a:cs typeface="Times New Roman" pitchFamily="18" charset="0"/>
              </a:rPr>
              <a:t>unconstitutional</a:t>
            </a:r>
          </a:p>
          <a:p>
            <a:pPr marL="457200" indent="-457200">
              <a:spcBef>
                <a:spcPct val="50000"/>
              </a:spcBef>
              <a:buClr>
                <a:schemeClr val="tx2"/>
              </a:buClr>
              <a:buFont typeface="+mj-lt"/>
              <a:buAutoNum type="arabicPeriod"/>
            </a:pPr>
            <a:r>
              <a:rPr lang="en-US" sz="2000" i="1" dirty="0" err="1" smtClean="0">
                <a:latin typeface="Times New Roman" pitchFamily="18" charset="0"/>
                <a:cs typeface="Times New Roman" pitchFamily="18" charset="0"/>
              </a:rPr>
              <a:t>Zamecnik</a:t>
            </a:r>
            <a:r>
              <a:rPr lang="en-US" sz="2000" i="1" dirty="0" smtClean="0">
                <a:latin typeface="Times New Roman" pitchFamily="18" charset="0"/>
                <a:cs typeface="Times New Roman" pitchFamily="18" charset="0"/>
              </a:rPr>
              <a:t> </a:t>
            </a:r>
            <a:r>
              <a:rPr lang="en-US" sz="2000" i="1" dirty="0">
                <a:latin typeface="Times New Roman" pitchFamily="18" charset="0"/>
                <a:cs typeface="Times New Roman" pitchFamily="18" charset="0"/>
              </a:rPr>
              <a:t>v. Indian Prairie School District</a:t>
            </a:r>
            <a:r>
              <a:rPr lang="en-US" sz="2000" dirty="0">
                <a:latin typeface="Times New Roman" pitchFamily="18" charset="0"/>
                <a:cs typeface="Times New Roman" pitchFamily="18" charset="0"/>
              </a:rPr>
              <a:t> (2008), </a:t>
            </a:r>
            <a:r>
              <a:rPr lang="en-US" sz="2000" dirty="0">
                <a:solidFill>
                  <a:schemeClr val="bg2"/>
                </a:solidFill>
                <a:latin typeface="Times New Roman" pitchFamily="18" charset="0"/>
                <a:cs typeface="Times New Roman" pitchFamily="18" charset="0"/>
              </a:rPr>
              <a:t>7</a:t>
            </a:r>
            <a:r>
              <a:rPr lang="en-US" sz="2000" baseline="30000" dirty="0">
                <a:solidFill>
                  <a:schemeClr val="bg2"/>
                </a:solidFill>
                <a:latin typeface="Times New Roman" pitchFamily="18" charset="0"/>
                <a:cs typeface="Times New Roman" pitchFamily="18" charset="0"/>
              </a:rPr>
              <a:t>th</a:t>
            </a:r>
            <a:r>
              <a:rPr lang="en-US" sz="2000" dirty="0">
                <a:solidFill>
                  <a:schemeClr val="bg2"/>
                </a:solidFill>
                <a:latin typeface="Times New Roman" pitchFamily="18" charset="0"/>
                <a:cs typeface="Times New Roman" pitchFamily="18" charset="0"/>
              </a:rPr>
              <a:t> Circuit Court of Appeals, </a:t>
            </a:r>
            <a:r>
              <a:rPr lang="en-US" sz="2000" dirty="0" smtClean="0">
                <a:solidFill>
                  <a:schemeClr val="bg2"/>
                </a:solidFill>
                <a:latin typeface="Times New Roman" pitchFamily="18" charset="0"/>
                <a:cs typeface="Times New Roman" pitchFamily="18" charset="0"/>
              </a:rPr>
              <a:t>unconstitutional</a:t>
            </a:r>
          </a:p>
          <a:p>
            <a:pPr marL="457200" indent="-457200">
              <a:spcBef>
                <a:spcPct val="50000"/>
              </a:spcBef>
              <a:buClr>
                <a:schemeClr val="tx2"/>
              </a:buClr>
              <a:buFont typeface="+mj-lt"/>
              <a:buAutoNum type="arabicPeriod"/>
            </a:pPr>
            <a:r>
              <a:rPr lang="en-US" sz="2000" dirty="0" smtClean="0">
                <a:latin typeface="Times New Roman" pitchFamily="18" charset="0"/>
                <a:cs typeface="Times New Roman" pitchFamily="18" charset="0"/>
              </a:rPr>
              <a:t>Wilton </a:t>
            </a:r>
            <a:r>
              <a:rPr lang="en-US" sz="2000" dirty="0">
                <a:latin typeface="Times New Roman" pitchFamily="18" charset="0"/>
                <a:cs typeface="Times New Roman" pitchFamily="18" charset="0"/>
              </a:rPr>
              <a:t>(CT) High School, “Voices in Conflict,” </a:t>
            </a:r>
            <a:r>
              <a:rPr lang="en-US" sz="2000" dirty="0">
                <a:solidFill>
                  <a:schemeClr val="bg2"/>
                </a:solidFill>
                <a:latin typeface="Times New Roman" pitchFamily="18" charset="0"/>
                <a:cs typeface="Times New Roman" pitchFamily="18" charset="0"/>
              </a:rPr>
              <a:t>never </a:t>
            </a:r>
            <a:r>
              <a:rPr lang="en-US" sz="2000" dirty="0" smtClean="0">
                <a:solidFill>
                  <a:schemeClr val="bg2"/>
                </a:solidFill>
                <a:latin typeface="Times New Roman" pitchFamily="18" charset="0"/>
                <a:cs typeface="Times New Roman" pitchFamily="18" charset="0"/>
              </a:rPr>
              <a:t>litigated</a:t>
            </a:r>
          </a:p>
          <a:p>
            <a:pPr marL="457200" indent="-457200">
              <a:spcBef>
                <a:spcPct val="50000"/>
              </a:spcBef>
              <a:buClr>
                <a:schemeClr val="tx2"/>
              </a:buClr>
              <a:buFont typeface="+mj-lt"/>
              <a:buAutoNum type="arabicPeriod"/>
            </a:pPr>
            <a:r>
              <a:rPr lang="en-US" sz="2000" i="1" dirty="0" smtClean="0">
                <a:latin typeface="Times New Roman" pitchFamily="18" charset="0"/>
                <a:cs typeface="Times New Roman" pitchFamily="18" charset="0"/>
              </a:rPr>
              <a:t>Snyder </a:t>
            </a:r>
            <a:r>
              <a:rPr lang="en-US" sz="2000" i="1" dirty="0">
                <a:latin typeface="Times New Roman" pitchFamily="18" charset="0"/>
                <a:cs typeface="Times New Roman" pitchFamily="18" charset="0"/>
              </a:rPr>
              <a:t>v. Blue Mountain School District</a:t>
            </a:r>
            <a:r>
              <a:rPr lang="en-US" sz="2000" dirty="0">
                <a:latin typeface="Times New Roman" pitchFamily="18" charset="0"/>
                <a:cs typeface="Times New Roman" pitchFamily="18" charset="0"/>
              </a:rPr>
              <a:t> (2010), </a:t>
            </a:r>
            <a:r>
              <a:rPr lang="en-US" sz="2000" dirty="0">
                <a:solidFill>
                  <a:schemeClr val="bg2"/>
                </a:solidFill>
                <a:latin typeface="Times New Roman" pitchFamily="18" charset="0"/>
                <a:cs typeface="Times New Roman" pitchFamily="18" charset="0"/>
              </a:rPr>
              <a:t>3</a:t>
            </a:r>
            <a:r>
              <a:rPr lang="en-US" sz="2000" baseline="30000" dirty="0">
                <a:solidFill>
                  <a:schemeClr val="bg2"/>
                </a:solidFill>
                <a:latin typeface="Times New Roman" pitchFamily="18" charset="0"/>
                <a:cs typeface="Times New Roman" pitchFamily="18" charset="0"/>
              </a:rPr>
              <a:t>rd</a:t>
            </a:r>
            <a:r>
              <a:rPr lang="en-US" sz="2000" dirty="0">
                <a:solidFill>
                  <a:schemeClr val="bg2"/>
                </a:solidFill>
                <a:latin typeface="Times New Roman" pitchFamily="18" charset="0"/>
                <a:cs typeface="Times New Roman" pitchFamily="18" charset="0"/>
              </a:rPr>
              <a:t> Circuit Court of Appeals, constitutional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69732">
                                            <p:txEl>
                                              <p:pRg st="0" end="0"/>
                                            </p:txEl>
                                          </p:spTgt>
                                        </p:tgtEl>
                                        <p:attrNameLst>
                                          <p:attrName>style.visibility</p:attrName>
                                        </p:attrNameLst>
                                      </p:cBhvr>
                                      <p:to>
                                        <p:strVal val="visible"/>
                                      </p:to>
                                    </p:set>
                                    <p:anim calcmode="lin" valueType="num">
                                      <p:cBhvr additive="base">
                                        <p:cTn id="7" dur="500" fill="hold"/>
                                        <p:tgtEl>
                                          <p:spTgt spid="969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97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69732">
                                            <p:txEl>
                                              <p:pRg st="1" end="1"/>
                                            </p:txEl>
                                          </p:spTgt>
                                        </p:tgtEl>
                                        <p:attrNameLst>
                                          <p:attrName>style.visibility</p:attrName>
                                        </p:attrNameLst>
                                      </p:cBhvr>
                                      <p:to>
                                        <p:strVal val="visible"/>
                                      </p:to>
                                    </p:set>
                                    <p:anim calcmode="lin" valueType="num">
                                      <p:cBhvr additive="base">
                                        <p:cTn id="13" dur="500" fill="hold"/>
                                        <p:tgtEl>
                                          <p:spTgt spid="9697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97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69732">
                                            <p:txEl>
                                              <p:pRg st="2" end="2"/>
                                            </p:txEl>
                                          </p:spTgt>
                                        </p:tgtEl>
                                        <p:attrNameLst>
                                          <p:attrName>style.visibility</p:attrName>
                                        </p:attrNameLst>
                                      </p:cBhvr>
                                      <p:to>
                                        <p:strVal val="visible"/>
                                      </p:to>
                                    </p:set>
                                    <p:anim calcmode="lin" valueType="num">
                                      <p:cBhvr additive="base">
                                        <p:cTn id="19" dur="500" fill="hold"/>
                                        <p:tgtEl>
                                          <p:spTgt spid="9697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97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69732">
                                            <p:txEl>
                                              <p:pRg st="3" end="3"/>
                                            </p:txEl>
                                          </p:spTgt>
                                        </p:tgtEl>
                                        <p:attrNameLst>
                                          <p:attrName>style.visibility</p:attrName>
                                        </p:attrNameLst>
                                      </p:cBhvr>
                                      <p:to>
                                        <p:strVal val="visible"/>
                                      </p:to>
                                    </p:set>
                                    <p:anim calcmode="lin" valueType="num">
                                      <p:cBhvr additive="base">
                                        <p:cTn id="25" dur="500" fill="hold"/>
                                        <p:tgtEl>
                                          <p:spTgt spid="9697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97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69732">
                                            <p:txEl>
                                              <p:pRg st="4" end="4"/>
                                            </p:txEl>
                                          </p:spTgt>
                                        </p:tgtEl>
                                        <p:attrNameLst>
                                          <p:attrName>style.visibility</p:attrName>
                                        </p:attrNameLst>
                                      </p:cBhvr>
                                      <p:to>
                                        <p:strVal val="visible"/>
                                      </p:to>
                                    </p:set>
                                    <p:anim calcmode="lin" valueType="num">
                                      <p:cBhvr additive="base">
                                        <p:cTn id="31" dur="500" fill="hold"/>
                                        <p:tgtEl>
                                          <p:spTgt spid="96973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973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69732">
                                            <p:txEl>
                                              <p:pRg st="5" end="5"/>
                                            </p:txEl>
                                          </p:spTgt>
                                        </p:tgtEl>
                                        <p:attrNameLst>
                                          <p:attrName>style.visibility</p:attrName>
                                        </p:attrNameLst>
                                      </p:cBhvr>
                                      <p:to>
                                        <p:strVal val="visible"/>
                                      </p:to>
                                    </p:set>
                                    <p:anim calcmode="lin" valueType="num">
                                      <p:cBhvr additive="base">
                                        <p:cTn id="37" dur="500" fill="hold"/>
                                        <p:tgtEl>
                                          <p:spTgt spid="96973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6973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2130425"/>
            <a:ext cx="9144000" cy="1470025"/>
          </a:xfrm>
        </p:spPr>
        <p:txBody>
          <a:bodyPr/>
          <a:lstStyle/>
          <a:p>
            <a:pPr algn="l" eaLnBrk="1" hangingPunct="1"/>
            <a:r>
              <a:rPr lang="en-US" dirty="0" smtClean="0">
                <a:solidFill>
                  <a:schemeClr val="tx2"/>
                </a:solidFill>
                <a:latin typeface="Times New Roman" pitchFamily="18" charset="0"/>
                <a:cs typeface="Times New Roman" pitchFamily="18" charset="0"/>
              </a:rPr>
              <a:t>Speech at the Schoolhouse Gate: </a:t>
            </a:r>
            <a:br>
              <a:rPr lang="en-US" dirty="0" smtClean="0">
                <a:solidFill>
                  <a:schemeClr val="tx2"/>
                </a:solidFill>
                <a:latin typeface="Times New Roman" pitchFamily="18" charset="0"/>
                <a:cs typeface="Times New Roman" pitchFamily="18" charset="0"/>
              </a:rPr>
            </a:br>
            <a:r>
              <a:rPr lang="en-US" dirty="0" smtClean="0">
                <a:solidFill>
                  <a:schemeClr val="tx2"/>
                </a:solidFill>
                <a:latin typeface="Times New Roman" pitchFamily="18" charset="0"/>
                <a:cs typeface="Times New Roman" pitchFamily="18" charset="0"/>
              </a:rPr>
              <a:t>Categorical Exceptions for Students and Digital Age Challenges</a:t>
            </a:r>
            <a:endParaRPr lang="en-US" b="1" dirty="0" smtClean="0">
              <a:solidFill>
                <a:schemeClr val="tx1"/>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0" y="3505200"/>
            <a:ext cx="9144000" cy="2133600"/>
          </a:xfrm>
        </p:spPr>
        <p:txBody>
          <a:bodyPr/>
          <a:lstStyle/>
          <a:p>
            <a:pPr algn="r" eaLnBrk="1" hangingPunct="1">
              <a:defRPr/>
            </a:pPr>
            <a:endParaRPr lang="en-US" sz="1800" dirty="0" smtClean="0">
              <a:solidFill>
                <a:schemeClr val="tx2">
                  <a:lumMod val="50000"/>
                  <a:lumOff val="50000"/>
                </a:schemeClr>
              </a:solidFill>
            </a:endParaRP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Questions?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2130425"/>
            <a:ext cx="9144000" cy="1470025"/>
          </a:xfrm>
        </p:spPr>
        <p:txBody>
          <a:bodyPr/>
          <a:lstStyle/>
          <a:p>
            <a:pPr algn="l" eaLnBrk="1" hangingPunct="1"/>
            <a:r>
              <a:rPr lang="en-US" dirty="0" smtClean="0">
                <a:solidFill>
                  <a:schemeClr val="tx2"/>
                </a:solidFill>
                <a:latin typeface="Times New Roman" pitchFamily="18" charset="0"/>
                <a:cs typeface="Times New Roman" pitchFamily="18" charset="0"/>
              </a:rPr>
              <a:t>Speech at the Schoolhouse Gate: </a:t>
            </a:r>
            <a:br>
              <a:rPr lang="en-US" dirty="0" smtClean="0">
                <a:solidFill>
                  <a:schemeClr val="tx2"/>
                </a:solidFill>
                <a:latin typeface="Times New Roman" pitchFamily="18" charset="0"/>
                <a:cs typeface="Times New Roman" pitchFamily="18" charset="0"/>
              </a:rPr>
            </a:br>
            <a:r>
              <a:rPr lang="en-US" dirty="0" smtClean="0">
                <a:solidFill>
                  <a:schemeClr val="tx2"/>
                </a:solidFill>
                <a:latin typeface="Times New Roman" pitchFamily="18" charset="0"/>
                <a:cs typeface="Times New Roman" pitchFamily="18" charset="0"/>
              </a:rPr>
              <a:t>The Special Case </a:t>
            </a:r>
            <a:r>
              <a:rPr lang="en-US" dirty="0" smtClean="0">
                <a:latin typeface="Times New Roman" pitchFamily="18" charset="0"/>
                <a:cs typeface="Times New Roman" pitchFamily="18" charset="0"/>
              </a:rPr>
              <a:t>of Teachers</a:t>
            </a:r>
            <a:endParaRPr lang="en-US" b="1" dirty="0" smtClean="0">
              <a:solidFill>
                <a:schemeClr val="tx1"/>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0" y="3505200"/>
            <a:ext cx="9144000" cy="2133600"/>
          </a:xfrm>
        </p:spPr>
        <p:txBody>
          <a:bodyPr/>
          <a:lstStyle/>
          <a:p>
            <a:pPr algn="r" eaLnBrk="1" hangingPunct="1">
              <a:defRPr/>
            </a:pPr>
            <a:endParaRPr lang="en-US" sz="1800" dirty="0" smtClean="0">
              <a:solidFill>
                <a:schemeClr val="tx2">
                  <a:lumMod val="50000"/>
                  <a:lumOff val="50000"/>
                </a:schemeClr>
              </a:solidFill>
            </a:endParaRP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Shawn Healy</a:t>
            </a: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Resident Scholar</a:t>
            </a: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McCormick Foundation Civics Program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9488</TotalTime>
  <Words>1205</Words>
  <Application>Microsoft Office PowerPoint</Application>
  <PresentationFormat>On-screen Show (4:3)</PresentationFormat>
  <Paragraphs>117</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Speech at the Schoolhouse Gate:  Categorical Exceptions for Students and Digital Age Challenges</vt:lpstr>
      <vt:lpstr>Speech at the Schoolhouse Gate</vt:lpstr>
      <vt:lpstr>Speech at the Schoolhouse Gate: Categorical Exceptions</vt:lpstr>
      <vt:lpstr>Speech at the Schoolhouse Gate: Categorical Exceptions</vt:lpstr>
      <vt:lpstr>Speech at the Schoolhouse Gate: Scholastic Journalism</vt:lpstr>
      <vt:lpstr>Speech at the Schoolhouse Gate: Digital Age Challenges  </vt:lpstr>
      <vt:lpstr>Speech at the Schoolhouse Gate: Application Exercise  </vt:lpstr>
      <vt:lpstr>Speech at the Schoolhouse Gate:  Categorical Exceptions for Students and Digital Age Challenges</vt:lpstr>
      <vt:lpstr>Speech at the Schoolhouse Gate:  The Special Case of Teachers</vt:lpstr>
      <vt:lpstr>Speech at the Schoolhouse Gate:  The Special Case of Teachers</vt:lpstr>
      <vt:lpstr>Speech at the Schoolhouse Gate:  The Special Case of Teachers</vt:lpstr>
      <vt:lpstr>Speech at the Schoolhouse Gate:  The Special Case of Teachers</vt:lpstr>
      <vt:lpstr>Speech at the Schoolhouse Gate: Application Exercise  </vt:lpstr>
      <vt:lpstr>Speech at the Schoolhouse Gate: Application Exercise (Continued)  </vt:lpstr>
      <vt:lpstr>Speech at the Schoolhouse Gate:  The Special Case of Teachers</vt:lpstr>
    </vt:vector>
  </TitlesOfParts>
  <Company>McCormick Tribune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POLS 228  United States Congress</dc:title>
  <dc:creator>Shawn Healy</dc:creator>
  <cp:lastModifiedBy>Belzowski, Janice</cp:lastModifiedBy>
  <cp:revision>286</cp:revision>
  <dcterms:created xsi:type="dcterms:W3CDTF">2011-01-10T17:07:22Z</dcterms:created>
  <dcterms:modified xsi:type="dcterms:W3CDTF">2011-08-23T19:18:13Z</dcterms:modified>
</cp:coreProperties>
</file>