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38" r:id="rId3"/>
    <p:sldId id="407" r:id="rId4"/>
    <p:sldId id="441" r:id="rId5"/>
    <p:sldId id="443" r:id="rId6"/>
    <p:sldId id="454" r:id="rId7"/>
    <p:sldId id="455" r:id="rId8"/>
    <p:sldId id="448" r:id="rId9"/>
    <p:sldId id="444" r:id="rId10"/>
    <p:sldId id="445" r:id="rId11"/>
    <p:sldId id="446" r:id="rId12"/>
    <p:sldId id="447" r:id="rId13"/>
    <p:sldId id="449" r:id="rId14"/>
    <p:sldId id="450" r:id="rId15"/>
    <p:sldId id="451" r:id="rId16"/>
    <p:sldId id="452" r:id="rId17"/>
    <p:sldId id="453" r:id="rId18"/>
    <p:sldId id="456" r:id="rId19"/>
    <p:sldId id="476" r:id="rId20"/>
    <p:sldId id="477" r:id="rId21"/>
    <p:sldId id="478" r:id="rId22"/>
    <p:sldId id="479" r:id="rId23"/>
    <p:sldId id="480" r:id="rId24"/>
    <p:sldId id="481" r:id="rId25"/>
    <p:sldId id="482" r:id="rId26"/>
    <p:sldId id="483" r:id="rId27"/>
    <p:sldId id="489" r:id="rId28"/>
    <p:sldId id="484" r:id="rId29"/>
    <p:sldId id="485" r:id="rId30"/>
    <p:sldId id="486" r:id="rId31"/>
    <p:sldId id="487" r:id="rId32"/>
    <p:sldId id="488" r:id="rId33"/>
    <p:sldId id="490" r:id="rId34"/>
    <p:sldId id="534" r:id="rId35"/>
    <p:sldId id="442"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42CF2"/>
    <a:srgbClr val="080DEA"/>
    <a:srgbClr val="C11122"/>
    <a:srgbClr val="9933FF"/>
    <a:srgbClr val="00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95" autoAdjust="0"/>
  </p:normalViewPr>
  <p:slideViewPr>
    <p:cSldViewPr>
      <p:cViewPr varScale="1">
        <p:scale>
          <a:sx n="93" d="100"/>
          <a:sy n="93" d="100"/>
        </p:scale>
        <p:origin x="-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cked"/>
        <c:varyColors val="0"/>
        <c:ser>
          <c:idx val="0"/>
          <c:order val="0"/>
          <c:tx>
            <c:strRef>
              <c:f>Sheet1!$B$1</c:f>
              <c:strCache>
                <c:ptCount val="1"/>
                <c:pt idx="0">
                  <c:v>Number of Justices</c:v>
                </c:pt>
              </c:strCache>
            </c:strRef>
          </c:tx>
          <c:marker>
            <c:symbol val="none"/>
          </c:marker>
          <c:dLbls>
            <c:showLegendKey val="0"/>
            <c:showVal val="1"/>
            <c:showCatName val="0"/>
            <c:showSerName val="0"/>
            <c:showPercent val="0"/>
            <c:showBubbleSize val="0"/>
            <c:showLeaderLines val="0"/>
          </c:dLbls>
          <c:cat>
            <c:numRef>
              <c:f>Sheet1!$A$2:$A$10</c:f>
              <c:numCache>
                <c:formatCode>General</c:formatCode>
                <c:ptCount val="9"/>
                <c:pt idx="0">
                  <c:v>1789</c:v>
                </c:pt>
                <c:pt idx="1">
                  <c:v>1801</c:v>
                </c:pt>
                <c:pt idx="2">
                  <c:v>1802</c:v>
                </c:pt>
                <c:pt idx="3">
                  <c:v>1807</c:v>
                </c:pt>
                <c:pt idx="4">
                  <c:v>1828</c:v>
                </c:pt>
                <c:pt idx="5">
                  <c:v>1863</c:v>
                </c:pt>
                <c:pt idx="6">
                  <c:v>1866</c:v>
                </c:pt>
                <c:pt idx="7">
                  <c:v>1869</c:v>
                </c:pt>
                <c:pt idx="8">
                  <c:v>2011</c:v>
                </c:pt>
              </c:numCache>
            </c:numRef>
          </c:cat>
          <c:val>
            <c:numRef>
              <c:f>Sheet1!$B$2:$B$10</c:f>
              <c:numCache>
                <c:formatCode>General</c:formatCode>
                <c:ptCount val="9"/>
                <c:pt idx="0">
                  <c:v>6</c:v>
                </c:pt>
                <c:pt idx="1">
                  <c:v>5</c:v>
                </c:pt>
                <c:pt idx="2">
                  <c:v>6</c:v>
                </c:pt>
                <c:pt idx="3">
                  <c:v>7</c:v>
                </c:pt>
                <c:pt idx="4">
                  <c:v>9</c:v>
                </c:pt>
                <c:pt idx="5">
                  <c:v>10</c:v>
                </c:pt>
                <c:pt idx="6">
                  <c:v>7</c:v>
                </c:pt>
                <c:pt idx="7">
                  <c:v>9</c:v>
                </c:pt>
                <c:pt idx="8">
                  <c:v>9</c:v>
                </c:pt>
              </c:numCache>
            </c:numRef>
          </c:val>
          <c:smooth val="0"/>
        </c:ser>
        <c:dLbls>
          <c:showLegendKey val="0"/>
          <c:showVal val="0"/>
          <c:showCatName val="0"/>
          <c:showSerName val="0"/>
          <c:showPercent val="0"/>
          <c:showBubbleSize val="0"/>
        </c:dLbls>
        <c:marker val="1"/>
        <c:smooth val="0"/>
        <c:axId val="21088896"/>
        <c:axId val="21094784"/>
      </c:lineChart>
      <c:catAx>
        <c:axId val="21088896"/>
        <c:scaling>
          <c:orientation val="minMax"/>
        </c:scaling>
        <c:delete val="0"/>
        <c:axPos val="b"/>
        <c:numFmt formatCode="General" sourceLinked="1"/>
        <c:majorTickMark val="out"/>
        <c:minorTickMark val="none"/>
        <c:tickLblPos val="nextTo"/>
        <c:crossAx val="21094784"/>
        <c:crosses val="autoZero"/>
        <c:auto val="1"/>
        <c:lblAlgn val="ctr"/>
        <c:lblOffset val="100"/>
        <c:noMultiLvlLbl val="0"/>
      </c:catAx>
      <c:valAx>
        <c:axId val="21094784"/>
        <c:scaling>
          <c:orientation val="minMax"/>
        </c:scaling>
        <c:delete val="0"/>
        <c:axPos val="l"/>
        <c:majorGridlines/>
        <c:numFmt formatCode="General" sourceLinked="1"/>
        <c:majorTickMark val="out"/>
        <c:minorTickMark val="none"/>
        <c:tickLblPos val="nextTo"/>
        <c:crossAx val="21088896"/>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09"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F18B3B0-1D38-4106-A7AE-6872AE730874}" type="slidenum">
              <a:rPr lang="en-US"/>
              <a:pPr>
                <a:defRPr/>
              </a:pPr>
              <a:t>‹#›</a:t>
            </a:fld>
            <a:endParaRPr lang="en-US"/>
          </a:p>
        </p:txBody>
      </p:sp>
    </p:spTree>
    <p:extLst>
      <p:ext uri="{BB962C8B-B14F-4D97-AF65-F5344CB8AC3E}">
        <p14:creationId xmlns:p14="http://schemas.microsoft.com/office/powerpoint/2010/main" val="78005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EEBFD24-53BD-4A24-B9F4-D2D62E821A9A}" type="datetimeFigureOut">
              <a:rPr lang="en-US" smtClean="0"/>
              <a:pPr/>
              <a:t>8/1/2011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2DDD2D5-3FDA-4408-B363-6E524DD5996B}" type="slidenum">
              <a:rPr lang="en-US" smtClean="0"/>
              <a:pPr/>
              <a:t>‹#›</a:t>
            </a:fld>
            <a:endParaRPr lang="en-US"/>
          </a:p>
        </p:txBody>
      </p:sp>
    </p:spTree>
    <p:extLst>
      <p:ext uri="{BB962C8B-B14F-4D97-AF65-F5344CB8AC3E}">
        <p14:creationId xmlns:p14="http://schemas.microsoft.com/office/powerpoint/2010/main" val="266742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E8CB5012-C63F-4D87-9131-0DA323422BDD}" type="slidenum">
              <a:rPr lang="en-US" smtClean="0">
                <a:ea typeface="ＭＳ Ｐゴシック" charset="-128"/>
              </a:rPr>
              <a:pPr/>
              <a:t>2</a:t>
            </a:fld>
            <a:endParaRPr lang="en-US" smtClean="0">
              <a:ea typeface="ＭＳ Ｐゴシック"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1675" y="4416425"/>
            <a:ext cx="5607050" cy="4183063"/>
          </a:xfrm>
          <a:noFill/>
        </p:spPr>
        <p:txBody>
          <a:bodyPr/>
          <a:lstStyle/>
          <a:p>
            <a:pPr eaLnBrk="1" hangingPunct="1"/>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11</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12</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13</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14</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15</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16</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17</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18</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19</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20</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3</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21</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22</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23</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24</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25</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26</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27</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28</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29</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30</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4</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31</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32</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5</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6</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7</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8</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9</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1282-754D-4231-B944-B48F812D3019}" type="slidenum">
              <a:rPr lang="en-US"/>
              <a:pPr/>
              <a:t>10</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702145" y="4416458"/>
            <a:ext cx="5606110" cy="4182359"/>
          </a:xfrm>
        </p:spPr>
        <p:txBody>
          <a:bodyPr/>
          <a:lstStyle/>
          <a:p>
            <a:r>
              <a:rPr lang="en-US"/>
              <a:t>In 2005, we reached a key milestone in the foundation’s history - our 50</a:t>
            </a:r>
            <a:r>
              <a:rPr lang="en-US" baseline="30000"/>
              <a:t>th</a:t>
            </a:r>
            <a:r>
              <a:rPr lang="en-US"/>
              <a:t> Anniversary. To honor our legacy and promote this achievement, we’ve launched several initiatives.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EWlogoBW-500px"/>
          <p:cNvPicPr>
            <a:picLocks noChangeAspect="1" noChangeArrowheads="1"/>
          </p:cNvPicPr>
          <p:nvPr userDrawn="1"/>
        </p:nvPicPr>
        <p:blipFill>
          <a:blip r:embed="rId2" cstate="print"/>
          <a:srcRect/>
          <a:stretch>
            <a:fillRect/>
          </a:stretch>
        </p:blipFill>
        <p:spPr bwMode="auto">
          <a:xfrm>
            <a:off x="150813" y="228600"/>
            <a:ext cx="1825625" cy="519113"/>
          </a:xfrm>
          <a:prstGeom prst="rect">
            <a:avLst/>
          </a:prstGeom>
          <a:noFill/>
          <a:ln w="9525" algn="in">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2FFFC3-367B-4D29-9D4D-7B138CC3AC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AF8F7-5F7C-434B-8D9E-B176C3A6B9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02D8C-9806-43AD-A154-CD230F07DB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1BE8D2-23FC-4E04-9A57-372726617CDD}" type="slidenum">
              <a:rPr lang="en-US"/>
              <a:pPr>
                <a:defRPr/>
              </a:pPr>
              <a:t>‹#›</a:t>
            </a:fld>
            <a:endParaRPr lang="en-US"/>
          </a:p>
        </p:txBody>
      </p:sp>
      <p:pic>
        <p:nvPicPr>
          <p:cNvPr id="8" name="Picture 6" descr="NEWlogoBW-500px"/>
          <p:cNvPicPr>
            <a:picLocks noChangeAspect="1" noChangeArrowheads="1"/>
          </p:cNvPicPr>
          <p:nvPr userDrawn="1"/>
        </p:nvPicPr>
        <p:blipFill>
          <a:blip r:embed="rId2" cstate="print"/>
          <a:srcRect/>
          <a:stretch>
            <a:fillRect/>
          </a:stretch>
        </p:blipFill>
        <p:spPr bwMode="auto">
          <a:xfrm>
            <a:off x="7162800" y="6172200"/>
            <a:ext cx="1825625" cy="519113"/>
          </a:xfrm>
          <a:prstGeom prst="rect">
            <a:avLst/>
          </a:prstGeom>
          <a:noFill/>
          <a:ln w="9525" algn="in">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EWlogoBW-500px"/>
          <p:cNvPicPr>
            <a:picLocks noChangeAspect="1" noChangeArrowheads="1"/>
          </p:cNvPicPr>
          <p:nvPr userDrawn="1"/>
        </p:nvPicPr>
        <p:blipFill>
          <a:blip r:embed="rId2" cstate="print"/>
          <a:srcRect/>
          <a:stretch>
            <a:fillRect/>
          </a:stretch>
        </p:blipFill>
        <p:spPr bwMode="auto">
          <a:xfrm>
            <a:off x="7162800" y="6172200"/>
            <a:ext cx="1825625" cy="519113"/>
          </a:xfrm>
          <a:prstGeom prst="rect">
            <a:avLst/>
          </a:prstGeom>
          <a:noFill/>
          <a:ln w="9525" algn="in">
            <a:noFill/>
            <a:miter lim="800000"/>
            <a:headEnd/>
            <a:tailEnd/>
          </a:ln>
        </p:spPr>
      </p:pic>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241D5-1894-44A9-A522-B8E7D96426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A02A0-E44D-4A02-9161-7BD5F69324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87746-5040-4346-96DF-D8D991D553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430BD2-71F9-49E9-8EE9-111B55CFBC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3FBFA0-DB85-482B-AEE5-742FB47C0A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0B54F2-060C-40DE-9661-0A340E06F94A}" type="slidenum">
              <a:rPr lang="en-US"/>
              <a:pPr>
                <a:defRPr/>
              </a:pPr>
              <a:t>‹#›</a:t>
            </a:fld>
            <a:endParaRPr lang="en-US"/>
          </a:p>
        </p:txBody>
      </p:sp>
      <p:pic>
        <p:nvPicPr>
          <p:cNvPr id="5" name="Picture 6" descr="NEWlogoBW-500px"/>
          <p:cNvPicPr>
            <a:picLocks noChangeAspect="1" noChangeArrowheads="1"/>
          </p:cNvPicPr>
          <p:nvPr userDrawn="1"/>
        </p:nvPicPr>
        <p:blipFill>
          <a:blip r:embed="rId2" cstate="print"/>
          <a:srcRect/>
          <a:stretch>
            <a:fillRect/>
          </a:stretch>
        </p:blipFill>
        <p:spPr bwMode="auto">
          <a:xfrm>
            <a:off x="7086600" y="6172200"/>
            <a:ext cx="1825625" cy="519113"/>
          </a:xfrm>
          <a:prstGeom prst="rect">
            <a:avLst/>
          </a:prstGeom>
          <a:noFill/>
          <a:ln w="9525" algn="in">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A0357A-046A-4969-B3D6-C8DB0BEA9A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2C13CD-B257-490C-A8DA-905D8BF008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4C04FAAF-710C-4EF2-BECB-4B05644C0B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8458200" cy="1470025"/>
          </a:xfrm>
        </p:spPr>
        <p:txBody>
          <a:bodyPr/>
          <a:lstStyle/>
          <a:p>
            <a:pPr algn="l" eaLnBrk="1" hangingPunct="1"/>
            <a:r>
              <a:rPr lang="en-US" sz="5400" dirty="0" smtClean="0">
                <a:solidFill>
                  <a:schemeClr val="tx2"/>
                </a:solidFill>
                <a:latin typeface="Times New Roman" pitchFamily="18" charset="0"/>
                <a:cs typeface="Times New Roman" pitchFamily="18" charset="0"/>
              </a:rPr>
              <a:t>Supreme Court Primer</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124200"/>
            <a:ext cx="8305800" cy="2514600"/>
          </a:xfrm>
        </p:spPr>
        <p:txBody>
          <a:bodyPr/>
          <a:lstStyle/>
          <a:p>
            <a:pPr algn="l" eaLnBrk="1" hangingPunct="1">
              <a:defRPr/>
            </a:pPr>
            <a:endParaRPr lang="en-US" sz="1800" dirty="0" smtClean="0">
              <a:solidFill>
                <a:schemeClr val="tx2">
                  <a:lumMod val="50000"/>
                  <a:lumOff val="50000"/>
                </a:schemeClr>
              </a:solidFill>
            </a:endParaRP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Shawn Healy and Janice Belzowski</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Resident Scholar and Professional Development Coordinator</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McCormick Foundation Civics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304800"/>
            <a:ext cx="7772400" cy="1143000"/>
          </a:xfrm>
        </p:spPr>
        <p:txBody>
          <a:bodyPr/>
          <a:lstStyle/>
          <a:p>
            <a:r>
              <a:rPr lang="en-US" dirty="0" smtClean="0">
                <a:latin typeface="Times New Roman" pitchFamily="18" charset="0"/>
                <a:cs typeface="Times New Roman" pitchFamily="18" charset="0"/>
              </a:rPr>
              <a:t>Judicial Review</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555750"/>
            <a:ext cx="9144000" cy="4267200"/>
          </a:xfrm>
        </p:spPr>
        <p:txBody>
          <a:bodyPr/>
          <a:lstStyle/>
          <a:p>
            <a:pPr marL="457200" indent="-457200">
              <a:buNone/>
            </a:pPr>
            <a:r>
              <a:rPr lang="en-US" sz="2400" dirty="0" smtClean="0">
                <a:latin typeface="Times New Roman" pitchFamily="18" charset="0"/>
                <a:cs typeface="Times New Roman" pitchFamily="18" charset="0"/>
              </a:rPr>
              <a:t>Requires actual case and controversy (standing):</a:t>
            </a:r>
          </a:p>
          <a:p>
            <a:pPr marL="801688" indent="-801688"/>
            <a:r>
              <a:rPr lang="en-US" sz="2000" dirty="0" smtClean="0">
                <a:solidFill>
                  <a:schemeClr val="bg2"/>
                </a:solidFill>
                <a:latin typeface="Times New Roman" pitchFamily="18" charset="0"/>
                <a:cs typeface="Times New Roman" pitchFamily="18" charset="0"/>
              </a:rPr>
              <a:t>See </a:t>
            </a:r>
            <a:r>
              <a:rPr lang="en-US" sz="2000" i="1" dirty="0" err="1" smtClean="0">
                <a:solidFill>
                  <a:schemeClr val="bg2"/>
                </a:solidFill>
                <a:latin typeface="Times New Roman" pitchFamily="18" charset="0"/>
                <a:cs typeface="Times New Roman" pitchFamily="18" charset="0"/>
              </a:rPr>
              <a:t>Newdow</a:t>
            </a:r>
            <a:r>
              <a:rPr lang="en-US" sz="2000" i="1" dirty="0" smtClean="0">
                <a:solidFill>
                  <a:schemeClr val="bg2"/>
                </a:solidFill>
                <a:latin typeface="Times New Roman" pitchFamily="18" charset="0"/>
                <a:cs typeface="Times New Roman" pitchFamily="18" charset="0"/>
              </a:rPr>
              <a:t> v. U.S. Congress, Elk Grove Unified School District </a:t>
            </a:r>
            <a:r>
              <a:rPr lang="en-US" sz="2000" dirty="0" smtClean="0">
                <a:solidFill>
                  <a:schemeClr val="bg2"/>
                </a:solidFill>
                <a:latin typeface="Times New Roman" pitchFamily="18" charset="0"/>
                <a:cs typeface="Times New Roman" pitchFamily="18" charset="0"/>
              </a:rPr>
              <a:t>(2004)</a:t>
            </a:r>
          </a:p>
          <a:p>
            <a:pPr marL="801688" indent="-801688"/>
            <a:r>
              <a:rPr lang="en-US" sz="2000" dirty="0" smtClean="0">
                <a:solidFill>
                  <a:schemeClr val="bg2"/>
                </a:solidFill>
                <a:latin typeface="Times New Roman" pitchFamily="18" charset="0"/>
                <a:cs typeface="Times New Roman" pitchFamily="18" charset="0"/>
              </a:rPr>
              <a:t>Some laws may be challenged on facial grounds, meaning they are unconstitutional as constructed</a:t>
            </a:r>
          </a:p>
          <a:p>
            <a:pPr marL="801688" indent="-801688"/>
            <a:r>
              <a:rPr lang="en-US" sz="2000" dirty="0" smtClean="0">
                <a:solidFill>
                  <a:schemeClr val="bg2"/>
                </a:solidFill>
                <a:latin typeface="Times New Roman" pitchFamily="18" charset="0"/>
                <a:cs typeface="Times New Roman" pitchFamily="18" charset="0"/>
              </a:rPr>
              <a:t>Others are subject to as applied challenges, meaning they are unconstitutional in application</a:t>
            </a:r>
          </a:p>
          <a:p>
            <a:pPr marL="801688" indent="-801688"/>
            <a:r>
              <a:rPr lang="en-US" sz="2000" dirty="0" smtClean="0">
                <a:solidFill>
                  <a:schemeClr val="bg2"/>
                </a:solidFill>
                <a:latin typeface="Times New Roman" pitchFamily="18" charset="0"/>
                <a:cs typeface="Times New Roman" pitchFamily="18" charset="0"/>
              </a:rPr>
              <a:t>See </a:t>
            </a:r>
            <a:r>
              <a:rPr lang="en-US" sz="2000" i="1" dirty="0" smtClean="0">
                <a:solidFill>
                  <a:schemeClr val="bg2"/>
                </a:solidFill>
                <a:latin typeface="Times New Roman" pitchFamily="18" charset="0"/>
                <a:cs typeface="Times New Roman" pitchFamily="18" charset="0"/>
              </a:rPr>
              <a:t>Crawford v. Marion County Election Board (2008)</a:t>
            </a:r>
            <a:endParaRPr lang="en-US" sz="2000" dirty="0" smtClean="0">
              <a:solidFill>
                <a:schemeClr val="bg2"/>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914400" y="4267200"/>
            <a:ext cx="2428875" cy="187642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762750" y="0"/>
            <a:ext cx="238125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7772400" cy="1447800"/>
          </a:xfrm>
        </p:spPr>
        <p:txBody>
          <a:bodyPr/>
          <a:lstStyle/>
          <a:p>
            <a:r>
              <a:rPr lang="en-US" dirty="0" smtClean="0">
                <a:latin typeface="Times New Roman" pitchFamily="18" charset="0"/>
                <a:cs typeface="Times New Roman" pitchFamily="18" charset="0"/>
              </a:rPr>
              <a:t>Judicial Review</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219200"/>
            <a:ext cx="9144000" cy="4603750"/>
          </a:xfrm>
        </p:spPr>
        <p:txBody>
          <a:bodyPr/>
          <a:lstStyle/>
          <a:p>
            <a:pPr marL="457200" indent="-457200">
              <a:buNone/>
            </a:pPr>
            <a:r>
              <a:rPr lang="en-US" sz="2400" dirty="0" smtClean="0">
                <a:latin typeface="Times New Roman" pitchFamily="18" charset="0"/>
                <a:cs typeface="Times New Roman" pitchFamily="18" charset="0"/>
              </a:rPr>
              <a:t>Incorporation of the Bill of Rights:</a:t>
            </a:r>
          </a:p>
          <a:p>
            <a:pPr marL="801688" indent="-801688"/>
            <a:r>
              <a:rPr lang="en-US" sz="2000" dirty="0" smtClean="0">
                <a:solidFill>
                  <a:schemeClr val="bg2"/>
                </a:solidFill>
                <a:latin typeface="Times New Roman" pitchFamily="18" charset="0"/>
                <a:cs typeface="Times New Roman" pitchFamily="18" charset="0"/>
              </a:rPr>
              <a:t>Process of applying portions of the Bill of Rights deemed within the realm of liberty protected by the Due Process Clause of the 14</a:t>
            </a:r>
            <a:r>
              <a:rPr lang="en-US" sz="2000" baseline="30000" dirty="0" smtClean="0">
                <a:solidFill>
                  <a:schemeClr val="bg2"/>
                </a:solidFill>
                <a:latin typeface="Times New Roman" pitchFamily="18" charset="0"/>
                <a:cs typeface="Times New Roman" pitchFamily="18" charset="0"/>
              </a:rPr>
              <a:t>th</a:t>
            </a:r>
            <a:r>
              <a:rPr lang="en-US" sz="2000" dirty="0" smtClean="0">
                <a:solidFill>
                  <a:schemeClr val="bg2"/>
                </a:solidFill>
                <a:latin typeface="Times New Roman" pitchFamily="18" charset="0"/>
                <a:cs typeface="Times New Roman" pitchFamily="18" charset="0"/>
              </a:rPr>
              <a:t> Amendment to state and local laws</a:t>
            </a:r>
          </a:p>
          <a:p>
            <a:pPr marL="1201738" lvl="1" indent="-801688"/>
            <a:r>
              <a:rPr lang="en-US" sz="1600" i="1" dirty="0" smtClean="0">
                <a:solidFill>
                  <a:schemeClr val="bg2"/>
                </a:solidFill>
                <a:latin typeface="Times New Roman" pitchFamily="18" charset="0"/>
                <a:cs typeface="Times New Roman" pitchFamily="18" charset="0"/>
              </a:rPr>
              <a:t>Amendment 14, Section 1</a:t>
            </a:r>
            <a:r>
              <a:rPr lang="en-US" sz="1600" dirty="0" smtClean="0">
                <a:solidFill>
                  <a:schemeClr val="bg2"/>
                </a:solidFill>
                <a:latin typeface="Times New Roman" pitchFamily="18" charset="0"/>
                <a:cs typeface="Times New Roman" pitchFamily="18" charset="0"/>
              </a:rPr>
              <a: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a:t>
            </a:r>
            <a:r>
              <a:rPr lang="en-US" sz="1600" b="1" dirty="0" smtClean="0">
                <a:solidFill>
                  <a:schemeClr val="bg2"/>
                </a:solidFill>
                <a:latin typeface="Times New Roman" pitchFamily="18" charset="0"/>
                <a:cs typeface="Times New Roman" pitchFamily="18" charset="0"/>
              </a:rPr>
              <a:t>nor shall any state deprive any person of life, liberty, or property, without due process of law</a:t>
            </a:r>
            <a:r>
              <a:rPr lang="en-US" sz="1600" dirty="0" smtClean="0">
                <a:solidFill>
                  <a:schemeClr val="bg2"/>
                </a:solidFill>
                <a:latin typeface="Times New Roman" pitchFamily="18" charset="0"/>
                <a:cs typeface="Times New Roman" pitchFamily="18" charset="0"/>
              </a:rPr>
              <a:t>; nor deny to any person within its jurisdiction the equal protection of the laws.</a:t>
            </a:r>
          </a:p>
          <a:p>
            <a:pPr marL="801688" indent="-801688"/>
            <a:r>
              <a:rPr lang="en-US" sz="2000" i="1" dirty="0" smtClean="0">
                <a:solidFill>
                  <a:schemeClr val="bg2"/>
                </a:solidFill>
                <a:latin typeface="Times New Roman" pitchFamily="18" charset="0"/>
                <a:cs typeface="Times New Roman" pitchFamily="18" charset="0"/>
              </a:rPr>
              <a:t>Orchestrated selectively</a:t>
            </a:r>
            <a:r>
              <a:rPr lang="en-US" sz="2000" dirty="0" smtClean="0">
                <a:solidFill>
                  <a:schemeClr val="bg2"/>
                </a:solidFill>
                <a:latin typeface="Times New Roman" pitchFamily="18" charset="0"/>
                <a:cs typeface="Times New Roman" pitchFamily="18" charset="0"/>
              </a:rPr>
              <a:t>: To date, excludes the 3</a:t>
            </a:r>
            <a:r>
              <a:rPr lang="en-US" sz="2000" baseline="30000" dirty="0" smtClean="0">
                <a:solidFill>
                  <a:schemeClr val="bg2"/>
                </a:solidFill>
                <a:latin typeface="Times New Roman" pitchFamily="18" charset="0"/>
                <a:cs typeface="Times New Roman" pitchFamily="18" charset="0"/>
              </a:rPr>
              <a:t>rd</a:t>
            </a:r>
            <a:r>
              <a:rPr lang="en-US" sz="2000" dirty="0" smtClean="0">
                <a:solidFill>
                  <a:schemeClr val="bg2"/>
                </a:solidFill>
                <a:latin typeface="Times New Roman" pitchFamily="18" charset="0"/>
                <a:cs typeface="Times New Roman" pitchFamily="18" charset="0"/>
              </a:rPr>
              <a:t> and 7</a:t>
            </a:r>
            <a:r>
              <a:rPr lang="en-US" sz="2000" baseline="30000" dirty="0" smtClean="0">
                <a:solidFill>
                  <a:schemeClr val="bg2"/>
                </a:solidFill>
                <a:latin typeface="Times New Roman" pitchFamily="18" charset="0"/>
                <a:cs typeface="Times New Roman" pitchFamily="18" charset="0"/>
              </a:rPr>
              <a:t>th</a:t>
            </a:r>
            <a:r>
              <a:rPr lang="en-US" sz="2000" dirty="0" smtClean="0">
                <a:solidFill>
                  <a:schemeClr val="bg2"/>
                </a:solidFill>
                <a:latin typeface="Times New Roman" pitchFamily="18" charset="0"/>
                <a:cs typeface="Times New Roman" pitchFamily="18" charset="0"/>
              </a:rPr>
              <a:t> Amendments, along with the grand jury clause of the 5</a:t>
            </a:r>
            <a:r>
              <a:rPr lang="en-US" sz="2000" baseline="30000" dirty="0" smtClean="0">
                <a:solidFill>
                  <a:schemeClr val="bg2"/>
                </a:solidFill>
                <a:latin typeface="Times New Roman" pitchFamily="18" charset="0"/>
                <a:cs typeface="Times New Roman" pitchFamily="18" charset="0"/>
              </a:rPr>
              <a:t>th</a:t>
            </a:r>
            <a:r>
              <a:rPr lang="en-US" sz="2000" dirty="0" smtClean="0">
                <a:solidFill>
                  <a:schemeClr val="bg2"/>
                </a:solidFill>
                <a:latin typeface="Times New Roman" pitchFamily="18" charset="0"/>
                <a:cs typeface="Times New Roman" pitchFamily="18" charset="0"/>
              </a:rPr>
              <a:t> Amendment, and the right against excessive bail and fines of the8th Amendment</a:t>
            </a:r>
          </a:p>
          <a:p>
            <a:pPr marL="801688" indent="-801688"/>
            <a:r>
              <a:rPr lang="en-US" sz="2000" dirty="0" smtClean="0">
                <a:solidFill>
                  <a:schemeClr val="bg2"/>
                </a:solidFill>
                <a:latin typeface="Times New Roman" pitchFamily="18" charset="0"/>
                <a:cs typeface="Times New Roman" pitchFamily="18" charset="0"/>
              </a:rPr>
              <a:t>The First Amendment has been incorporated in total</a:t>
            </a:r>
          </a:p>
          <a:p>
            <a:pPr marL="1201738" lvl="1" indent="-801688"/>
            <a:r>
              <a:rPr lang="en-US" sz="1600" dirty="0" smtClean="0">
                <a:solidFill>
                  <a:schemeClr val="bg2"/>
                </a:solidFill>
                <a:latin typeface="Times New Roman" pitchFamily="18" charset="0"/>
                <a:cs typeface="Times New Roman" pitchFamily="18" charset="0"/>
              </a:rPr>
              <a:t>Speech (</a:t>
            </a:r>
            <a:r>
              <a:rPr lang="en-US" sz="1600" i="1" dirty="0" err="1" smtClean="0">
                <a:solidFill>
                  <a:schemeClr val="bg2"/>
                </a:solidFill>
                <a:latin typeface="Times New Roman" pitchFamily="18" charset="0"/>
                <a:cs typeface="Times New Roman" pitchFamily="18" charset="0"/>
              </a:rPr>
              <a:t>Gitlow</a:t>
            </a:r>
            <a:r>
              <a:rPr lang="en-US" sz="1600" i="1" dirty="0" smtClean="0">
                <a:solidFill>
                  <a:schemeClr val="bg2"/>
                </a:solidFill>
                <a:latin typeface="Times New Roman" pitchFamily="18" charset="0"/>
                <a:cs typeface="Times New Roman" pitchFamily="18" charset="0"/>
              </a:rPr>
              <a:t> v. NY</a:t>
            </a:r>
            <a:r>
              <a:rPr lang="en-US" sz="1600" dirty="0" smtClean="0">
                <a:solidFill>
                  <a:schemeClr val="bg2"/>
                </a:solidFill>
                <a:latin typeface="Times New Roman" pitchFamily="18" charset="0"/>
                <a:cs typeface="Times New Roman" pitchFamily="18" charset="0"/>
              </a:rPr>
              <a:t>, 1925)</a:t>
            </a:r>
          </a:p>
          <a:p>
            <a:pPr marL="1201738" lvl="1" indent="-801688"/>
            <a:r>
              <a:rPr lang="en-US" sz="1600" dirty="0" smtClean="0">
                <a:solidFill>
                  <a:schemeClr val="bg2"/>
                </a:solidFill>
                <a:latin typeface="Times New Roman" pitchFamily="18" charset="0"/>
                <a:cs typeface="Times New Roman" pitchFamily="18" charset="0"/>
              </a:rPr>
              <a:t>Press (</a:t>
            </a:r>
            <a:r>
              <a:rPr lang="en-US" sz="1600" i="1" dirty="0" smtClean="0">
                <a:solidFill>
                  <a:schemeClr val="bg2"/>
                </a:solidFill>
                <a:latin typeface="Times New Roman" pitchFamily="18" charset="0"/>
                <a:cs typeface="Times New Roman" pitchFamily="18" charset="0"/>
              </a:rPr>
              <a:t>Near v. Minnesota</a:t>
            </a:r>
            <a:r>
              <a:rPr lang="en-US" sz="1600" dirty="0" smtClean="0">
                <a:solidFill>
                  <a:schemeClr val="bg2"/>
                </a:solidFill>
                <a:latin typeface="Times New Roman" pitchFamily="18" charset="0"/>
                <a:cs typeface="Times New Roman" pitchFamily="18" charset="0"/>
              </a:rPr>
              <a:t>, 1931)</a:t>
            </a:r>
          </a:p>
          <a:p>
            <a:pPr marL="1201738" lvl="1" indent="-801688"/>
            <a:r>
              <a:rPr lang="en-US" sz="1600" dirty="0" smtClean="0">
                <a:solidFill>
                  <a:schemeClr val="bg2"/>
                </a:solidFill>
                <a:latin typeface="Times New Roman" pitchFamily="18" charset="0"/>
                <a:cs typeface="Times New Roman" pitchFamily="18" charset="0"/>
              </a:rPr>
              <a:t>Assembly and petition (</a:t>
            </a:r>
            <a:r>
              <a:rPr lang="en-US" sz="1600" i="1" dirty="0" smtClean="0">
                <a:solidFill>
                  <a:schemeClr val="bg2"/>
                </a:solidFill>
                <a:latin typeface="Times New Roman" pitchFamily="18" charset="0"/>
                <a:cs typeface="Times New Roman" pitchFamily="18" charset="0"/>
              </a:rPr>
              <a:t>De </a:t>
            </a:r>
            <a:r>
              <a:rPr lang="en-US" sz="1600" i="1" dirty="0" err="1" smtClean="0">
                <a:solidFill>
                  <a:schemeClr val="bg2"/>
                </a:solidFill>
                <a:latin typeface="Times New Roman" pitchFamily="18" charset="0"/>
                <a:cs typeface="Times New Roman" pitchFamily="18" charset="0"/>
              </a:rPr>
              <a:t>Jonge</a:t>
            </a:r>
            <a:r>
              <a:rPr lang="en-US" sz="1600" i="1" dirty="0" smtClean="0">
                <a:solidFill>
                  <a:schemeClr val="bg2"/>
                </a:solidFill>
                <a:latin typeface="Times New Roman" pitchFamily="18" charset="0"/>
                <a:cs typeface="Times New Roman" pitchFamily="18" charset="0"/>
              </a:rPr>
              <a:t> v. Oregon</a:t>
            </a:r>
            <a:r>
              <a:rPr lang="en-US" sz="1600" dirty="0" smtClean="0">
                <a:solidFill>
                  <a:schemeClr val="bg2"/>
                </a:solidFill>
                <a:latin typeface="Times New Roman" pitchFamily="18" charset="0"/>
                <a:cs typeface="Times New Roman" pitchFamily="18" charset="0"/>
              </a:rPr>
              <a:t>, 1937)</a:t>
            </a:r>
          </a:p>
          <a:p>
            <a:pPr marL="1201738" lvl="1" indent="-801688"/>
            <a:r>
              <a:rPr lang="en-US" sz="1600" dirty="0" smtClean="0">
                <a:solidFill>
                  <a:schemeClr val="bg2"/>
                </a:solidFill>
                <a:latin typeface="Times New Roman" pitchFamily="18" charset="0"/>
                <a:cs typeface="Times New Roman" pitchFamily="18" charset="0"/>
              </a:rPr>
              <a:t>Religion: Establishment Clause (</a:t>
            </a:r>
            <a:r>
              <a:rPr lang="en-US" sz="1600" i="1" dirty="0" smtClean="0">
                <a:solidFill>
                  <a:schemeClr val="bg2"/>
                </a:solidFill>
                <a:latin typeface="Times New Roman" pitchFamily="18" charset="0"/>
                <a:cs typeface="Times New Roman" pitchFamily="18" charset="0"/>
              </a:rPr>
              <a:t>Everson v. Board of Education</a:t>
            </a:r>
            <a:r>
              <a:rPr lang="en-US" sz="1600" dirty="0" smtClean="0">
                <a:solidFill>
                  <a:schemeClr val="bg2"/>
                </a:solidFill>
                <a:latin typeface="Times New Roman" pitchFamily="18" charset="0"/>
                <a:cs typeface="Times New Roman" pitchFamily="18" charset="0"/>
              </a:rPr>
              <a:t>, 1947)</a:t>
            </a:r>
          </a:p>
        </p:txBody>
      </p:sp>
      <p:pic>
        <p:nvPicPr>
          <p:cNvPr id="4098" name="Picture 2"/>
          <p:cNvPicPr>
            <a:picLocks noChangeAspect="1" noChangeArrowheads="1"/>
          </p:cNvPicPr>
          <p:nvPr/>
        </p:nvPicPr>
        <p:blipFill>
          <a:blip r:embed="rId3" cstate="print"/>
          <a:srcRect/>
          <a:stretch>
            <a:fillRect/>
          </a:stretch>
        </p:blipFill>
        <p:spPr bwMode="auto">
          <a:xfrm>
            <a:off x="7848600" y="1"/>
            <a:ext cx="1295400" cy="1641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304800"/>
            <a:ext cx="7772400" cy="1143000"/>
          </a:xfrm>
        </p:spPr>
        <p:txBody>
          <a:bodyPr/>
          <a:lstStyle/>
          <a:p>
            <a:r>
              <a:rPr lang="en-US" dirty="0" smtClean="0">
                <a:latin typeface="Times New Roman" pitchFamily="18" charset="0"/>
                <a:cs typeface="Times New Roman" pitchFamily="18" charset="0"/>
              </a:rPr>
              <a:t>Judicial Review</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219200"/>
            <a:ext cx="9144000" cy="4603750"/>
          </a:xfrm>
        </p:spPr>
        <p:txBody>
          <a:bodyPr/>
          <a:lstStyle/>
          <a:p>
            <a:pPr marL="457200" indent="-457200">
              <a:buNone/>
            </a:pPr>
            <a:r>
              <a:rPr lang="en-US" sz="2400" dirty="0" smtClean="0">
                <a:latin typeface="Times New Roman" pitchFamily="18" charset="0"/>
                <a:cs typeface="Times New Roman" pitchFamily="18" charset="0"/>
              </a:rPr>
              <a:t>Constitutional law:</a:t>
            </a:r>
          </a:p>
          <a:p>
            <a:pPr marL="801688" indent="-801688"/>
            <a:r>
              <a:rPr lang="en-US" sz="2400" dirty="0" smtClean="0">
                <a:solidFill>
                  <a:schemeClr val="bg2"/>
                </a:solidFill>
                <a:latin typeface="Times New Roman" pitchFamily="18" charset="0"/>
                <a:cs typeface="Times New Roman" pitchFamily="18" charset="0"/>
              </a:rPr>
              <a:t>Build over time through adherence to past precedent, or </a:t>
            </a:r>
            <a:r>
              <a:rPr lang="en-US" sz="2400" i="1" dirty="0" smtClean="0">
                <a:solidFill>
                  <a:schemeClr val="bg2"/>
                </a:solidFill>
                <a:latin typeface="Times New Roman" pitchFamily="18" charset="0"/>
                <a:cs typeface="Times New Roman" pitchFamily="18" charset="0"/>
              </a:rPr>
              <a:t>stare </a:t>
            </a:r>
            <a:r>
              <a:rPr lang="en-US" sz="2400" i="1" dirty="0" err="1" smtClean="0">
                <a:solidFill>
                  <a:schemeClr val="bg2"/>
                </a:solidFill>
                <a:latin typeface="Times New Roman" pitchFamily="18" charset="0"/>
                <a:cs typeface="Times New Roman" pitchFamily="18" charset="0"/>
              </a:rPr>
              <a:t>decisis</a:t>
            </a:r>
            <a:r>
              <a:rPr lang="en-US" sz="2400" dirty="0" smtClean="0">
                <a:solidFill>
                  <a:schemeClr val="bg2"/>
                </a:solidFill>
                <a:latin typeface="Times New Roman" pitchFamily="18" charset="0"/>
                <a:cs typeface="Times New Roman" pitchFamily="18" charset="0"/>
              </a:rPr>
              <a:t>. </a:t>
            </a:r>
          </a:p>
          <a:p>
            <a:pPr marL="801688" indent="-801688"/>
            <a:r>
              <a:rPr lang="en-US" sz="2400" dirty="0" smtClean="0">
                <a:solidFill>
                  <a:schemeClr val="bg2"/>
                </a:solidFill>
                <a:latin typeface="Times New Roman" pitchFamily="18" charset="0"/>
                <a:cs typeface="Times New Roman" pitchFamily="18" charset="0"/>
              </a:rPr>
              <a:t>Justices are apt to voice their adherence to stare </a:t>
            </a:r>
            <a:r>
              <a:rPr lang="en-US" sz="2400" dirty="0" err="1" smtClean="0">
                <a:solidFill>
                  <a:schemeClr val="bg2"/>
                </a:solidFill>
                <a:latin typeface="Times New Roman" pitchFamily="18" charset="0"/>
                <a:cs typeface="Times New Roman" pitchFamily="18" charset="0"/>
              </a:rPr>
              <a:t>decisis</a:t>
            </a:r>
            <a:r>
              <a:rPr lang="en-US" sz="2400" dirty="0" smtClean="0">
                <a:solidFill>
                  <a:schemeClr val="bg2"/>
                </a:solidFill>
                <a:latin typeface="Times New Roman" pitchFamily="18" charset="0"/>
                <a:cs typeface="Times New Roman" pitchFamily="18" charset="0"/>
              </a:rPr>
              <a:t>, but may discard it in practice</a:t>
            </a:r>
          </a:p>
          <a:p>
            <a:pPr marL="1201738" lvl="1" indent="-801688"/>
            <a:r>
              <a:rPr lang="en-US" sz="2000" dirty="0" smtClean="0">
                <a:solidFill>
                  <a:schemeClr val="bg2"/>
                </a:solidFill>
                <a:latin typeface="Times New Roman" pitchFamily="18" charset="0"/>
                <a:cs typeface="Times New Roman" pitchFamily="18" charset="0"/>
              </a:rPr>
              <a:t>It is here that the debate between </a:t>
            </a:r>
            <a:r>
              <a:rPr lang="en-US" sz="2000" dirty="0" err="1" smtClean="0">
                <a:solidFill>
                  <a:schemeClr val="bg2"/>
                </a:solidFill>
                <a:latin typeface="Times New Roman" pitchFamily="18" charset="0"/>
                <a:cs typeface="Times New Roman" pitchFamily="18" charset="0"/>
              </a:rPr>
              <a:t>originalism</a:t>
            </a:r>
            <a:r>
              <a:rPr lang="en-US" sz="2000" dirty="0" smtClean="0">
                <a:solidFill>
                  <a:schemeClr val="bg2"/>
                </a:solidFill>
                <a:latin typeface="Times New Roman" pitchFamily="18" charset="0"/>
                <a:cs typeface="Times New Roman" pitchFamily="18" charset="0"/>
              </a:rPr>
              <a:t> and a living Constitution lies</a:t>
            </a:r>
          </a:p>
          <a:p>
            <a:pPr marL="1201738" lvl="1" indent="-801688"/>
            <a:r>
              <a:rPr lang="en-US" sz="2000" dirty="0" smtClean="0">
                <a:solidFill>
                  <a:schemeClr val="bg2"/>
                </a:solidFill>
                <a:latin typeface="Times New Roman" pitchFamily="18" charset="0"/>
                <a:cs typeface="Times New Roman" pitchFamily="18" charset="0"/>
              </a:rPr>
              <a:t>Judicial restraint as a prevailing norm</a:t>
            </a:r>
          </a:p>
          <a:p>
            <a:pPr marL="1201738" lvl="1" indent="-801688"/>
            <a:r>
              <a:rPr lang="en-US" sz="2000" dirty="0" smtClean="0">
                <a:solidFill>
                  <a:schemeClr val="bg2"/>
                </a:solidFill>
                <a:latin typeface="Times New Roman" pitchFamily="18" charset="0"/>
                <a:cs typeface="Times New Roman" pitchFamily="18" charset="0"/>
              </a:rPr>
              <a:t>Both sides are arguably guilty of their own brand of “judicial activism”</a:t>
            </a:r>
          </a:p>
          <a:p>
            <a:pPr marL="801688" indent="-801688"/>
            <a:r>
              <a:rPr lang="en-US" sz="2400" dirty="0" smtClean="0">
                <a:solidFill>
                  <a:schemeClr val="bg2"/>
                </a:solidFill>
                <a:latin typeface="Times New Roman" pitchFamily="18" charset="0"/>
                <a:cs typeface="Times New Roman" pitchFamily="18" charset="0"/>
              </a:rPr>
              <a:t>The body of constitutional law is generally evolutionary, not revolutionary</a:t>
            </a:r>
          </a:p>
          <a:p>
            <a:pPr marL="1201738" lvl="1" indent="-801688"/>
            <a:r>
              <a:rPr lang="en-US" sz="2000" dirty="0" smtClean="0">
                <a:solidFill>
                  <a:schemeClr val="bg2"/>
                </a:solidFill>
                <a:latin typeface="Times New Roman" pitchFamily="18" charset="0"/>
                <a:cs typeface="Times New Roman" pitchFamily="18" charset="0"/>
              </a:rPr>
              <a:t>Resolving </a:t>
            </a:r>
            <a:r>
              <a:rPr lang="en-US" sz="2000" dirty="0" err="1" smtClean="0">
                <a:solidFill>
                  <a:schemeClr val="bg2"/>
                </a:solidFill>
                <a:latin typeface="Times New Roman" pitchFamily="18" charset="0"/>
                <a:cs typeface="Times New Roman" pitchFamily="18" charset="0"/>
              </a:rPr>
              <a:t>intercircuit</a:t>
            </a:r>
            <a:r>
              <a:rPr lang="en-US" sz="2000" dirty="0" smtClean="0">
                <a:solidFill>
                  <a:schemeClr val="bg2"/>
                </a:solidFill>
                <a:latin typeface="Times New Roman" pitchFamily="18" charset="0"/>
                <a:cs typeface="Times New Roman" pitchFamily="18" charset="0"/>
              </a:rPr>
              <a:t> conflicts</a:t>
            </a:r>
          </a:p>
          <a:p>
            <a:pPr marL="1201738" lvl="1" indent="-801688"/>
            <a:r>
              <a:rPr lang="en-US" sz="2000" dirty="0" smtClean="0">
                <a:solidFill>
                  <a:schemeClr val="bg2"/>
                </a:solidFill>
                <a:latin typeface="Times New Roman" pitchFamily="18" charset="0"/>
                <a:cs typeface="Times New Roman" pitchFamily="18" charset="0"/>
              </a:rPr>
              <a:t>Considering bold new executive or legislative initiatives</a:t>
            </a:r>
          </a:p>
          <a:p>
            <a:pPr marL="1201738" lvl="1" indent="-801688"/>
            <a:r>
              <a:rPr lang="en-US" sz="2000" dirty="0" smtClean="0">
                <a:solidFill>
                  <a:schemeClr val="bg2"/>
                </a:solidFill>
                <a:latin typeface="Times New Roman" pitchFamily="18" charset="0"/>
                <a:cs typeface="Times New Roman" pitchFamily="18" charset="0"/>
              </a:rPr>
              <a:t>Court starts a fire of its own</a:t>
            </a:r>
          </a:p>
        </p:txBody>
      </p:sp>
      <p:pic>
        <p:nvPicPr>
          <p:cNvPr id="5122" name="Picture 2"/>
          <p:cNvPicPr>
            <a:picLocks noChangeAspect="1" noChangeArrowheads="1"/>
          </p:cNvPicPr>
          <p:nvPr/>
        </p:nvPicPr>
        <p:blipFill>
          <a:blip r:embed="rId3" cstate="print"/>
          <a:srcRect/>
          <a:stretch>
            <a:fillRect/>
          </a:stretch>
        </p:blipFill>
        <p:spPr bwMode="auto">
          <a:xfrm>
            <a:off x="7467600" y="1"/>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9144000" cy="1447800"/>
          </a:xfrm>
        </p:spPr>
        <p:txBody>
          <a:bodyPr/>
          <a:lstStyle/>
          <a:p>
            <a:r>
              <a:rPr lang="en-US" dirty="0" smtClean="0">
                <a:latin typeface="Times New Roman" pitchFamily="18" charset="0"/>
                <a:cs typeface="Times New Roman" pitchFamily="18" charset="0"/>
              </a:rPr>
              <a:t>Flow of Cases to the SCOTUS</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219200"/>
            <a:ext cx="9144000" cy="4603750"/>
          </a:xfrm>
        </p:spPr>
        <p:txBody>
          <a:bodyPr/>
          <a:lstStyle/>
          <a:p>
            <a:pPr marL="457200" indent="-457200">
              <a:buNone/>
            </a:pPr>
            <a:r>
              <a:rPr lang="en-US" sz="2400" dirty="0" smtClean="0">
                <a:latin typeface="Times New Roman" pitchFamily="18" charset="0"/>
                <a:cs typeface="Times New Roman" pitchFamily="18" charset="0"/>
              </a:rPr>
              <a:t>Federal</a:t>
            </a:r>
          </a:p>
          <a:p>
            <a:pPr marL="801688" indent="-801688"/>
            <a:r>
              <a:rPr lang="en-US" sz="2400" dirty="0" smtClean="0">
                <a:solidFill>
                  <a:schemeClr val="bg2"/>
                </a:solidFill>
                <a:latin typeface="Times New Roman" pitchFamily="18" charset="0"/>
                <a:cs typeface="Times New Roman" pitchFamily="18" charset="0"/>
              </a:rPr>
              <a:t>Court of Appeals (in DC and 11 numbered districts)</a:t>
            </a:r>
          </a:p>
          <a:p>
            <a:pPr marL="1201738" lvl="1" indent="-801688"/>
            <a:r>
              <a:rPr lang="en-US" sz="2000" dirty="0" smtClean="0">
                <a:solidFill>
                  <a:schemeClr val="bg2"/>
                </a:solidFill>
                <a:latin typeface="Times New Roman" pitchFamily="18" charset="0"/>
                <a:cs typeface="Times New Roman" pitchFamily="18" charset="0"/>
              </a:rPr>
              <a:t>Feeders: Districts courts, independent commissions and regulatory agencies, and tax courts</a:t>
            </a:r>
          </a:p>
          <a:p>
            <a:pPr marL="801688" indent="-801688"/>
            <a:r>
              <a:rPr lang="en-US" sz="2400" dirty="0" smtClean="0">
                <a:solidFill>
                  <a:schemeClr val="bg2"/>
                </a:solidFill>
                <a:latin typeface="Times New Roman" pitchFamily="18" charset="0"/>
                <a:cs typeface="Times New Roman" pitchFamily="18" charset="0"/>
              </a:rPr>
              <a:t>Court of Appeals for the Federal Circuit</a:t>
            </a:r>
          </a:p>
          <a:p>
            <a:pPr marL="1201738" lvl="1" indent="-801688"/>
            <a:r>
              <a:rPr lang="en-US" sz="2000" dirty="0" smtClean="0">
                <a:solidFill>
                  <a:schemeClr val="bg2"/>
                </a:solidFill>
                <a:latin typeface="Times New Roman" pitchFamily="18" charset="0"/>
                <a:cs typeface="Times New Roman" pitchFamily="18" charset="0"/>
              </a:rPr>
              <a:t>Feeders: Court of Claims and Court of International </a:t>
            </a:r>
          </a:p>
          <a:p>
            <a:pPr marL="1201738" lvl="1" indent="-801688">
              <a:buNone/>
            </a:pPr>
            <a:r>
              <a:rPr lang="en-US" sz="2000" dirty="0" smtClean="0">
                <a:solidFill>
                  <a:schemeClr val="bg2"/>
                </a:solidFill>
                <a:latin typeface="Times New Roman" pitchFamily="18" charset="0"/>
                <a:cs typeface="Times New Roman" pitchFamily="18" charset="0"/>
              </a:rPr>
              <a:t>	Trade</a:t>
            </a:r>
          </a:p>
          <a:p>
            <a:pPr marL="801688" indent="-801688"/>
            <a:r>
              <a:rPr lang="en-US" sz="2400" dirty="0" smtClean="0">
                <a:solidFill>
                  <a:schemeClr val="bg2"/>
                </a:solidFill>
                <a:latin typeface="Times New Roman" pitchFamily="18" charset="0"/>
                <a:cs typeface="Times New Roman" pitchFamily="18" charset="0"/>
              </a:rPr>
              <a:t>Court of Appeals for the Armed Forces</a:t>
            </a:r>
          </a:p>
          <a:p>
            <a:pPr marL="1201738" lvl="1" indent="-801688"/>
            <a:r>
              <a:rPr lang="en-US" sz="2000" dirty="0" smtClean="0">
                <a:solidFill>
                  <a:schemeClr val="bg2"/>
                </a:solidFill>
                <a:latin typeface="Times New Roman" pitchFamily="18" charset="0"/>
                <a:cs typeface="Times New Roman" pitchFamily="18" charset="0"/>
              </a:rPr>
              <a:t>Feeder: Lower military courts</a:t>
            </a:r>
          </a:p>
          <a:p>
            <a:pPr marL="801688" indent="-801688"/>
            <a:r>
              <a:rPr lang="en-US" sz="2400" dirty="0" smtClean="0">
                <a:solidFill>
                  <a:schemeClr val="bg2"/>
                </a:solidFill>
                <a:latin typeface="Times New Roman" pitchFamily="18" charset="0"/>
                <a:cs typeface="Times New Roman" pitchFamily="18" charset="0"/>
              </a:rPr>
              <a:t>Foreign Intelligence Surveillance Court of  Review</a:t>
            </a:r>
          </a:p>
          <a:p>
            <a:pPr marL="1201738" lvl="1" indent="-801688"/>
            <a:r>
              <a:rPr lang="en-US" sz="2000" dirty="0" smtClean="0">
                <a:solidFill>
                  <a:schemeClr val="bg2"/>
                </a:solidFill>
                <a:latin typeface="Times New Roman" pitchFamily="18" charset="0"/>
                <a:cs typeface="Times New Roman" pitchFamily="18" charset="0"/>
              </a:rPr>
              <a:t>Feeder: Foreign Intelligence Surveillance Court</a:t>
            </a:r>
            <a:endParaRPr lang="en-US" sz="2400" dirty="0" smtClean="0">
              <a:latin typeface="Times New Roman" pitchFamily="18" charset="0"/>
              <a:cs typeface="Times New Roman" pitchFamily="18" charset="0"/>
            </a:endParaRPr>
          </a:p>
          <a:p>
            <a:pPr marL="457200" indent="-457200">
              <a:buNone/>
            </a:pPr>
            <a:endParaRPr lang="en-US" sz="2400" dirty="0" smtClean="0">
              <a:latin typeface="Times New Roman" pitchFamily="18" charset="0"/>
              <a:cs typeface="Times New Roman" pitchFamily="18" charset="0"/>
            </a:endParaRPr>
          </a:p>
          <a:p>
            <a:pPr marL="457200" indent="-457200">
              <a:buNone/>
            </a:pPr>
            <a:r>
              <a:rPr lang="en-US" sz="2400" dirty="0" smtClean="0">
                <a:latin typeface="Times New Roman" pitchFamily="18" charset="0"/>
                <a:cs typeface="Times New Roman" pitchFamily="18" charset="0"/>
              </a:rPr>
              <a:t>State: </a:t>
            </a:r>
            <a:r>
              <a:rPr lang="en-US" sz="2400" dirty="0" smtClean="0">
                <a:solidFill>
                  <a:schemeClr val="bg2"/>
                </a:solidFill>
                <a:latin typeface="Times New Roman" pitchFamily="18" charset="0"/>
                <a:cs typeface="Times New Roman" pitchFamily="18" charset="0"/>
              </a:rPr>
              <a:t>Trial courts to intermediate appellate courts to 			state supreme courts</a:t>
            </a:r>
            <a:endParaRPr lang="en-US" sz="2000" dirty="0" smtClean="0">
              <a:solidFill>
                <a:schemeClr val="bg2"/>
              </a:solidFill>
              <a:latin typeface="Times New Roman" pitchFamily="18" charset="0"/>
              <a:cs typeface="Times New Roman" pitchFamily="18" charset="0"/>
            </a:endParaRPr>
          </a:p>
          <a:p>
            <a:pPr marL="1201738" lvl="1" indent="-801688">
              <a:buNone/>
            </a:pPr>
            <a:endParaRPr lang="en-US" sz="2000" dirty="0" smtClean="0">
              <a:solidFill>
                <a:schemeClr val="bg2"/>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cstate="print"/>
          <a:srcRect t="13364"/>
          <a:stretch>
            <a:fillRect/>
          </a:stretch>
        </p:blipFill>
        <p:spPr bwMode="auto">
          <a:xfrm>
            <a:off x="6636358" y="2514600"/>
            <a:ext cx="2507642"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9144000" cy="1447800"/>
          </a:xfrm>
        </p:spPr>
        <p:txBody>
          <a:bodyPr/>
          <a:lstStyle/>
          <a:p>
            <a:r>
              <a:rPr lang="en-US" dirty="0" smtClean="0">
                <a:latin typeface="Times New Roman" pitchFamily="18" charset="0"/>
                <a:cs typeface="Times New Roman" pitchFamily="18" charset="0"/>
              </a:rPr>
              <a:t>Case Selection and Oral Arguments</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066800"/>
            <a:ext cx="9144000" cy="4756150"/>
          </a:xfrm>
        </p:spPr>
        <p:txBody>
          <a:bodyPr/>
          <a:lstStyle/>
          <a:p>
            <a:pPr marL="457200" indent="-457200">
              <a:buAutoNum type="arabicPeriod"/>
            </a:pPr>
            <a:r>
              <a:rPr lang="en-US" sz="2400" dirty="0" smtClean="0">
                <a:latin typeface="Times New Roman" pitchFamily="18" charset="0"/>
                <a:cs typeface="Times New Roman" pitchFamily="18" charset="0"/>
              </a:rPr>
              <a:t>Petition for Supreme Court consideration via a writ of certiorari</a:t>
            </a:r>
          </a:p>
          <a:p>
            <a:pPr marL="457200" indent="-457200">
              <a:buNone/>
            </a:pPr>
            <a:r>
              <a:rPr lang="en-US" sz="2400" dirty="0" smtClean="0">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-Cases involve two parties, at least one of them initiating the contest</a:t>
            </a:r>
          </a:p>
          <a:p>
            <a:pPr marL="457200" indent="-457200">
              <a:buNone/>
            </a:pPr>
            <a:r>
              <a:rPr lang="en-US" sz="2000" dirty="0" smtClean="0">
                <a:solidFill>
                  <a:schemeClr val="bg2"/>
                </a:solidFill>
                <a:latin typeface="Times New Roman" pitchFamily="18" charset="0"/>
                <a:cs typeface="Times New Roman" pitchFamily="18" charset="0"/>
              </a:rPr>
              <a:t>	-May involve individual rights or seek affirmation of policies</a:t>
            </a:r>
          </a:p>
          <a:p>
            <a:pPr marL="457200" indent="-457200">
              <a:buNone/>
            </a:pPr>
            <a:r>
              <a:rPr lang="en-US" sz="2000" dirty="0" smtClean="0">
                <a:solidFill>
                  <a:schemeClr val="bg2"/>
                </a:solidFill>
                <a:latin typeface="Times New Roman" pitchFamily="18" charset="0"/>
                <a:cs typeface="Times New Roman" pitchFamily="18" charset="0"/>
              </a:rPr>
              <a:t>	-Interest groups play a significant role, representing economic, demographic, or ideological groups, and also the government itself</a:t>
            </a:r>
          </a:p>
          <a:p>
            <a:pPr marL="457200" indent="-457200">
              <a:buNone/>
            </a:pPr>
            <a:r>
              <a:rPr lang="en-US" sz="2400" dirty="0" smtClean="0">
                <a:latin typeface="Times New Roman" pitchFamily="18" charset="0"/>
                <a:cs typeface="Times New Roman" pitchFamily="18" charset="0"/>
              </a:rPr>
              <a:t>2. Supreme Court “grants cert” and agrees to hear a case</a:t>
            </a:r>
          </a:p>
          <a:p>
            <a:pPr marL="457200" indent="-457200">
              <a:buNone/>
            </a:pPr>
            <a:r>
              <a:rPr lang="en-US" sz="2400" dirty="0" smtClean="0">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-Requires support of at least four justices</a:t>
            </a:r>
          </a:p>
          <a:p>
            <a:pPr marL="457200" indent="-457200">
              <a:buNone/>
            </a:pPr>
            <a:r>
              <a:rPr lang="en-US" sz="2000" dirty="0" smtClean="0">
                <a:solidFill>
                  <a:schemeClr val="bg2"/>
                </a:solidFill>
                <a:latin typeface="Times New Roman" pitchFamily="18" charset="0"/>
                <a:cs typeface="Times New Roman" pitchFamily="18" charset="0"/>
              </a:rPr>
              <a:t>	-Roughly 1% of cases accepted for consideration: Civil liberties, statutory interpretation, economic issues, and federalism predominate</a:t>
            </a:r>
          </a:p>
          <a:p>
            <a:pPr marL="457200" indent="-457200">
              <a:buNone/>
            </a:pPr>
            <a:r>
              <a:rPr lang="en-US" sz="2000" dirty="0" smtClean="0">
                <a:solidFill>
                  <a:schemeClr val="bg2"/>
                </a:solidFill>
                <a:latin typeface="Times New Roman" pitchFamily="18" charset="0"/>
                <a:cs typeface="Times New Roman" pitchFamily="18" charset="0"/>
              </a:rPr>
              <a:t>	-Court seeks cases where an issue remains unresolved, there is </a:t>
            </a:r>
            <a:r>
              <a:rPr lang="en-US" sz="2000" dirty="0" err="1" smtClean="0">
                <a:solidFill>
                  <a:schemeClr val="bg2"/>
                </a:solidFill>
                <a:latin typeface="Times New Roman" pitchFamily="18" charset="0"/>
                <a:cs typeface="Times New Roman" pitchFamily="18" charset="0"/>
              </a:rPr>
              <a:t>intercircuit</a:t>
            </a:r>
            <a:r>
              <a:rPr lang="en-US" sz="2000" dirty="0" smtClean="0">
                <a:solidFill>
                  <a:schemeClr val="bg2"/>
                </a:solidFill>
                <a:latin typeface="Times New Roman" pitchFamily="18" charset="0"/>
                <a:cs typeface="Times New Roman" pitchFamily="18" charset="0"/>
              </a:rPr>
              <a:t> conflict, or there is evidence of malpractice among lower courts</a:t>
            </a:r>
          </a:p>
          <a:p>
            <a:pPr marL="457200" indent="-457200">
              <a:buNone/>
            </a:pPr>
            <a:r>
              <a:rPr lang="en-US" sz="2400" dirty="0" smtClean="0">
                <a:latin typeface="Times New Roman" pitchFamily="18" charset="0"/>
                <a:cs typeface="Times New Roman" pitchFamily="18" charset="0"/>
              </a:rPr>
              <a:t>3. Friend of the Court briefs, or amicus curiae, are solicited and accepted</a:t>
            </a:r>
          </a:p>
          <a:p>
            <a:pPr marL="457200" indent="-457200">
              <a:buNone/>
            </a:pPr>
            <a:r>
              <a:rPr lang="en-US" sz="2400" dirty="0" smtClean="0">
                <a:latin typeface="Times New Roman" pitchFamily="18" charset="0"/>
                <a:cs typeface="Times New Roman" pitchFamily="18" charset="0"/>
              </a:rPr>
              <a:t>4. Oral arguments</a:t>
            </a:r>
          </a:p>
          <a:p>
            <a:pPr marL="857250" lvl="1" indent="-457200">
              <a:buNone/>
            </a:pPr>
            <a:r>
              <a:rPr lang="en-US" sz="2000" dirty="0" smtClean="0">
                <a:solidFill>
                  <a:schemeClr val="bg2"/>
                </a:solidFill>
                <a:latin typeface="Times New Roman" pitchFamily="18" charset="0"/>
                <a:cs typeface="Times New Roman" pitchFamily="18" charset="0"/>
              </a:rPr>
              <a:t>-Each side is permitted 30 minutes to present case</a:t>
            </a:r>
          </a:p>
          <a:p>
            <a:pPr marL="857250" lvl="1" indent="-457200">
              <a:buNone/>
            </a:pPr>
            <a:r>
              <a:rPr lang="en-US" sz="2000" dirty="0" smtClean="0">
                <a:solidFill>
                  <a:schemeClr val="bg2"/>
                </a:solidFill>
                <a:latin typeface="Times New Roman" pitchFamily="18" charset="0"/>
                <a:cs typeface="Times New Roman" pitchFamily="18" charset="0"/>
              </a:rPr>
              <a:t>-Justices pepper counsel with questions intermittently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9144000" cy="1447800"/>
          </a:xfrm>
        </p:spPr>
        <p:txBody>
          <a:bodyPr/>
          <a:lstStyle/>
          <a:p>
            <a:r>
              <a:rPr lang="en-US" dirty="0" smtClean="0">
                <a:latin typeface="Times New Roman" pitchFamily="18" charset="0"/>
                <a:cs typeface="Times New Roman" pitchFamily="18" charset="0"/>
              </a:rPr>
              <a:t>Decisions and Opinions</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219200"/>
            <a:ext cx="9144000" cy="4603750"/>
          </a:xfrm>
        </p:spPr>
        <p:txBody>
          <a:bodyPr/>
          <a:lstStyle/>
          <a:p>
            <a:pPr marL="457200" indent="-457200">
              <a:buAutoNum type="arabicPeriod"/>
            </a:pPr>
            <a:r>
              <a:rPr lang="en-US" sz="2400" dirty="0" smtClean="0">
                <a:latin typeface="Times New Roman" pitchFamily="18" charset="0"/>
                <a:cs typeface="Times New Roman" pitchFamily="18" charset="0"/>
              </a:rPr>
              <a:t>While in session, justices conference weekly to select cases and assign opinions</a:t>
            </a:r>
          </a:p>
          <a:p>
            <a:pPr marL="457200" indent="-457200">
              <a:buNone/>
            </a:pPr>
            <a:r>
              <a:rPr lang="en-US" sz="2400" dirty="0" smtClean="0">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-Justices speak in order of seniority, and cast their preliminary votes</a:t>
            </a:r>
          </a:p>
          <a:p>
            <a:pPr marL="457200" indent="-457200">
              <a:buNone/>
            </a:pPr>
            <a:r>
              <a:rPr lang="en-US" sz="2000" dirty="0" smtClean="0">
                <a:solidFill>
                  <a:schemeClr val="bg2"/>
                </a:solidFill>
                <a:latin typeface="Times New Roman" pitchFamily="18" charset="0"/>
                <a:cs typeface="Times New Roman" pitchFamily="18" charset="0"/>
              </a:rPr>
              <a:t>	-If the Chief Justice is in the majority, s/he assigns the opinion</a:t>
            </a:r>
          </a:p>
          <a:p>
            <a:pPr marL="457200" indent="-457200">
              <a:buNone/>
            </a:pPr>
            <a:r>
              <a:rPr lang="en-US" sz="2000" dirty="0" smtClean="0">
                <a:solidFill>
                  <a:schemeClr val="bg2"/>
                </a:solidFill>
                <a:latin typeface="Times New Roman" pitchFamily="18" charset="0"/>
                <a:cs typeface="Times New Roman" pitchFamily="18" charset="0"/>
              </a:rPr>
              <a:t>	- If the Chief Justice is in the minority, the most senior justice in the majority assigns the opinion</a:t>
            </a:r>
          </a:p>
          <a:p>
            <a:pPr marL="457200" indent="-457200">
              <a:buNone/>
            </a:pPr>
            <a:r>
              <a:rPr lang="en-US" sz="2400" dirty="0" smtClean="0">
                <a:latin typeface="Times New Roman" pitchFamily="18" charset="0"/>
                <a:cs typeface="Times New Roman" pitchFamily="18" charset="0"/>
              </a:rPr>
              <a:t>2. Majority and dissenting opinions are later circulated</a:t>
            </a:r>
          </a:p>
          <a:p>
            <a:pPr marL="457200" indent="-457200">
              <a:buNone/>
            </a:pPr>
            <a:r>
              <a:rPr lang="en-US" sz="2400" dirty="0" smtClean="0">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-May hold a majority together, craft a new one, or expand an existing one—verbal jousting rare</a:t>
            </a:r>
          </a:p>
          <a:p>
            <a:pPr marL="457200" indent="-457200">
              <a:buNone/>
            </a:pPr>
            <a:r>
              <a:rPr lang="en-US" sz="2000" dirty="0" smtClean="0">
                <a:solidFill>
                  <a:schemeClr val="bg2"/>
                </a:solidFill>
                <a:latin typeface="Times New Roman" pitchFamily="18" charset="0"/>
                <a:cs typeface="Times New Roman" pitchFamily="18" charset="0"/>
              </a:rPr>
              <a:t>	-Other justices are asked to sign on to these respective opinions</a:t>
            </a:r>
          </a:p>
          <a:p>
            <a:pPr marL="457200" indent="-457200">
              <a:buNone/>
            </a:pPr>
            <a:r>
              <a:rPr lang="en-US" sz="2000" dirty="0" smtClean="0">
                <a:solidFill>
                  <a:schemeClr val="bg2"/>
                </a:solidFill>
                <a:latin typeface="Times New Roman" pitchFamily="18" charset="0"/>
                <a:cs typeface="Times New Roman" pitchFamily="18" charset="0"/>
              </a:rPr>
              <a:t>	-In the process, signees may end up shaping the final product</a:t>
            </a:r>
          </a:p>
          <a:p>
            <a:pPr marL="457200" indent="-457200">
              <a:buNone/>
            </a:pPr>
            <a:r>
              <a:rPr lang="en-US" sz="2000" dirty="0" smtClean="0">
                <a:solidFill>
                  <a:schemeClr val="bg2"/>
                </a:solidFill>
                <a:latin typeface="Times New Roman" pitchFamily="18" charset="0"/>
                <a:cs typeface="Times New Roman" pitchFamily="18" charset="0"/>
              </a:rPr>
              <a:t>	-The principles of unity and minimal winning coalitions compete against one another</a:t>
            </a:r>
          </a:p>
          <a:p>
            <a:pPr marL="457200" indent="-457200">
              <a:buNone/>
            </a:pPr>
            <a:r>
              <a:rPr lang="en-US" sz="2400" dirty="0" smtClean="0">
                <a:latin typeface="Times New Roman" pitchFamily="18" charset="0"/>
                <a:cs typeface="Times New Roman" pitchFamily="18" charset="0"/>
              </a:rPr>
              <a:t>3. When the majority speaks with one voice and the 		          opinion is unsigned, the decision is called </a:t>
            </a:r>
            <a:r>
              <a:rPr lang="en-US" sz="2400" i="1" dirty="0" smtClean="0">
                <a:latin typeface="Times New Roman" pitchFamily="18" charset="0"/>
                <a:cs typeface="Times New Roman" pitchFamily="18" charset="0"/>
              </a:rPr>
              <a:t>per </a:t>
            </a:r>
            <a:r>
              <a:rPr lang="en-US" sz="2400" i="1" smtClean="0">
                <a:latin typeface="Times New Roman" pitchFamily="18" charset="0"/>
                <a:cs typeface="Times New Roman" pitchFamily="18" charset="0"/>
              </a:rPr>
              <a:t>curiam</a:t>
            </a:r>
            <a:endParaRPr lang="en-US" sz="2000" dirty="0" smtClean="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9144000" cy="1447800"/>
          </a:xfrm>
        </p:spPr>
        <p:txBody>
          <a:bodyPr/>
          <a:lstStyle/>
          <a:p>
            <a:r>
              <a:rPr lang="en-US" dirty="0" smtClean="0">
                <a:latin typeface="Times New Roman" pitchFamily="18" charset="0"/>
                <a:cs typeface="Times New Roman" pitchFamily="18" charset="0"/>
              </a:rPr>
              <a:t>Decisions and Opinions (Continued)</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219200"/>
            <a:ext cx="9144000" cy="4603750"/>
          </a:xfrm>
        </p:spPr>
        <p:txBody>
          <a:bodyPr/>
          <a:lstStyle/>
          <a:p>
            <a:pPr marL="457200" indent="-457200">
              <a:buNone/>
            </a:pPr>
            <a:r>
              <a:rPr lang="en-US" sz="2400" dirty="0" smtClean="0">
                <a:latin typeface="Times New Roman" pitchFamily="18" charset="0"/>
                <a:cs typeface="Times New Roman" pitchFamily="18" charset="0"/>
              </a:rPr>
              <a:t>4. Justices may write concurring opinions to expound upon the consensus sentiments</a:t>
            </a:r>
          </a:p>
          <a:p>
            <a:pPr marL="457200" indent="-457200">
              <a:buNone/>
            </a:pPr>
            <a:r>
              <a:rPr lang="en-US" sz="2000" dirty="0" smtClean="0">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-They may also distinguish between the outcome of the case and the reasoning behind the respective opinions</a:t>
            </a:r>
          </a:p>
          <a:p>
            <a:pPr marL="457200" indent="-457200">
              <a:buNone/>
            </a:pPr>
            <a:r>
              <a:rPr lang="en-US" sz="2400" dirty="0" smtClean="0">
                <a:latin typeface="Times New Roman" pitchFamily="18" charset="0"/>
                <a:cs typeface="Times New Roman" pitchFamily="18" charset="0"/>
              </a:rPr>
              <a:t>5. Dissenting opinions are important because they may forecast the future direction of the Court</a:t>
            </a:r>
          </a:p>
          <a:p>
            <a:pPr marL="457200" indent="-457200">
              <a:buNone/>
            </a:pPr>
            <a:r>
              <a:rPr lang="en-US" sz="2400" dirty="0" smtClean="0">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-Holmes and Brandeis set the stage for future First Amendment jurisprudence in a series of early 20</a:t>
            </a:r>
            <a:r>
              <a:rPr lang="en-US" sz="2000" baseline="30000" dirty="0" smtClean="0">
                <a:solidFill>
                  <a:schemeClr val="bg2"/>
                </a:solidFill>
                <a:latin typeface="Times New Roman" pitchFamily="18" charset="0"/>
                <a:cs typeface="Times New Roman" pitchFamily="18" charset="0"/>
              </a:rPr>
              <a:t>th</a:t>
            </a:r>
            <a:r>
              <a:rPr lang="en-US" sz="2000" dirty="0" smtClean="0">
                <a:solidFill>
                  <a:schemeClr val="bg2"/>
                </a:solidFill>
                <a:latin typeface="Times New Roman" pitchFamily="18" charset="0"/>
                <a:cs typeface="Times New Roman" pitchFamily="18" charset="0"/>
              </a:rPr>
              <a:t> Century dissents concerning free speech cases</a:t>
            </a:r>
          </a:p>
          <a:p>
            <a:pPr marL="457200" indent="-457200">
              <a:buNone/>
            </a:pPr>
            <a:r>
              <a:rPr lang="en-US" sz="2400" dirty="0" smtClean="0">
                <a:latin typeface="Times New Roman" pitchFamily="18" charset="0"/>
                <a:cs typeface="Times New Roman" pitchFamily="18" charset="0"/>
              </a:rPr>
              <a:t>6. The SCOTUS reverses roughly 2/3 of the lower court decisions it reviews</a:t>
            </a:r>
          </a:p>
          <a:p>
            <a:pPr marL="457200" indent="-457200">
              <a:buNone/>
            </a:pPr>
            <a:r>
              <a:rPr lang="en-US" sz="2400" dirty="0" smtClean="0">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-Court rarely strikes down congressional statutes: Often minor laws or relics of the past</a:t>
            </a:r>
          </a:p>
          <a:p>
            <a:pPr marL="457200" indent="-457200">
              <a:buNone/>
            </a:pPr>
            <a:r>
              <a:rPr lang="en-US" sz="2000" dirty="0" smtClean="0">
                <a:solidFill>
                  <a:schemeClr val="bg2"/>
                </a:solidFill>
                <a:latin typeface="Times New Roman" pitchFamily="18" charset="0"/>
                <a:cs typeface="Times New Roman" pitchFamily="18" charset="0"/>
              </a:rPr>
              <a:t>	-State statutes more frequently overturned</a:t>
            </a:r>
          </a:p>
          <a:p>
            <a:pPr marL="457200" indent="-457200">
              <a:buNone/>
            </a:pPr>
            <a:r>
              <a:rPr lang="en-US" sz="2000" dirty="0" smtClean="0">
                <a:solidFill>
                  <a:schemeClr val="bg2"/>
                </a:solidFill>
                <a:latin typeface="Times New Roman" pitchFamily="18" charset="0"/>
                <a:cs typeface="Times New Roman" pitchFamily="18" charset="0"/>
              </a:rPr>
              <a:t>	-Presidents not immune from scrutiny: See Lincoln, Truman and                             Bush</a:t>
            </a:r>
          </a:p>
          <a:p>
            <a:pPr marL="457200" indent="-457200">
              <a:buNone/>
            </a:pPr>
            <a:endParaRPr lang="en-US" sz="2000" dirty="0" smtClean="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9144000" cy="1447800"/>
          </a:xfrm>
        </p:spPr>
        <p:txBody>
          <a:bodyPr/>
          <a:lstStyle/>
          <a:p>
            <a:r>
              <a:rPr lang="en-US" dirty="0" smtClean="0">
                <a:latin typeface="Times New Roman" pitchFamily="18" charset="0"/>
                <a:cs typeface="Times New Roman" pitchFamily="18" charset="0"/>
              </a:rPr>
              <a:t>Decisions and Opinions (Continued)</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219200"/>
            <a:ext cx="9144000" cy="4603750"/>
          </a:xfrm>
        </p:spPr>
        <p:txBody>
          <a:bodyPr/>
          <a:lstStyle/>
          <a:p>
            <a:pPr marL="457200" indent="-457200">
              <a:buNone/>
            </a:pPr>
            <a:r>
              <a:rPr lang="en-US" sz="2400" dirty="0" smtClean="0">
                <a:latin typeface="Times New Roman" pitchFamily="18" charset="0"/>
                <a:cs typeface="Times New Roman" pitchFamily="18" charset="0"/>
              </a:rPr>
              <a:t>7. Decisions address two aspects of the case: the parties themselves and the larger consequences of the ruling</a:t>
            </a:r>
          </a:p>
          <a:p>
            <a:pPr marL="457200" indent="-457200">
              <a:buNone/>
            </a:pPr>
            <a:r>
              <a:rPr lang="en-US" sz="2400" dirty="0" smtClean="0">
                <a:latin typeface="Times New Roman" pitchFamily="18" charset="0"/>
                <a:cs typeface="Times New Roman" pitchFamily="18" charset="0"/>
              </a:rPr>
              <a:t>8. Implementation:</a:t>
            </a:r>
          </a:p>
          <a:p>
            <a:pPr marL="457200" indent="-457200">
              <a:buNone/>
            </a:pPr>
            <a:r>
              <a:rPr lang="en-US" sz="2400" dirty="0" smtClean="0">
                <a:latin typeface="Times New Roman" pitchFamily="18" charset="0"/>
                <a:cs typeface="Times New Roman" pitchFamily="18" charset="0"/>
              </a:rPr>
              <a:t>	</a:t>
            </a:r>
            <a:r>
              <a:rPr lang="en-US" sz="2400" dirty="0" smtClean="0">
                <a:solidFill>
                  <a:schemeClr val="bg2"/>
                </a:solidFill>
                <a:latin typeface="Times New Roman" pitchFamily="18" charset="0"/>
                <a:cs typeface="Times New Roman" pitchFamily="18" charset="0"/>
              </a:rPr>
              <a:t>-Relies upon:</a:t>
            </a:r>
          </a:p>
          <a:p>
            <a:pPr marL="457200" indent="-457200">
              <a:buNone/>
            </a:pPr>
            <a:r>
              <a:rPr lang="en-US" sz="2400" dirty="0" smtClean="0">
                <a:solidFill>
                  <a:schemeClr val="bg2"/>
                </a:solidFill>
                <a:latin typeface="Times New Roman" pitchFamily="18" charset="0"/>
                <a:cs typeface="Times New Roman" pitchFamily="18" charset="0"/>
              </a:rPr>
              <a:t>	A. Communication of set policies to government officials</a:t>
            </a:r>
          </a:p>
          <a:p>
            <a:pPr marL="457200" indent="-457200">
              <a:buNone/>
            </a:pPr>
            <a:r>
              <a:rPr lang="en-US" sz="2400" dirty="0" smtClean="0">
                <a:solidFill>
                  <a:schemeClr val="bg2"/>
                </a:solidFill>
                <a:latin typeface="Times New Roman" pitchFamily="18" charset="0"/>
                <a:cs typeface="Times New Roman" pitchFamily="18" charset="0"/>
              </a:rPr>
              <a:t>		-Plays out in lower courts where ambiguity allows leeway for 	judges to pursue their own policy goals</a:t>
            </a:r>
          </a:p>
          <a:p>
            <a:pPr marL="457200" indent="-457200">
              <a:buNone/>
            </a:pPr>
            <a:r>
              <a:rPr lang="en-US" sz="2400" dirty="0" smtClean="0">
                <a:solidFill>
                  <a:schemeClr val="bg2"/>
                </a:solidFill>
                <a:latin typeface="Times New Roman" pitchFamily="18" charset="0"/>
                <a:cs typeface="Times New Roman" pitchFamily="18" charset="0"/>
              </a:rPr>
              <a:t>	B. Willingness of them to obey accordingly</a:t>
            </a:r>
          </a:p>
          <a:p>
            <a:pPr marL="457200" indent="-457200">
              <a:buNone/>
            </a:pPr>
            <a:r>
              <a:rPr lang="en-US" sz="2400" dirty="0" smtClean="0">
                <a:solidFill>
                  <a:schemeClr val="bg2"/>
                </a:solidFill>
                <a:latin typeface="Times New Roman" pitchFamily="18" charset="0"/>
                <a:cs typeface="Times New Roman" pitchFamily="18" charset="0"/>
              </a:rPr>
              <a:t>	C. Ability of the Court to sanction noncompliance</a:t>
            </a:r>
          </a:p>
          <a:p>
            <a:pPr marL="457200" indent="-457200">
              <a:buNone/>
            </a:pPr>
            <a:r>
              <a:rPr lang="en-US" sz="2400" dirty="0" smtClean="0">
                <a:solidFill>
                  <a:schemeClr val="bg2"/>
                </a:solidFill>
                <a:latin typeface="Times New Roman" pitchFamily="18" charset="0"/>
                <a:cs typeface="Times New Roman" pitchFamily="18" charset="0"/>
              </a:rPr>
              <a:t>		-Reversal of lower court decisions one mechanism</a:t>
            </a:r>
          </a:p>
          <a:p>
            <a:pPr marL="457200" indent="-457200">
              <a:buNone/>
            </a:pPr>
            <a:r>
              <a:rPr lang="en-US" sz="2400" dirty="0" smtClean="0">
                <a:solidFill>
                  <a:schemeClr val="bg2"/>
                </a:solidFill>
                <a:latin typeface="Times New Roman" pitchFamily="18" charset="0"/>
                <a:cs typeface="Times New Roman" pitchFamily="18" charset="0"/>
              </a:rPr>
              <a:t>		-Assisted by interest groups who file suit when they see instances 	of noncompliance</a:t>
            </a:r>
          </a:p>
          <a:p>
            <a:pPr marL="457200" indent="-457200">
              <a:buNone/>
            </a:pPr>
            <a:endParaRPr lang="en-US" sz="2000" dirty="0" smtClean="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8458200" cy="14478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pPr>
              <a:buNone/>
            </a:pPr>
            <a:r>
              <a:rPr lang="en-US" dirty="0" smtClean="0"/>
              <a:t>How well do you know your Supreme Court?</a:t>
            </a:r>
          </a:p>
          <a:p>
            <a:pPr>
              <a:buNone/>
            </a:pPr>
            <a:endParaRPr lang="en-US" dirty="0" smtClean="0"/>
          </a:p>
          <a:p>
            <a:pPr>
              <a:buNone/>
            </a:pPr>
            <a:endParaRPr lang="en-US" dirty="0"/>
          </a:p>
        </p:txBody>
      </p:sp>
      <p:pic>
        <p:nvPicPr>
          <p:cNvPr id="14" name="Picture 13" descr="Inside SCOTUS.jpeg"/>
          <p:cNvPicPr>
            <a:picLocks noChangeAspect="1"/>
          </p:cNvPicPr>
          <p:nvPr/>
        </p:nvPicPr>
        <p:blipFill>
          <a:blip r:embed="rId3" cstate="print"/>
          <a:stretch>
            <a:fillRect/>
          </a:stretch>
        </p:blipFill>
        <p:spPr>
          <a:xfrm>
            <a:off x="1828800" y="2362200"/>
            <a:ext cx="4953000" cy="39309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8458200" cy="14478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cstate="print"/>
          <a:srcRect t="13158"/>
          <a:stretch>
            <a:fillRect/>
          </a:stretch>
        </p:blipFill>
        <p:spPr bwMode="auto">
          <a:xfrm>
            <a:off x="2286000" y="4038600"/>
            <a:ext cx="4407040" cy="251460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2819400" y="1752600"/>
            <a:ext cx="1104900" cy="1448772"/>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1905000" y="2438400"/>
            <a:ext cx="1124174" cy="14478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914400" y="3124200"/>
            <a:ext cx="1182276" cy="1476375"/>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4876800" y="1828800"/>
            <a:ext cx="1143000" cy="1453161"/>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6858000" y="2971800"/>
            <a:ext cx="1163411" cy="1447800"/>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5867400" y="2438400"/>
            <a:ext cx="1114127" cy="1447800"/>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a:stretch>
            <a:fillRect/>
          </a:stretch>
        </p:blipFill>
        <p:spPr bwMode="auto">
          <a:xfrm>
            <a:off x="7924800" y="3657600"/>
            <a:ext cx="1044527" cy="1438275"/>
          </a:xfrm>
          <a:prstGeom prst="rect">
            <a:avLst/>
          </a:prstGeom>
          <a:noFill/>
          <a:ln w="9525">
            <a:noFill/>
            <a:miter lim="800000"/>
            <a:headEnd/>
            <a:tailEnd/>
          </a:ln>
        </p:spPr>
      </p:pic>
      <p:pic>
        <p:nvPicPr>
          <p:cNvPr id="9222" name="Picture 6"/>
          <p:cNvPicPr>
            <a:picLocks noChangeAspect="1" noChangeArrowheads="1"/>
          </p:cNvPicPr>
          <p:nvPr/>
        </p:nvPicPr>
        <p:blipFill>
          <a:blip r:embed="rId11" cstate="print"/>
          <a:srcRect/>
          <a:stretch>
            <a:fillRect/>
          </a:stretch>
        </p:blipFill>
        <p:spPr bwMode="auto">
          <a:xfrm>
            <a:off x="152400" y="3962400"/>
            <a:ext cx="1143000" cy="1335332"/>
          </a:xfrm>
          <a:prstGeom prst="rect">
            <a:avLst/>
          </a:prstGeom>
          <a:noFill/>
          <a:ln w="9525">
            <a:noFill/>
            <a:miter lim="800000"/>
            <a:headEnd/>
            <a:tailEnd/>
          </a:ln>
        </p:spPr>
      </p:pic>
      <p:pic>
        <p:nvPicPr>
          <p:cNvPr id="9219" name="Picture 3"/>
          <p:cNvPicPr>
            <a:picLocks noChangeAspect="1" noChangeArrowheads="1"/>
          </p:cNvPicPr>
          <p:nvPr/>
        </p:nvPicPr>
        <p:blipFill>
          <a:blip r:embed="rId12" cstate="print"/>
          <a:srcRect/>
          <a:stretch>
            <a:fillRect/>
          </a:stretch>
        </p:blipFill>
        <p:spPr bwMode="auto">
          <a:xfrm>
            <a:off x="3886200" y="1143000"/>
            <a:ext cx="11343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0"/>
            <a:ext cx="7924800" cy="1219200"/>
          </a:xfrm>
          <a:noFill/>
        </p:spPr>
        <p:txBody>
          <a:bodyPr/>
          <a:lstStyle/>
          <a:p>
            <a:pPr algn="l" eaLnBrk="1" hangingPunct="1"/>
            <a:r>
              <a:rPr lang="en-US" u="sng" dirty="0" smtClean="0">
                <a:solidFill>
                  <a:schemeClr val="tx1"/>
                </a:solidFill>
                <a:latin typeface="Times New Roman" pitchFamily="18" charset="0"/>
                <a:cs typeface="Times New Roman" pitchFamily="18" charset="0"/>
              </a:rPr>
              <a:t>Overview</a:t>
            </a:r>
            <a:r>
              <a:rPr lang="en-US" dirty="0" smtClean="0">
                <a:solidFill>
                  <a:schemeClr val="tx1"/>
                </a:solidFill>
                <a:latin typeface="Times New Roman" pitchFamily="18" charset="0"/>
                <a:cs typeface="Times New Roman" pitchFamily="18" charset="0"/>
              </a:rPr>
              <a:t>: Supreme Court Primer</a:t>
            </a:r>
            <a:endParaRPr lang="en-US" i="1" dirty="0" smtClean="0">
              <a:solidFill>
                <a:schemeClr val="tx1"/>
              </a:solidFill>
              <a:latin typeface="Times New Roman" pitchFamily="18" charset="0"/>
              <a:cs typeface="Times New Roman" pitchFamily="18" charset="0"/>
            </a:endParaRPr>
          </a:p>
        </p:txBody>
      </p:sp>
      <p:sp>
        <p:nvSpPr>
          <p:cNvPr id="3075" name="Rectangle 3"/>
          <p:cNvSpPr>
            <a:spLocks noGrp="1" noChangeArrowheads="1"/>
          </p:cNvSpPr>
          <p:nvPr>
            <p:ph type="body" sz="half" idx="1"/>
          </p:nvPr>
        </p:nvSpPr>
        <p:spPr>
          <a:xfrm>
            <a:off x="381000" y="1066800"/>
            <a:ext cx="6527800" cy="5586413"/>
          </a:xfrm>
        </p:spPr>
        <p:txBody>
          <a:bodyPr/>
          <a:lstStyle/>
          <a:p>
            <a:pPr eaLnBrk="1" hangingPunct="1"/>
            <a:endParaRPr lang="en-US" sz="2000" dirty="0" smtClean="0"/>
          </a:p>
          <a:p>
            <a:pPr lvl="1" eaLnBrk="1" hangingPunct="1">
              <a:buFontTx/>
              <a:buNone/>
            </a:pPr>
            <a:endParaRPr lang="en-US" sz="2000" dirty="0" smtClean="0"/>
          </a:p>
        </p:txBody>
      </p:sp>
      <p:sp>
        <p:nvSpPr>
          <p:cNvPr id="3076" name="Text Box 4"/>
          <p:cNvSpPr txBox="1">
            <a:spLocks noChangeArrowheads="1"/>
          </p:cNvSpPr>
          <p:nvPr/>
        </p:nvSpPr>
        <p:spPr bwMode="auto">
          <a:xfrm>
            <a:off x="965200" y="1512888"/>
            <a:ext cx="7583488" cy="4154984"/>
          </a:xfrm>
          <a:prstGeom prst="rect">
            <a:avLst/>
          </a:prstGeom>
          <a:noFill/>
          <a:ln w="9525">
            <a:noFill/>
            <a:miter lim="800000"/>
            <a:headEnd/>
            <a:tailEnd/>
          </a:ln>
          <a:effectLst/>
        </p:spPr>
        <p:txBody>
          <a:bodyPr>
            <a:spAutoFit/>
          </a:bodyPr>
          <a:lstStyle/>
          <a:p>
            <a:pPr marL="457200" indent="-457200"/>
            <a:r>
              <a:rPr lang="en-US" sz="2400" dirty="0" smtClean="0">
                <a:solidFill>
                  <a:schemeClr val="bg2"/>
                </a:solidFill>
                <a:latin typeface="Times New Roman" pitchFamily="18" charset="0"/>
                <a:cs typeface="Times New Roman" pitchFamily="18" charset="0"/>
              </a:rPr>
              <a:t>1. Constitutional underpinnings</a:t>
            </a:r>
          </a:p>
          <a:p>
            <a:pPr marL="457200" indent="-457200"/>
            <a:endParaRPr lang="en-US" sz="2400" dirty="0" smtClean="0">
              <a:solidFill>
                <a:schemeClr val="bg2"/>
              </a:solidFill>
              <a:latin typeface="Times New Roman" pitchFamily="18" charset="0"/>
              <a:cs typeface="Times New Roman" pitchFamily="18" charset="0"/>
            </a:endParaRPr>
          </a:p>
          <a:p>
            <a:pPr marL="457200" indent="-457200"/>
            <a:r>
              <a:rPr lang="en-US" sz="2400" dirty="0" smtClean="0">
                <a:solidFill>
                  <a:schemeClr val="bg2"/>
                </a:solidFill>
                <a:latin typeface="Times New Roman" pitchFamily="18" charset="0"/>
                <a:cs typeface="Times New Roman" pitchFamily="18" charset="0"/>
              </a:rPr>
              <a:t>2. Judicial review</a:t>
            </a:r>
            <a:endParaRPr lang="en-US" sz="2400" i="1" dirty="0">
              <a:solidFill>
                <a:schemeClr val="bg2"/>
              </a:solidFill>
              <a:latin typeface="Times New Roman" pitchFamily="18" charset="0"/>
              <a:cs typeface="Times New Roman" pitchFamily="18" charset="0"/>
            </a:endParaRPr>
          </a:p>
          <a:p>
            <a:endParaRPr lang="en-US" sz="2400" dirty="0">
              <a:solidFill>
                <a:schemeClr val="bg2"/>
              </a:solidFill>
              <a:latin typeface="Times New Roman" pitchFamily="18" charset="0"/>
              <a:cs typeface="Times New Roman" pitchFamily="18" charset="0"/>
            </a:endParaRPr>
          </a:p>
          <a:p>
            <a:r>
              <a:rPr lang="en-US" sz="2400" dirty="0" smtClean="0">
                <a:solidFill>
                  <a:schemeClr val="bg2"/>
                </a:solidFill>
                <a:latin typeface="Times New Roman" pitchFamily="18" charset="0"/>
                <a:cs typeface="Times New Roman" pitchFamily="18" charset="0"/>
              </a:rPr>
              <a:t>3. Flow of cases to the U.S. Supreme Court</a:t>
            </a:r>
            <a:endParaRPr lang="en-US" sz="2400" dirty="0">
              <a:solidFill>
                <a:schemeClr val="bg2"/>
              </a:solidFill>
              <a:latin typeface="Times New Roman" pitchFamily="18" charset="0"/>
              <a:cs typeface="Times New Roman" pitchFamily="18" charset="0"/>
            </a:endParaRPr>
          </a:p>
          <a:p>
            <a:endParaRPr lang="en-US" sz="2400" dirty="0">
              <a:solidFill>
                <a:schemeClr val="bg2"/>
              </a:solidFill>
              <a:latin typeface="Times New Roman" pitchFamily="18" charset="0"/>
              <a:cs typeface="Times New Roman" pitchFamily="18" charset="0"/>
            </a:endParaRPr>
          </a:p>
          <a:p>
            <a:r>
              <a:rPr lang="en-US" sz="2400" dirty="0" smtClean="0">
                <a:solidFill>
                  <a:schemeClr val="bg2"/>
                </a:solidFill>
                <a:latin typeface="Times New Roman" pitchFamily="18" charset="0"/>
                <a:cs typeface="Times New Roman" pitchFamily="18" charset="0"/>
              </a:rPr>
              <a:t>4. Case selection and oral arguments</a:t>
            </a:r>
          </a:p>
          <a:p>
            <a:endParaRPr lang="en-US" sz="2400" dirty="0" smtClean="0">
              <a:solidFill>
                <a:schemeClr val="bg2"/>
              </a:solidFill>
              <a:latin typeface="Times New Roman" pitchFamily="18" charset="0"/>
              <a:cs typeface="Times New Roman" pitchFamily="18" charset="0"/>
            </a:endParaRPr>
          </a:p>
          <a:p>
            <a:r>
              <a:rPr lang="en-US" sz="2400" dirty="0" smtClean="0">
                <a:solidFill>
                  <a:schemeClr val="bg2"/>
                </a:solidFill>
                <a:latin typeface="Times New Roman" pitchFamily="18" charset="0"/>
                <a:cs typeface="Times New Roman" pitchFamily="18" charset="0"/>
              </a:rPr>
              <a:t>5. Decisions and opinions</a:t>
            </a:r>
          </a:p>
          <a:p>
            <a:endParaRPr lang="en-US" sz="2400" dirty="0" smtClean="0">
              <a:solidFill>
                <a:schemeClr val="bg2"/>
              </a:solidFill>
              <a:latin typeface="Times New Roman" pitchFamily="18" charset="0"/>
              <a:cs typeface="Times New Roman" pitchFamily="18" charset="0"/>
            </a:endParaRPr>
          </a:p>
          <a:p>
            <a:r>
              <a:rPr lang="en-US" sz="2400" dirty="0" smtClean="0">
                <a:solidFill>
                  <a:schemeClr val="bg2"/>
                </a:solidFill>
                <a:latin typeface="Times New Roman" pitchFamily="18" charset="0"/>
                <a:cs typeface="Times New Roman" pitchFamily="18" charset="0"/>
              </a:rPr>
              <a:t>6. Meet the Roberts Court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8458200" cy="14478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pPr algn="ctr">
              <a:buNone/>
            </a:pPr>
            <a:r>
              <a:rPr lang="en-US" b="1" dirty="0" smtClean="0"/>
              <a:t>Catholic</a:t>
            </a:r>
            <a:endParaRPr lang="en-US" b="1" dirty="0"/>
          </a:p>
        </p:txBody>
      </p:sp>
      <p:pic>
        <p:nvPicPr>
          <p:cNvPr id="9219" name="Picture 3"/>
          <p:cNvPicPr>
            <a:picLocks noChangeAspect="1" noChangeArrowheads="1"/>
          </p:cNvPicPr>
          <p:nvPr/>
        </p:nvPicPr>
        <p:blipFill>
          <a:blip r:embed="rId3" cstate="print"/>
          <a:srcRect/>
          <a:stretch>
            <a:fillRect/>
          </a:stretch>
        </p:blipFill>
        <p:spPr bwMode="auto">
          <a:xfrm>
            <a:off x="609600" y="2209800"/>
            <a:ext cx="1134300" cy="144780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1981200" y="2209800"/>
            <a:ext cx="1104900" cy="1448772"/>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4724400" y="2209800"/>
            <a:ext cx="1124174" cy="1447800"/>
          </a:xfrm>
          <a:prstGeom prst="rect">
            <a:avLst/>
          </a:prstGeom>
          <a:noFill/>
          <a:ln w="9525">
            <a:noFill/>
            <a:miter lim="800000"/>
            <a:headEnd/>
            <a:tailEnd/>
          </a:ln>
        </p:spPr>
      </p:pic>
      <p:pic>
        <p:nvPicPr>
          <p:cNvPr id="9222" name="Picture 6"/>
          <p:cNvPicPr>
            <a:picLocks noChangeAspect="1" noChangeArrowheads="1"/>
          </p:cNvPicPr>
          <p:nvPr/>
        </p:nvPicPr>
        <p:blipFill>
          <a:blip r:embed="rId6" cstate="print"/>
          <a:srcRect/>
          <a:stretch>
            <a:fillRect/>
          </a:stretch>
        </p:blipFill>
        <p:spPr bwMode="auto">
          <a:xfrm>
            <a:off x="7467600" y="2209800"/>
            <a:ext cx="1239268" cy="1447799"/>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3962400" y="4800600"/>
            <a:ext cx="1182276" cy="1476375"/>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3352800" y="2209800"/>
            <a:ext cx="1143000" cy="1453161"/>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6019800" y="2209800"/>
            <a:ext cx="1163411" cy="1447800"/>
          </a:xfrm>
          <a:prstGeom prst="rect">
            <a:avLst/>
          </a:prstGeom>
          <a:noFill/>
          <a:ln w="9525">
            <a:noFill/>
            <a:miter lim="800000"/>
            <a:headEnd/>
            <a:tailEnd/>
          </a:ln>
        </p:spPr>
      </p:pic>
      <p:pic>
        <p:nvPicPr>
          <p:cNvPr id="1029" name="Picture 5"/>
          <p:cNvPicPr>
            <a:picLocks noChangeAspect="1" noChangeArrowheads="1"/>
          </p:cNvPicPr>
          <p:nvPr/>
        </p:nvPicPr>
        <p:blipFill>
          <a:blip r:embed="rId10" cstate="print"/>
          <a:srcRect/>
          <a:stretch>
            <a:fillRect/>
          </a:stretch>
        </p:blipFill>
        <p:spPr bwMode="auto">
          <a:xfrm>
            <a:off x="2514600" y="4800600"/>
            <a:ext cx="1114127" cy="1447800"/>
          </a:xfrm>
          <a:prstGeom prst="rect">
            <a:avLst/>
          </a:prstGeom>
          <a:noFill/>
          <a:ln w="9525">
            <a:noFill/>
            <a:miter lim="800000"/>
            <a:headEnd/>
            <a:tailEnd/>
          </a:ln>
        </p:spPr>
      </p:pic>
      <p:pic>
        <p:nvPicPr>
          <p:cNvPr id="1030" name="Picture 6"/>
          <p:cNvPicPr>
            <a:picLocks noChangeAspect="1" noChangeArrowheads="1"/>
          </p:cNvPicPr>
          <p:nvPr/>
        </p:nvPicPr>
        <p:blipFill>
          <a:blip r:embed="rId11" cstate="print"/>
          <a:srcRect/>
          <a:stretch>
            <a:fillRect/>
          </a:stretch>
        </p:blipFill>
        <p:spPr bwMode="auto">
          <a:xfrm>
            <a:off x="5486400" y="4800600"/>
            <a:ext cx="1044527" cy="1438275"/>
          </a:xfrm>
          <a:prstGeom prst="rect">
            <a:avLst/>
          </a:prstGeom>
          <a:noFill/>
          <a:ln w="9525">
            <a:noFill/>
            <a:miter lim="800000"/>
            <a:headEnd/>
            <a:tailEnd/>
          </a:ln>
        </p:spPr>
      </p:pic>
      <p:sp>
        <p:nvSpPr>
          <p:cNvPr id="14" name="TextBox 13"/>
          <p:cNvSpPr txBox="1"/>
          <p:nvPr/>
        </p:nvSpPr>
        <p:spPr>
          <a:xfrm>
            <a:off x="3733800" y="4038600"/>
            <a:ext cx="1752600" cy="584775"/>
          </a:xfrm>
          <a:prstGeom prst="rect">
            <a:avLst/>
          </a:prstGeom>
          <a:noFill/>
        </p:spPr>
        <p:txBody>
          <a:bodyPr wrap="square" rtlCol="0">
            <a:spAutoFit/>
          </a:bodyPr>
          <a:lstStyle/>
          <a:p>
            <a:pPr algn="ctr"/>
            <a:r>
              <a:rPr lang="en-US" sz="3200" b="1" dirty="0" smtClean="0"/>
              <a:t>Jewish</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ipe(down)">
                                      <p:cBhvr>
                                        <p:cTn id="12" dur="500"/>
                                        <p:tgtEl>
                                          <p:spTgt spid="9219"/>
                                        </p:tgtEl>
                                      </p:cBhvr>
                                    </p:animEffect>
                                  </p:childTnLst>
                                </p:cTn>
                              </p:par>
                              <p:par>
                                <p:cTn id="13" presetID="22" presetClass="entr" presetSubtype="4"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wipe(down)">
                                      <p:cBhvr>
                                        <p:cTn id="15" dur="500"/>
                                        <p:tgtEl>
                                          <p:spTgt spid="9220"/>
                                        </p:tgtEl>
                                      </p:cBhvr>
                                    </p:animEffect>
                                  </p:childTnLst>
                                </p:cTn>
                              </p:par>
                              <p:par>
                                <p:cTn id="16" presetID="22" presetClass="entr" presetSubtype="4"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par>
                                <p:cTn id="19" presetID="22" presetClass="entr" presetSubtype="4" fill="hold" nodeType="withEffect">
                                  <p:stCondLst>
                                    <p:cond delay="0"/>
                                  </p:stCondLst>
                                  <p:childTnLst>
                                    <p:set>
                                      <p:cBhvr>
                                        <p:cTn id="20" dur="1" fill="hold">
                                          <p:stCondLst>
                                            <p:cond delay="0"/>
                                          </p:stCondLst>
                                        </p:cTn>
                                        <p:tgtEl>
                                          <p:spTgt spid="9221"/>
                                        </p:tgtEl>
                                        <p:attrNameLst>
                                          <p:attrName>style.visibility</p:attrName>
                                        </p:attrNameLst>
                                      </p:cBhvr>
                                      <p:to>
                                        <p:strVal val="visible"/>
                                      </p:to>
                                    </p:set>
                                    <p:animEffect transition="in" filter="wipe(down)">
                                      <p:cBhvr>
                                        <p:cTn id="21" dur="500"/>
                                        <p:tgtEl>
                                          <p:spTgt spid="9221"/>
                                        </p:tgtEl>
                                      </p:cBhvr>
                                    </p:animEffect>
                                  </p:childTnLst>
                                </p:cTn>
                              </p:par>
                              <p:par>
                                <p:cTn id="22" presetID="22" presetClass="entr" presetSubtype="4"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down)">
                                      <p:cBhvr>
                                        <p:cTn id="24" dur="500"/>
                                        <p:tgtEl>
                                          <p:spTgt spid="1028"/>
                                        </p:tgtEl>
                                      </p:cBhvr>
                                    </p:animEffect>
                                  </p:childTnLst>
                                </p:cTn>
                              </p:par>
                              <p:par>
                                <p:cTn id="25" presetID="22" presetClass="entr" presetSubtype="4" fill="hold" nodeType="withEffect">
                                  <p:stCondLst>
                                    <p:cond delay="0"/>
                                  </p:stCondLst>
                                  <p:childTnLst>
                                    <p:set>
                                      <p:cBhvr>
                                        <p:cTn id="26" dur="1" fill="hold">
                                          <p:stCondLst>
                                            <p:cond delay="0"/>
                                          </p:stCondLst>
                                        </p:cTn>
                                        <p:tgtEl>
                                          <p:spTgt spid="9222"/>
                                        </p:tgtEl>
                                        <p:attrNameLst>
                                          <p:attrName>style.visibility</p:attrName>
                                        </p:attrNameLst>
                                      </p:cBhvr>
                                      <p:to>
                                        <p:strVal val="visible"/>
                                      </p:to>
                                    </p:set>
                                    <p:animEffect transition="in" filter="wipe(down)">
                                      <p:cBhvr>
                                        <p:cTn id="27" dur="500"/>
                                        <p:tgtEl>
                                          <p:spTgt spid="92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 calcmode="lin" valueType="num">
                                      <p:cBhvr additive="base">
                                        <p:cTn id="37" dur="500" fill="hold"/>
                                        <p:tgtEl>
                                          <p:spTgt spid="1029"/>
                                        </p:tgtEl>
                                        <p:attrNameLst>
                                          <p:attrName>ppt_x</p:attrName>
                                        </p:attrNameLst>
                                      </p:cBhvr>
                                      <p:tavLst>
                                        <p:tav tm="0">
                                          <p:val>
                                            <p:strVal val="#ppt_x"/>
                                          </p:val>
                                        </p:tav>
                                        <p:tav tm="100000">
                                          <p:val>
                                            <p:strVal val="#ppt_x"/>
                                          </p:val>
                                        </p:tav>
                                      </p:tavLst>
                                    </p:anim>
                                    <p:anim calcmode="lin" valueType="num">
                                      <p:cBhvr additive="base">
                                        <p:cTn id="38" dur="500" fill="hold"/>
                                        <p:tgtEl>
                                          <p:spTgt spid="10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additive="base">
                                        <p:cTn id="41" dur="500" fill="hold"/>
                                        <p:tgtEl>
                                          <p:spTgt spid="1026"/>
                                        </p:tgtEl>
                                        <p:attrNameLst>
                                          <p:attrName>ppt_x</p:attrName>
                                        </p:attrNameLst>
                                      </p:cBhvr>
                                      <p:tavLst>
                                        <p:tav tm="0">
                                          <p:val>
                                            <p:strVal val="#ppt_x"/>
                                          </p:val>
                                        </p:tav>
                                        <p:tav tm="100000">
                                          <p:val>
                                            <p:strVal val="#ppt_x"/>
                                          </p:val>
                                        </p:tav>
                                      </p:tavLst>
                                    </p:anim>
                                    <p:anim calcmode="lin" valueType="num">
                                      <p:cBhvr additive="base">
                                        <p:cTn id="42" dur="500" fill="hold"/>
                                        <p:tgtEl>
                                          <p:spTgt spid="102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30"/>
                                        </p:tgtEl>
                                        <p:attrNameLst>
                                          <p:attrName>style.visibility</p:attrName>
                                        </p:attrNameLst>
                                      </p:cBhvr>
                                      <p:to>
                                        <p:strVal val="visible"/>
                                      </p:to>
                                    </p:set>
                                    <p:anim calcmode="lin" valueType="num">
                                      <p:cBhvr additive="base">
                                        <p:cTn id="45" dur="500" fill="hold"/>
                                        <p:tgtEl>
                                          <p:spTgt spid="1030"/>
                                        </p:tgtEl>
                                        <p:attrNameLst>
                                          <p:attrName>ppt_x</p:attrName>
                                        </p:attrNameLst>
                                      </p:cBhvr>
                                      <p:tavLst>
                                        <p:tav tm="0">
                                          <p:val>
                                            <p:strVal val="#ppt_x"/>
                                          </p:val>
                                        </p:tav>
                                        <p:tav tm="100000">
                                          <p:val>
                                            <p:strVal val="#ppt_x"/>
                                          </p:val>
                                        </p:tav>
                                      </p:tavLst>
                                    </p:anim>
                                    <p:anim calcmode="lin" valueType="num">
                                      <p:cBhvr additive="base">
                                        <p:cTn id="4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8458200" cy="14478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1752600"/>
            <a:ext cx="8229600" cy="4373563"/>
          </a:xfrm>
        </p:spPr>
        <p:txBody>
          <a:bodyPr/>
          <a:lstStyle/>
          <a:p>
            <a:pPr algn="ctr">
              <a:buNone/>
            </a:pPr>
            <a:r>
              <a:rPr lang="en-US" sz="2800" b="1" dirty="0" smtClean="0">
                <a:solidFill>
                  <a:schemeClr val="tx1">
                    <a:lumMod val="85000"/>
                    <a:lumOff val="15000"/>
                  </a:schemeClr>
                </a:solidFill>
              </a:rPr>
              <a:t>T or F? In a typical term the Court decides more cases 5-4 than 9-0.</a:t>
            </a:r>
          </a:p>
          <a:p>
            <a:pPr algn="ctr">
              <a:buNone/>
            </a:pPr>
            <a:endParaRPr lang="en-US" sz="2800" b="1" dirty="0" smtClean="0"/>
          </a:p>
          <a:p>
            <a:pPr algn="ctr">
              <a:buNone/>
            </a:pPr>
            <a:endParaRPr lang="en-US" sz="2800" b="1" dirty="0" smtClean="0"/>
          </a:p>
          <a:p>
            <a:pPr algn="ctr">
              <a:buNone/>
            </a:pPr>
            <a:r>
              <a:rPr lang="en-US" sz="2800" b="1" dirty="0" smtClean="0">
                <a:solidFill>
                  <a:srgbClr val="990000"/>
                </a:solidFill>
              </a:rPr>
              <a:t>FALSE.  In a typical term, the Court issues more unanimous decisions than 5-4 decisions.</a:t>
            </a:r>
          </a:p>
          <a:p>
            <a:pPr algn="ctr">
              <a:buNone/>
            </a:pPr>
            <a:endParaRPr lang="en-US" sz="2800" b="1" dirty="0" smtClean="0"/>
          </a:p>
          <a:p>
            <a:pPr algn="ctr">
              <a:buNone/>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85800" y="152400"/>
            <a:ext cx="7239000" cy="6858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914400"/>
            <a:ext cx="8229600" cy="5211763"/>
          </a:xfrm>
        </p:spPr>
        <p:txBody>
          <a:bodyPr/>
          <a:lstStyle/>
          <a:p>
            <a:pPr algn="ctr">
              <a:buNone/>
            </a:pPr>
            <a:r>
              <a:rPr lang="en-US" sz="2800" b="1" dirty="0" smtClean="0">
                <a:solidFill>
                  <a:schemeClr val="tx1">
                    <a:lumMod val="85000"/>
                    <a:lumOff val="15000"/>
                  </a:schemeClr>
                </a:solidFill>
              </a:rPr>
              <a:t>Cases by Vote Split (October Term 2010)</a:t>
            </a:r>
          </a:p>
          <a:p>
            <a:pPr>
              <a:buNone/>
            </a:pPr>
            <a:endParaRPr lang="en-US" sz="2800" b="1" dirty="0" smtClean="0">
              <a:solidFill>
                <a:schemeClr val="tx1">
                  <a:lumMod val="85000"/>
                  <a:lumOff val="15000"/>
                </a:schemeClr>
              </a:solidFill>
            </a:endParaRPr>
          </a:p>
          <a:p>
            <a:pPr algn="ctr">
              <a:buNone/>
            </a:pPr>
            <a:endParaRPr lang="en-US" sz="2800" b="1" dirty="0" smtClean="0"/>
          </a:p>
        </p:txBody>
      </p:sp>
      <p:graphicFrame>
        <p:nvGraphicFramePr>
          <p:cNvPr id="5" name="Table 4"/>
          <p:cNvGraphicFramePr>
            <a:graphicFrameLocks noGrp="1"/>
          </p:cNvGraphicFramePr>
          <p:nvPr/>
        </p:nvGraphicFramePr>
        <p:xfrm>
          <a:off x="609600" y="2667000"/>
          <a:ext cx="7467600" cy="342900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428625">
                <a:tc gridSpan="6">
                  <a:txBody>
                    <a:bodyPr/>
                    <a:lstStyle/>
                    <a:p>
                      <a:pPr algn="ctr"/>
                      <a:r>
                        <a:rPr lang="en-US" sz="2000" dirty="0" smtClean="0">
                          <a:solidFill>
                            <a:srgbClr val="002060"/>
                          </a:solidFill>
                        </a:rPr>
                        <a:t>Past Terms</a:t>
                      </a:r>
                      <a:endParaRPr lang="en-US" sz="2000" dirty="0">
                        <a:solidFill>
                          <a:srgbClr val="00206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28625">
                <a:tc>
                  <a:txBody>
                    <a:bodyPr/>
                    <a:lstStyle/>
                    <a:p>
                      <a:endParaRPr lang="en-US" dirty="0">
                        <a:solidFill>
                          <a:schemeClr val="accent6">
                            <a:lumMod val="60000"/>
                            <a:lumOff val="40000"/>
                          </a:schemeClr>
                        </a:solidFill>
                      </a:endParaRPr>
                    </a:p>
                  </a:txBody>
                  <a:tcPr/>
                </a:tc>
                <a:tc>
                  <a:txBody>
                    <a:bodyPr/>
                    <a:lstStyle/>
                    <a:p>
                      <a:pPr algn="ctr"/>
                      <a:r>
                        <a:rPr lang="en-US" dirty="0" smtClean="0">
                          <a:solidFill>
                            <a:srgbClr val="0070C0"/>
                          </a:solidFill>
                        </a:rPr>
                        <a:t>9-0</a:t>
                      </a:r>
                      <a:endParaRPr lang="en-US" dirty="0">
                        <a:solidFill>
                          <a:srgbClr val="0070C0"/>
                        </a:solidFill>
                      </a:endParaRPr>
                    </a:p>
                  </a:txBody>
                  <a:tcPr/>
                </a:tc>
                <a:tc>
                  <a:txBody>
                    <a:bodyPr/>
                    <a:lstStyle/>
                    <a:p>
                      <a:pPr algn="ctr"/>
                      <a:r>
                        <a:rPr lang="en-US" dirty="0" smtClean="0">
                          <a:solidFill>
                            <a:srgbClr val="7030A0"/>
                          </a:solidFill>
                        </a:rPr>
                        <a:t>8-1</a:t>
                      </a:r>
                      <a:endParaRPr lang="en-US" dirty="0">
                        <a:solidFill>
                          <a:srgbClr val="7030A0"/>
                        </a:solidFill>
                      </a:endParaRPr>
                    </a:p>
                  </a:txBody>
                  <a:tcPr/>
                </a:tc>
                <a:tc>
                  <a:txBody>
                    <a:bodyPr/>
                    <a:lstStyle/>
                    <a:p>
                      <a:pPr algn="ctr"/>
                      <a:r>
                        <a:rPr lang="en-US" dirty="0" smtClean="0">
                          <a:solidFill>
                            <a:schemeClr val="accent6">
                              <a:lumMod val="60000"/>
                              <a:lumOff val="40000"/>
                            </a:schemeClr>
                          </a:solidFill>
                        </a:rPr>
                        <a:t>7-2</a:t>
                      </a:r>
                      <a:endParaRPr lang="en-US" dirty="0">
                        <a:solidFill>
                          <a:schemeClr val="accent6">
                            <a:lumMod val="60000"/>
                            <a:lumOff val="40000"/>
                          </a:schemeClr>
                        </a:solidFill>
                      </a:endParaRPr>
                    </a:p>
                  </a:txBody>
                  <a:tcPr/>
                </a:tc>
                <a:tc>
                  <a:txBody>
                    <a:bodyPr/>
                    <a:lstStyle/>
                    <a:p>
                      <a:pPr algn="ctr"/>
                      <a:r>
                        <a:rPr lang="en-US" dirty="0" smtClean="0">
                          <a:solidFill>
                            <a:schemeClr val="accent2"/>
                          </a:solidFill>
                        </a:rPr>
                        <a:t>6-3</a:t>
                      </a:r>
                      <a:endParaRPr lang="en-US" dirty="0">
                        <a:solidFill>
                          <a:schemeClr val="accent2"/>
                        </a:solidFill>
                      </a:endParaRPr>
                    </a:p>
                  </a:txBody>
                  <a:tcPr/>
                </a:tc>
                <a:tc>
                  <a:txBody>
                    <a:bodyPr/>
                    <a:lstStyle/>
                    <a:p>
                      <a:pPr algn="ctr"/>
                      <a:r>
                        <a:rPr lang="en-US" dirty="0" smtClean="0">
                          <a:solidFill>
                            <a:srgbClr val="9933FF"/>
                          </a:solidFill>
                        </a:rPr>
                        <a:t>5-4</a:t>
                      </a:r>
                      <a:endParaRPr lang="en-US" dirty="0">
                        <a:solidFill>
                          <a:srgbClr val="9933FF"/>
                        </a:solidFill>
                      </a:endParaRPr>
                    </a:p>
                  </a:txBody>
                  <a:tcPr/>
                </a:tc>
              </a:tr>
              <a:tr h="428625">
                <a:tc>
                  <a:txBody>
                    <a:bodyPr/>
                    <a:lstStyle/>
                    <a:p>
                      <a:r>
                        <a:rPr lang="en-US" dirty="0" smtClean="0">
                          <a:solidFill>
                            <a:schemeClr val="accent6">
                              <a:lumMod val="60000"/>
                              <a:lumOff val="40000"/>
                            </a:schemeClr>
                          </a:solidFill>
                        </a:rPr>
                        <a:t>OT09</a:t>
                      </a:r>
                      <a:endParaRPr lang="en-US" dirty="0">
                        <a:solidFill>
                          <a:schemeClr val="accent6">
                            <a:lumMod val="60000"/>
                            <a:lumOff val="40000"/>
                          </a:schemeClr>
                        </a:solidFill>
                      </a:endParaRPr>
                    </a:p>
                  </a:txBody>
                  <a:tcPr/>
                </a:tc>
                <a:tc>
                  <a:txBody>
                    <a:bodyPr/>
                    <a:lstStyle/>
                    <a:p>
                      <a:pPr algn="ctr"/>
                      <a:r>
                        <a:rPr lang="en-US" dirty="0" smtClean="0">
                          <a:solidFill>
                            <a:srgbClr val="0070C0"/>
                          </a:solidFill>
                        </a:rPr>
                        <a:t>46%</a:t>
                      </a:r>
                      <a:endParaRPr lang="en-US" dirty="0">
                        <a:solidFill>
                          <a:srgbClr val="0070C0"/>
                        </a:solidFill>
                      </a:endParaRPr>
                    </a:p>
                  </a:txBody>
                  <a:tcPr/>
                </a:tc>
                <a:tc>
                  <a:txBody>
                    <a:bodyPr/>
                    <a:lstStyle/>
                    <a:p>
                      <a:pPr algn="ctr"/>
                      <a:r>
                        <a:rPr lang="en-US" dirty="0" smtClean="0">
                          <a:solidFill>
                            <a:srgbClr val="7030A0"/>
                          </a:solidFill>
                        </a:rPr>
                        <a:t>10%</a:t>
                      </a:r>
                      <a:endParaRPr lang="en-US" dirty="0">
                        <a:solidFill>
                          <a:srgbClr val="7030A0"/>
                        </a:solidFill>
                      </a:endParaRPr>
                    </a:p>
                  </a:txBody>
                  <a:tcPr/>
                </a:tc>
                <a:tc>
                  <a:txBody>
                    <a:bodyPr/>
                    <a:lstStyle/>
                    <a:p>
                      <a:pPr algn="ctr"/>
                      <a:r>
                        <a:rPr lang="en-US" dirty="0" smtClean="0">
                          <a:solidFill>
                            <a:schemeClr val="accent6">
                              <a:lumMod val="60000"/>
                              <a:lumOff val="40000"/>
                            </a:schemeClr>
                          </a:solidFill>
                        </a:rPr>
                        <a:t>15%</a:t>
                      </a:r>
                      <a:endParaRPr lang="en-US" dirty="0">
                        <a:solidFill>
                          <a:schemeClr val="accent6">
                            <a:lumMod val="60000"/>
                            <a:lumOff val="40000"/>
                          </a:schemeClr>
                        </a:solidFill>
                      </a:endParaRPr>
                    </a:p>
                  </a:txBody>
                  <a:tcPr/>
                </a:tc>
                <a:tc>
                  <a:txBody>
                    <a:bodyPr/>
                    <a:lstStyle/>
                    <a:p>
                      <a:pPr algn="ctr"/>
                      <a:r>
                        <a:rPr lang="en-US" dirty="0" smtClean="0">
                          <a:solidFill>
                            <a:schemeClr val="accent2"/>
                          </a:solidFill>
                        </a:rPr>
                        <a:t>11%</a:t>
                      </a:r>
                      <a:endParaRPr lang="en-US" dirty="0">
                        <a:solidFill>
                          <a:schemeClr val="accent2"/>
                        </a:solidFill>
                      </a:endParaRPr>
                    </a:p>
                  </a:txBody>
                  <a:tcPr/>
                </a:tc>
                <a:tc>
                  <a:txBody>
                    <a:bodyPr/>
                    <a:lstStyle/>
                    <a:p>
                      <a:pPr algn="ctr"/>
                      <a:r>
                        <a:rPr lang="en-US" dirty="0" smtClean="0">
                          <a:solidFill>
                            <a:srgbClr val="9933FF"/>
                          </a:solidFill>
                        </a:rPr>
                        <a:t>18%</a:t>
                      </a:r>
                      <a:endParaRPr lang="en-US" dirty="0">
                        <a:solidFill>
                          <a:srgbClr val="9933FF"/>
                        </a:solidFill>
                      </a:endParaRPr>
                    </a:p>
                  </a:txBody>
                  <a:tcPr/>
                </a:tc>
              </a:tr>
              <a:tr h="428625">
                <a:tc>
                  <a:txBody>
                    <a:bodyPr/>
                    <a:lstStyle/>
                    <a:p>
                      <a:r>
                        <a:rPr lang="en-US" dirty="0" smtClean="0">
                          <a:solidFill>
                            <a:schemeClr val="accent6">
                              <a:lumMod val="60000"/>
                              <a:lumOff val="40000"/>
                            </a:schemeClr>
                          </a:solidFill>
                        </a:rPr>
                        <a:t>OT08</a:t>
                      </a:r>
                      <a:endParaRPr lang="en-US" dirty="0">
                        <a:solidFill>
                          <a:schemeClr val="accent6">
                            <a:lumMod val="60000"/>
                            <a:lumOff val="40000"/>
                          </a:schemeClr>
                        </a:solidFill>
                      </a:endParaRPr>
                    </a:p>
                  </a:txBody>
                  <a:tcPr/>
                </a:tc>
                <a:tc>
                  <a:txBody>
                    <a:bodyPr/>
                    <a:lstStyle/>
                    <a:p>
                      <a:pPr algn="ctr"/>
                      <a:r>
                        <a:rPr lang="en-US" dirty="0" smtClean="0">
                          <a:solidFill>
                            <a:srgbClr val="0070C0"/>
                          </a:solidFill>
                        </a:rPr>
                        <a:t>33%</a:t>
                      </a:r>
                      <a:endParaRPr lang="en-US" dirty="0">
                        <a:solidFill>
                          <a:srgbClr val="0070C0"/>
                        </a:solidFill>
                      </a:endParaRPr>
                    </a:p>
                  </a:txBody>
                  <a:tcPr/>
                </a:tc>
                <a:tc>
                  <a:txBody>
                    <a:bodyPr/>
                    <a:lstStyle/>
                    <a:p>
                      <a:pPr algn="ctr"/>
                      <a:r>
                        <a:rPr lang="en-US" dirty="0" smtClean="0">
                          <a:solidFill>
                            <a:srgbClr val="7030A0"/>
                          </a:solidFill>
                        </a:rPr>
                        <a:t>5%</a:t>
                      </a:r>
                      <a:endParaRPr lang="en-US" dirty="0">
                        <a:solidFill>
                          <a:srgbClr val="7030A0"/>
                        </a:solidFill>
                      </a:endParaRPr>
                    </a:p>
                  </a:txBody>
                  <a:tcPr/>
                </a:tc>
                <a:tc>
                  <a:txBody>
                    <a:bodyPr/>
                    <a:lstStyle/>
                    <a:p>
                      <a:pPr algn="ctr"/>
                      <a:r>
                        <a:rPr lang="en-US" dirty="0" smtClean="0">
                          <a:solidFill>
                            <a:schemeClr val="accent6">
                              <a:lumMod val="60000"/>
                              <a:lumOff val="40000"/>
                            </a:schemeClr>
                          </a:solidFill>
                        </a:rPr>
                        <a:t>16%</a:t>
                      </a:r>
                      <a:endParaRPr lang="en-US" dirty="0">
                        <a:solidFill>
                          <a:schemeClr val="accent6">
                            <a:lumMod val="60000"/>
                            <a:lumOff val="40000"/>
                          </a:schemeClr>
                        </a:solidFill>
                      </a:endParaRPr>
                    </a:p>
                  </a:txBody>
                  <a:tcPr/>
                </a:tc>
                <a:tc>
                  <a:txBody>
                    <a:bodyPr/>
                    <a:lstStyle/>
                    <a:p>
                      <a:pPr algn="ctr"/>
                      <a:r>
                        <a:rPr lang="en-US" dirty="0" smtClean="0">
                          <a:solidFill>
                            <a:schemeClr val="accent2"/>
                          </a:solidFill>
                        </a:rPr>
                        <a:t>16%</a:t>
                      </a:r>
                      <a:endParaRPr lang="en-US" dirty="0">
                        <a:solidFill>
                          <a:schemeClr val="accent2"/>
                        </a:solidFill>
                      </a:endParaRPr>
                    </a:p>
                  </a:txBody>
                  <a:tcPr/>
                </a:tc>
                <a:tc>
                  <a:txBody>
                    <a:bodyPr/>
                    <a:lstStyle/>
                    <a:p>
                      <a:pPr algn="ctr"/>
                      <a:r>
                        <a:rPr lang="en-US" dirty="0" smtClean="0">
                          <a:solidFill>
                            <a:srgbClr val="9933FF"/>
                          </a:solidFill>
                        </a:rPr>
                        <a:t>29%</a:t>
                      </a:r>
                      <a:endParaRPr lang="en-US" dirty="0">
                        <a:solidFill>
                          <a:srgbClr val="9933FF"/>
                        </a:solidFill>
                      </a:endParaRPr>
                    </a:p>
                  </a:txBody>
                  <a:tcPr/>
                </a:tc>
              </a:tr>
              <a:tr h="428625">
                <a:tc>
                  <a:txBody>
                    <a:bodyPr/>
                    <a:lstStyle/>
                    <a:p>
                      <a:r>
                        <a:rPr lang="en-US" dirty="0" smtClean="0">
                          <a:solidFill>
                            <a:schemeClr val="accent6">
                              <a:lumMod val="60000"/>
                              <a:lumOff val="40000"/>
                            </a:schemeClr>
                          </a:solidFill>
                        </a:rPr>
                        <a:t>OT07</a:t>
                      </a:r>
                      <a:endParaRPr lang="en-US" dirty="0">
                        <a:solidFill>
                          <a:schemeClr val="accent6">
                            <a:lumMod val="60000"/>
                            <a:lumOff val="40000"/>
                          </a:schemeClr>
                        </a:solidFill>
                      </a:endParaRPr>
                    </a:p>
                  </a:txBody>
                  <a:tcPr/>
                </a:tc>
                <a:tc>
                  <a:txBody>
                    <a:bodyPr/>
                    <a:lstStyle/>
                    <a:p>
                      <a:pPr algn="ctr"/>
                      <a:r>
                        <a:rPr lang="en-US" dirty="0" smtClean="0">
                          <a:solidFill>
                            <a:srgbClr val="0070C0"/>
                          </a:solidFill>
                        </a:rPr>
                        <a:t>30%</a:t>
                      </a:r>
                      <a:endParaRPr lang="en-US" dirty="0">
                        <a:solidFill>
                          <a:srgbClr val="0070C0"/>
                        </a:solidFill>
                      </a:endParaRPr>
                    </a:p>
                  </a:txBody>
                  <a:tcPr/>
                </a:tc>
                <a:tc>
                  <a:txBody>
                    <a:bodyPr/>
                    <a:lstStyle/>
                    <a:p>
                      <a:pPr algn="ctr"/>
                      <a:r>
                        <a:rPr lang="en-US" dirty="0" smtClean="0">
                          <a:solidFill>
                            <a:srgbClr val="7030A0"/>
                          </a:solidFill>
                        </a:rPr>
                        <a:t>9%</a:t>
                      </a:r>
                      <a:endParaRPr lang="en-US" dirty="0">
                        <a:solidFill>
                          <a:srgbClr val="7030A0"/>
                        </a:solidFill>
                      </a:endParaRPr>
                    </a:p>
                  </a:txBody>
                  <a:tcPr/>
                </a:tc>
                <a:tc>
                  <a:txBody>
                    <a:bodyPr/>
                    <a:lstStyle/>
                    <a:p>
                      <a:pPr algn="ctr"/>
                      <a:r>
                        <a:rPr lang="en-US" dirty="0" smtClean="0">
                          <a:solidFill>
                            <a:schemeClr val="accent6">
                              <a:lumMod val="60000"/>
                              <a:lumOff val="40000"/>
                            </a:schemeClr>
                          </a:solidFill>
                        </a:rPr>
                        <a:t>29%</a:t>
                      </a:r>
                      <a:endParaRPr lang="en-US" dirty="0">
                        <a:solidFill>
                          <a:schemeClr val="accent6">
                            <a:lumMod val="60000"/>
                            <a:lumOff val="40000"/>
                          </a:schemeClr>
                        </a:solidFill>
                      </a:endParaRPr>
                    </a:p>
                  </a:txBody>
                  <a:tcPr/>
                </a:tc>
                <a:tc>
                  <a:txBody>
                    <a:bodyPr/>
                    <a:lstStyle/>
                    <a:p>
                      <a:pPr algn="ctr"/>
                      <a:r>
                        <a:rPr lang="en-US" dirty="0" smtClean="0">
                          <a:solidFill>
                            <a:schemeClr val="accent2"/>
                          </a:solidFill>
                        </a:rPr>
                        <a:t>14%</a:t>
                      </a:r>
                      <a:endParaRPr lang="en-US" dirty="0">
                        <a:solidFill>
                          <a:schemeClr val="accent2"/>
                        </a:solidFill>
                      </a:endParaRPr>
                    </a:p>
                  </a:txBody>
                  <a:tcPr/>
                </a:tc>
                <a:tc>
                  <a:txBody>
                    <a:bodyPr/>
                    <a:lstStyle/>
                    <a:p>
                      <a:pPr algn="ctr"/>
                      <a:r>
                        <a:rPr lang="en-US" dirty="0" smtClean="0">
                          <a:solidFill>
                            <a:srgbClr val="9933FF"/>
                          </a:solidFill>
                        </a:rPr>
                        <a:t>17%</a:t>
                      </a:r>
                      <a:endParaRPr lang="en-US" dirty="0">
                        <a:solidFill>
                          <a:srgbClr val="9933FF"/>
                        </a:solidFill>
                      </a:endParaRPr>
                    </a:p>
                  </a:txBody>
                  <a:tcPr/>
                </a:tc>
              </a:tr>
              <a:tr h="428625">
                <a:tc>
                  <a:txBody>
                    <a:bodyPr/>
                    <a:lstStyle/>
                    <a:p>
                      <a:r>
                        <a:rPr lang="en-US" dirty="0" smtClean="0">
                          <a:solidFill>
                            <a:schemeClr val="accent6">
                              <a:lumMod val="60000"/>
                              <a:lumOff val="40000"/>
                            </a:schemeClr>
                          </a:solidFill>
                        </a:rPr>
                        <a:t>OT06</a:t>
                      </a:r>
                      <a:endParaRPr lang="en-US" dirty="0">
                        <a:solidFill>
                          <a:schemeClr val="accent6">
                            <a:lumMod val="60000"/>
                            <a:lumOff val="40000"/>
                          </a:schemeClr>
                        </a:solidFill>
                      </a:endParaRPr>
                    </a:p>
                  </a:txBody>
                  <a:tcPr/>
                </a:tc>
                <a:tc>
                  <a:txBody>
                    <a:bodyPr/>
                    <a:lstStyle/>
                    <a:p>
                      <a:pPr algn="ctr"/>
                      <a:r>
                        <a:rPr lang="en-US" dirty="0" smtClean="0">
                          <a:solidFill>
                            <a:srgbClr val="0070C0"/>
                          </a:solidFill>
                        </a:rPr>
                        <a:t>39%</a:t>
                      </a:r>
                      <a:endParaRPr lang="en-US" dirty="0">
                        <a:solidFill>
                          <a:srgbClr val="0070C0"/>
                        </a:solidFill>
                      </a:endParaRPr>
                    </a:p>
                  </a:txBody>
                  <a:tcPr/>
                </a:tc>
                <a:tc>
                  <a:txBody>
                    <a:bodyPr/>
                    <a:lstStyle/>
                    <a:p>
                      <a:pPr algn="ctr"/>
                      <a:r>
                        <a:rPr lang="en-US" dirty="0" smtClean="0">
                          <a:solidFill>
                            <a:srgbClr val="7030A0"/>
                          </a:solidFill>
                        </a:rPr>
                        <a:t>13%</a:t>
                      </a:r>
                      <a:endParaRPr lang="en-US" dirty="0">
                        <a:solidFill>
                          <a:srgbClr val="7030A0"/>
                        </a:solidFill>
                      </a:endParaRPr>
                    </a:p>
                  </a:txBody>
                  <a:tcPr/>
                </a:tc>
                <a:tc>
                  <a:txBody>
                    <a:bodyPr/>
                    <a:lstStyle/>
                    <a:p>
                      <a:pPr algn="ctr"/>
                      <a:r>
                        <a:rPr lang="en-US" dirty="0" smtClean="0">
                          <a:solidFill>
                            <a:schemeClr val="accent6">
                              <a:lumMod val="60000"/>
                              <a:lumOff val="40000"/>
                            </a:schemeClr>
                          </a:solidFill>
                        </a:rPr>
                        <a:t>11%</a:t>
                      </a:r>
                      <a:endParaRPr lang="en-US" dirty="0">
                        <a:solidFill>
                          <a:schemeClr val="accent6">
                            <a:lumMod val="60000"/>
                            <a:lumOff val="40000"/>
                          </a:schemeClr>
                        </a:solidFill>
                      </a:endParaRPr>
                    </a:p>
                  </a:txBody>
                  <a:tcPr/>
                </a:tc>
                <a:tc>
                  <a:txBody>
                    <a:bodyPr/>
                    <a:lstStyle/>
                    <a:p>
                      <a:pPr algn="ctr"/>
                      <a:r>
                        <a:rPr lang="en-US" dirty="0" smtClean="0">
                          <a:solidFill>
                            <a:schemeClr val="accent2"/>
                          </a:solidFill>
                        </a:rPr>
                        <a:t>4%</a:t>
                      </a:r>
                      <a:endParaRPr lang="en-US" dirty="0">
                        <a:solidFill>
                          <a:schemeClr val="accent2"/>
                        </a:solidFill>
                      </a:endParaRPr>
                    </a:p>
                  </a:txBody>
                  <a:tcPr/>
                </a:tc>
                <a:tc>
                  <a:txBody>
                    <a:bodyPr/>
                    <a:lstStyle/>
                    <a:p>
                      <a:pPr algn="ctr"/>
                      <a:r>
                        <a:rPr lang="en-US" dirty="0" smtClean="0">
                          <a:solidFill>
                            <a:srgbClr val="9933FF"/>
                          </a:solidFill>
                        </a:rPr>
                        <a:t>33%</a:t>
                      </a:r>
                      <a:endParaRPr lang="en-US" dirty="0">
                        <a:solidFill>
                          <a:srgbClr val="9933FF"/>
                        </a:solidFill>
                      </a:endParaRPr>
                    </a:p>
                  </a:txBody>
                  <a:tcPr/>
                </a:tc>
              </a:tr>
              <a:tr h="428625">
                <a:tc>
                  <a:txBody>
                    <a:bodyPr/>
                    <a:lstStyle/>
                    <a:p>
                      <a:r>
                        <a:rPr lang="en-US" dirty="0" smtClean="0">
                          <a:solidFill>
                            <a:schemeClr val="accent6">
                              <a:lumMod val="60000"/>
                              <a:lumOff val="40000"/>
                            </a:schemeClr>
                          </a:solidFill>
                        </a:rPr>
                        <a:t>OT05</a:t>
                      </a:r>
                      <a:endParaRPr lang="en-US" dirty="0">
                        <a:solidFill>
                          <a:schemeClr val="accent6">
                            <a:lumMod val="60000"/>
                            <a:lumOff val="40000"/>
                          </a:schemeClr>
                        </a:solidFill>
                      </a:endParaRPr>
                    </a:p>
                  </a:txBody>
                  <a:tcPr/>
                </a:tc>
                <a:tc>
                  <a:txBody>
                    <a:bodyPr/>
                    <a:lstStyle/>
                    <a:p>
                      <a:pPr algn="ctr"/>
                      <a:r>
                        <a:rPr lang="en-US" dirty="0" smtClean="0">
                          <a:solidFill>
                            <a:srgbClr val="0070C0"/>
                          </a:solidFill>
                        </a:rPr>
                        <a:t>56%</a:t>
                      </a:r>
                      <a:endParaRPr lang="en-US" dirty="0">
                        <a:solidFill>
                          <a:srgbClr val="0070C0"/>
                        </a:solidFill>
                      </a:endParaRPr>
                    </a:p>
                  </a:txBody>
                  <a:tcPr/>
                </a:tc>
                <a:tc>
                  <a:txBody>
                    <a:bodyPr/>
                    <a:lstStyle/>
                    <a:p>
                      <a:pPr algn="ctr"/>
                      <a:r>
                        <a:rPr lang="en-US" dirty="0" smtClean="0">
                          <a:solidFill>
                            <a:srgbClr val="7030A0"/>
                          </a:solidFill>
                        </a:rPr>
                        <a:t>5%</a:t>
                      </a:r>
                      <a:endParaRPr lang="en-US" dirty="0">
                        <a:solidFill>
                          <a:srgbClr val="7030A0"/>
                        </a:solidFill>
                      </a:endParaRPr>
                    </a:p>
                  </a:txBody>
                  <a:tcPr/>
                </a:tc>
                <a:tc>
                  <a:txBody>
                    <a:bodyPr/>
                    <a:lstStyle/>
                    <a:p>
                      <a:pPr algn="ctr"/>
                      <a:r>
                        <a:rPr lang="en-US" dirty="0" smtClean="0">
                          <a:solidFill>
                            <a:schemeClr val="accent6">
                              <a:lumMod val="60000"/>
                              <a:lumOff val="40000"/>
                            </a:schemeClr>
                          </a:solidFill>
                        </a:rPr>
                        <a:t>11%</a:t>
                      </a:r>
                      <a:endParaRPr lang="en-US" dirty="0">
                        <a:solidFill>
                          <a:schemeClr val="accent6">
                            <a:lumMod val="60000"/>
                            <a:lumOff val="40000"/>
                          </a:schemeClr>
                        </a:solidFill>
                      </a:endParaRPr>
                    </a:p>
                  </a:txBody>
                  <a:tcPr/>
                </a:tc>
                <a:tc>
                  <a:txBody>
                    <a:bodyPr/>
                    <a:lstStyle/>
                    <a:p>
                      <a:pPr algn="ctr"/>
                      <a:r>
                        <a:rPr lang="en-US" dirty="0" smtClean="0">
                          <a:solidFill>
                            <a:schemeClr val="accent2"/>
                          </a:solidFill>
                        </a:rPr>
                        <a:t>16%</a:t>
                      </a:r>
                      <a:endParaRPr lang="en-US" dirty="0">
                        <a:solidFill>
                          <a:schemeClr val="accent2"/>
                        </a:solidFill>
                      </a:endParaRPr>
                    </a:p>
                  </a:txBody>
                  <a:tcPr/>
                </a:tc>
                <a:tc>
                  <a:txBody>
                    <a:bodyPr/>
                    <a:lstStyle/>
                    <a:p>
                      <a:pPr algn="ctr"/>
                      <a:r>
                        <a:rPr lang="en-US" dirty="0" smtClean="0">
                          <a:solidFill>
                            <a:srgbClr val="9933FF"/>
                          </a:solidFill>
                        </a:rPr>
                        <a:t>12%</a:t>
                      </a:r>
                      <a:endParaRPr lang="en-US" dirty="0">
                        <a:solidFill>
                          <a:srgbClr val="9933FF"/>
                        </a:solidFill>
                      </a:endParaRPr>
                    </a:p>
                  </a:txBody>
                  <a:tcPr/>
                </a:tc>
              </a:tr>
              <a:tr h="428625">
                <a:tc>
                  <a:txBody>
                    <a:bodyPr/>
                    <a:lstStyle/>
                    <a:p>
                      <a:r>
                        <a:rPr lang="en-US" dirty="0" smtClean="0">
                          <a:solidFill>
                            <a:schemeClr val="accent2">
                              <a:lumMod val="75000"/>
                            </a:schemeClr>
                          </a:solidFill>
                        </a:rPr>
                        <a:t>Avg.</a:t>
                      </a:r>
                      <a:endParaRPr lang="en-US" dirty="0">
                        <a:solidFill>
                          <a:schemeClr val="accent2">
                            <a:lumMod val="75000"/>
                          </a:schemeClr>
                        </a:solidFill>
                      </a:endParaRPr>
                    </a:p>
                  </a:txBody>
                  <a:tcPr/>
                </a:tc>
                <a:tc>
                  <a:txBody>
                    <a:bodyPr/>
                    <a:lstStyle/>
                    <a:p>
                      <a:pPr algn="ctr"/>
                      <a:r>
                        <a:rPr lang="en-US" dirty="0" smtClean="0">
                          <a:solidFill>
                            <a:srgbClr val="0070C0"/>
                          </a:solidFill>
                        </a:rPr>
                        <a:t>41%</a:t>
                      </a:r>
                      <a:endParaRPr lang="en-US" dirty="0">
                        <a:solidFill>
                          <a:srgbClr val="0070C0"/>
                        </a:solidFill>
                      </a:endParaRPr>
                    </a:p>
                  </a:txBody>
                  <a:tcPr/>
                </a:tc>
                <a:tc>
                  <a:txBody>
                    <a:bodyPr/>
                    <a:lstStyle/>
                    <a:p>
                      <a:pPr algn="ctr"/>
                      <a:r>
                        <a:rPr lang="en-US" dirty="0" smtClean="0">
                          <a:solidFill>
                            <a:srgbClr val="7030A0"/>
                          </a:solidFill>
                        </a:rPr>
                        <a:t>8%</a:t>
                      </a:r>
                      <a:endParaRPr lang="en-US" dirty="0">
                        <a:solidFill>
                          <a:srgbClr val="7030A0"/>
                        </a:solidFill>
                      </a:endParaRPr>
                    </a:p>
                  </a:txBody>
                  <a:tcPr/>
                </a:tc>
                <a:tc>
                  <a:txBody>
                    <a:bodyPr/>
                    <a:lstStyle/>
                    <a:p>
                      <a:pPr algn="ctr"/>
                      <a:r>
                        <a:rPr lang="en-US" dirty="0" smtClean="0">
                          <a:solidFill>
                            <a:schemeClr val="accent6">
                              <a:lumMod val="60000"/>
                              <a:lumOff val="40000"/>
                            </a:schemeClr>
                          </a:solidFill>
                        </a:rPr>
                        <a:t>17%</a:t>
                      </a:r>
                      <a:endParaRPr lang="en-US" dirty="0">
                        <a:solidFill>
                          <a:schemeClr val="accent6">
                            <a:lumMod val="60000"/>
                            <a:lumOff val="40000"/>
                          </a:schemeClr>
                        </a:solidFill>
                      </a:endParaRPr>
                    </a:p>
                  </a:txBody>
                  <a:tcPr/>
                </a:tc>
                <a:tc>
                  <a:txBody>
                    <a:bodyPr/>
                    <a:lstStyle/>
                    <a:p>
                      <a:pPr algn="ctr"/>
                      <a:r>
                        <a:rPr lang="en-US" dirty="0" smtClean="0">
                          <a:solidFill>
                            <a:schemeClr val="accent2"/>
                          </a:solidFill>
                        </a:rPr>
                        <a:t>12%</a:t>
                      </a:r>
                      <a:endParaRPr lang="en-US" dirty="0">
                        <a:solidFill>
                          <a:schemeClr val="accent2"/>
                        </a:solidFill>
                      </a:endParaRPr>
                    </a:p>
                  </a:txBody>
                  <a:tcPr/>
                </a:tc>
                <a:tc>
                  <a:txBody>
                    <a:bodyPr/>
                    <a:lstStyle/>
                    <a:p>
                      <a:pPr algn="ctr"/>
                      <a:r>
                        <a:rPr lang="en-US" dirty="0" smtClean="0">
                          <a:solidFill>
                            <a:srgbClr val="9933FF"/>
                          </a:solidFill>
                        </a:rPr>
                        <a:t>22%</a:t>
                      </a:r>
                      <a:endParaRPr lang="en-US" dirty="0">
                        <a:solidFill>
                          <a:srgbClr val="9933FF"/>
                        </a:solidFill>
                      </a:endParaRPr>
                    </a:p>
                  </a:txBody>
                  <a:tcPr/>
                </a:tc>
              </a:tr>
            </a:tbl>
          </a:graphicData>
        </a:graphic>
      </p:graphicFrame>
      <p:graphicFrame>
        <p:nvGraphicFramePr>
          <p:cNvPr id="6" name="Table 5"/>
          <p:cNvGraphicFramePr>
            <a:graphicFrameLocks noGrp="1"/>
          </p:cNvGraphicFramePr>
          <p:nvPr/>
        </p:nvGraphicFramePr>
        <p:xfrm>
          <a:off x="1447800" y="1524000"/>
          <a:ext cx="6096000" cy="7416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dirty="0" smtClean="0">
                          <a:solidFill>
                            <a:schemeClr val="tx1">
                              <a:lumMod val="85000"/>
                              <a:lumOff val="15000"/>
                            </a:schemeClr>
                          </a:solidFill>
                        </a:rPr>
                        <a:t>9-0</a:t>
                      </a:r>
                    </a:p>
                  </a:txBody>
                  <a:tcPr/>
                </a:tc>
                <a:tc>
                  <a:txBody>
                    <a:bodyPr/>
                    <a:lstStyle/>
                    <a:p>
                      <a:pPr algn="ctr"/>
                      <a:r>
                        <a:rPr lang="en-US" dirty="0" smtClean="0">
                          <a:solidFill>
                            <a:schemeClr val="tx1">
                              <a:lumMod val="85000"/>
                              <a:lumOff val="15000"/>
                            </a:schemeClr>
                          </a:solidFill>
                        </a:rPr>
                        <a:t>8-1</a:t>
                      </a:r>
                      <a:endParaRPr lang="en-US" dirty="0">
                        <a:solidFill>
                          <a:schemeClr val="tx1">
                            <a:lumMod val="85000"/>
                            <a:lumOff val="15000"/>
                          </a:schemeClr>
                        </a:solidFill>
                      </a:endParaRPr>
                    </a:p>
                  </a:txBody>
                  <a:tcPr/>
                </a:tc>
                <a:tc>
                  <a:txBody>
                    <a:bodyPr/>
                    <a:lstStyle/>
                    <a:p>
                      <a:pPr algn="ctr"/>
                      <a:r>
                        <a:rPr lang="en-US" dirty="0" smtClean="0">
                          <a:solidFill>
                            <a:schemeClr val="tx1">
                              <a:lumMod val="85000"/>
                              <a:lumOff val="15000"/>
                            </a:schemeClr>
                          </a:solidFill>
                        </a:rPr>
                        <a:t>7-2</a:t>
                      </a:r>
                      <a:endParaRPr lang="en-US" dirty="0">
                        <a:solidFill>
                          <a:schemeClr val="tx1">
                            <a:lumMod val="85000"/>
                            <a:lumOff val="15000"/>
                          </a:schemeClr>
                        </a:solidFill>
                      </a:endParaRPr>
                    </a:p>
                  </a:txBody>
                  <a:tcPr/>
                </a:tc>
                <a:tc>
                  <a:txBody>
                    <a:bodyPr/>
                    <a:lstStyle/>
                    <a:p>
                      <a:pPr algn="ctr"/>
                      <a:r>
                        <a:rPr lang="en-US" dirty="0" smtClean="0">
                          <a:solidFill>
                            <a:schemeClr val="tx1">
                              <a:lumMod val="85000"/>
                              <a:lumOff val="15000"/>
                            </a:schemeClr>
                          </a:solidFill>
                        </a:rPr>
                        <a:t>6-3</a:t>
                      </a:r>
                      <a:endParaRPr lang="en-US" dirty="0">
                        <a:solidFill>
                          <a:schemeClr val="tx1">
                            <a:lumMod val="85000"/>
                            <a:lumOff val="15000"/>
                          </a:schemeClr>
                        </a:solidFill>
                      </a:endParaRPr>
                    </a:p>
                  </a:txBody>
                  <a:tcPr/>
                </a:tc>
                <a:tc>
                  <a:txBody>
                    <a:bodyPr/>
                    <a:lstStyle/>
                    <a:p>
                      <a:pPr algn="ctr"/>
                      <a:r>
                        <a:rPr lang="en-US" dirty="0" smtClean="0">
                          <a:solidFill>
                            <a:schemeClr val="tx1">
                              <a:lumMod val="85000"/>
                              <a:lumOff val="15000"/>
                            </a:schemeClr>
                          </a:solidFill>
                        </a:rPr>
                        <a:t>5-4</a:t>
                      </a:r>
                      <a:endParaRPr lang="en-US" dirty="0">
                        <a:solidFill>
                          <a:schemeClr val="tx1">
                            <a:lumMod val="85000"/>
                            <a:lumOff val="15000"/>
                          </a:schemeClr>
                        </a:solidFill>
                      </a:endParaRPr>
                    </a:p>
                  </a:txBody>
                  <a:tcPr/>
                </a:tc>
              </a:tr>
              <a:tr h="370840">
                <a:tc>
                  <a:txBody>
                    <a:bodyPr/>
                    <a:lstStyle/>
                    <a:p>
                      <a:r>
                        <a:rPr lang="en-US" dirty="0" smtClean="0"/>
                        <a:t>38 (48%)</a:t>
                      </a:r>
                      <a:endParaRPr lang="en-US" dirty="0"/>
                    </a:p>
                  </a:txBody>
                  <a:tcPr/>
                </a:tc>
                <a:tc>
                  <a:txBody>
                    <a:bodyPr/>
                    <a:lstStyle/>
                    <a:p>
                      <a:r>
                        <a:rPr lang="en-US" dirty="0" smtClean="0"/>
                        <a:t>10 (13%)</a:t>
                      </a:r>
                      <a:endParaRPr lang="en-US" dirty="0"/>
                    </a:p>
                  </a:txBody>
                  <a:tcPr/>
                </a:tc>
                <a:tc>
                  <a:txBody>
                    <a:bodyPr/>
                    <a:lstStyle/>
                    <a:p>
                      <a:r>
                        <a:rPr lang="en-US" dirty="0" smtClean="0"/>
                        <a:t>12 (15%)</a:t>
                      </a:r>
                      <a:endParaRPr lang="en-US" dirty="0"/>
                    </a:p>
                  </a:txBody>
                  <a:tcPr/>
                </a:tc>
                <a:tc>
                  <a:txBody>
                    <a:bodyPr/>
                    <a:lstStyle/>
                    <a:p>
                      <a:r>
                        <a:rPr lang="en-US" dirty="0" smtClean="0"/>
                        <a:t>4 (5%)</a:t>
                      </a:r>
                      <a:endParaRPr lang="en-US" dirty="0"/>
                    </a:p>
                  </a:txBody>
                  <a:tcPr/>
                </a:tc>
                <a:tc>
                  <a:txBody>
                    <a:bodyPr/>
                    <a:lstStyle/>
                    <a:p>
                      <a:r>
                        <a:rPr lang="en-US" dirty="0" smtClean="0"/>
                        <a:t>16 (20%)</a:t>
                      </a:r>
                      <a:endParaRPr lang="en-US" dirty="0"/>
                    </a:p>
                  </a:txBody>
                  <a:tcPr/>
                </a:tc>
              </a:tr>
            </a:tbl>
          </a:graphicData>
        </a:graphic>
      </p:graphicFrame>
      <p:sp>
        <p:nvSpPr>
          <p:cNvPr id="7" name="TextBox 6"/>
          <p:cNvSpPr txBox="1"/>
          <p:nvPr/>
        </p:nvSpPr>
        <p:spPr>
          <a:xfrm>
            <a:off x="228600" y="6400800"/>
            <a:ext cx="6324600" cy="307777"/>
          </a:xfrm>
          <a:prstGeom prst="rect">
            <a:avLst/>
          </a:prstGeom>
          <a:noFill/>
        </p:spPr>
        <p:txBody>
          <a:bodyPr wrap="square" rtlCol="0">
            <a:spAutoFit/>
          </a:bodyPr>
          <a:lstStyle/>
          <a:p>
            <a:r>
              <a:rPr lang="en-US" sz="1400" i="1" dirty="0" smtClean="0"/>
              <a:t>*Data from </a:t>
            </a:r>
            <a:r>
              <a:rPr lang="en-US" sz="1400" i="1" dirty="0" err="1" smtClean="0"/>
              <a:t>SCOTUSblog</a:t>
            </a:r>
            <a:r>
              <a:rPr lang="en-US" sz="1400" i="1" dirty="0" smtClean="0"/>
              <a:t> Stat Pack </a:t>
            </a:r>
            <a:r>
              <a:rPr lang="en-US" sz="1400" i="1" dirty="0" err="1" smtClean="0"/>
              <a:t>www.scotusblog.com</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8458200" cy="14478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1752600"/>
            <a:ext cx="8229600" cy="4373563"/>
          </a:xfrm>
        </p:spPr>
        <p:txBody>
          <a:bodyPr/>
          <a:lstStyle/>
          <a:p>
            <a:pPr algn="ctr">
              <a:buNone/>
            </a:pPr>
            <a:r>
              <a:rPr lang="en-US" sz="2800" b="1" dirty="0" smtClean="0">
                <a:solidFill>
                  <a:schemeClr val="tx2">
                    <a:lumMod val="75000"/>
                    <a:lumOff val="25000"/>
                  </a:schemeClr>
                </a:solidFill>
              </a:rPr>
              <a:t>Typically, which justices tend to be considered most “conservative”?</a:t>
            </a:r>
          </a:p>
          <a:p>
            <a:pPr algn="ctr">
              <a:buNone/>
            </a:pPr>
            <a:endParaRPr lang="en-US" sz="2800" b="1" dirty="0" smtClean="0">
              <a:solidFill>
                <a:schemeClr val="tx2">
                  <a:lumMod val="75000"/>
                  <a:lumOff val="25000"/>
                </a:schemeClr>
              </a:solidFill>
            </a:endParaRPr>
          </a:p>
          <a:p>
            <a:pPr algn="ctr">
              <a:buNone/>
            </a:pPr>
            <a:r>
              <a:rPr lang="en-US" sz="2800" b="1" dirty="0" smtClean="0">
                <a:solidFill>
                  <a:srgbClr val="C11122"/>
                </a:solidFill>
              </a:rPr>
              <a:t>Roberts, Alito, Scalia and Thomas</a:t>
            </a:r>
          </a:p>
          <a:p>
            <a:pPr algn="ctr">
              <a:buNone/>
            </a:pPr>
            <a:endParaRPr lang="en-US" sz="2800" b="1" dirty="0" smtClean="0"/>
          </a:p>
          <a:p>
            <a:pPr algn="ctr">
              <a:buNone/>
            </a:pPr>
            <a:endParaRPr lang="en-US" sz="2800" b="1" dirty="0" smtClean="0"/>
          </a:p>
          <a:p>
            <a:pPr algn="ctr">
              <a:buNone/>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8458200" cy="14478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1752600"/>
            <a:ext cx="8229600" cy="4373563"/>
          </a:xfrm>
        </p:spPr>
        <p:txBody>
          <a:bodyPr/>
          <a:lstStyle/>
          <a:p>
            <a:pPr algn="ctr">
              <a:buNone/>
            </a:pPr>
            <a:r>
              <a:rPr lang="en-US" sz="2800" b="1" dirty="0" smtClean="0">
                <a:solidFill>
                  <a:schemeClr val="tx2">
                    <a:lumMod val="75000"/>
                    <a:lumOff val="25000"/>
                  </a:schemeClr>
                </a:solidFill>
              </a:rPr>
              <a:t>Typically, which justices tend to be considered most “liberal”?</a:t>
            </a:r>
          </a:p>
          <a:p>
            <a:pPr algn="ctr">
              <a:buNone/>
            </a:pPr>
            <a:endParaRPr lang="en-US" sz="2800" b="1" dirty="0" smtClean="0">
              <a:solidFill>
                <a:schemeClr val="tx2">
                  <a:lumMod val="75000"/>
                  <a:lumOff val="25000"/>
                </a:schemeClr>
              </a:solidFill>
            </a:endParaRPr>
          </a:p>
          <a:p>
            <a:pPr algn="ctr">
              <a:buNone/>
            </a:pPr>
            <a:r>
              <a:rPr lang="en-US" sz="2800" b="1" dirty="0" smtClean="0">
                <a:solidFill>
                  <a:srgbClr val="042CF2"/>
                </a:solidFill>
              </a:rPr>
              <a:t>Ginsberg, </a:t>
            </a:r>
            <a:r>
              <a:rPr lang="en-US" sz="2800" b="1" dirty="0" err="1" smtClean="0">
                <a:solidFill>
                  <a:srgbClr val="042CF2"/>
                </a:solidFill>
              </a:rPr>
              <a:t>Breyer</a:t>
            </a:r>
            <a:r>
              <a:rPr lang="en-US" sz="2800" b="1" dirty="0" smtClean="0">
                <a:solidFill>
                  <a:srgbClr val="042CF2"/>
                </a:solidFill>
              </a:rPr>
              <a:t>, </a:t>
            </a:r>
            <a:r>
              <a:rPr lang="en-US" sz="2800" b="1" dirty="0" err="1" smtClean="0">
                <a:solidFill>
                  <a:srgbClr val="042CF2"/>
                </a:solidFill>
              </a:rPr>
              <a:t>Sotomayor</a:t>
            </a:r>
            <a:r>
              <a:rPr lang="en-US" sz="2800" b="1" dirty="0" smtClean="0">
                <a:solidFill>
                  <a:srgbClr val="042CF2"/>
                </a:solidFill>
              </a:rPr>
              <a:t>, and </a:t>
            </a:r>
            <a:r>
              <a:rPr lang="en-US" sz="2800" b="1" dirty="0" err="1" smtClean="0">
                <a:solidFill>
                  <a:srgbClr val="042CF2"/>
                </a:solidFill>
              </a:rPr>
              <a:t>Kagan</a:t>
            </a:r>
            <a:endParaRPr lang="en-US" sz="2800" b="1" dirty="0" smtClean="0">
              <a:solidFill>
                <a:srgbClr val="042CF2"/>
              </a:solidFill>
            </a:endParaRPr>
          </a:p>
          <a:p>
            <a:pPr algn="ctr">
              <a:buNone/>
            </a:pPr>
            <a:endParaRPr lang="en-US" sz="2800" b="1" dirty="0" smtClean="0"/>
          </a:p>
          <a:p>
            <a:pPr algn="ctr">
              <a:buNone/>
            </a:pPr>
            <a:endParaRPr lang="en-US" sz="2800" b="1" dirty="0" smtClean="0"/>
          </a:p>
          <a:p>
            <a:pPr algn="ctr">
              <a:buNone/>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8458200" cy="14478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1752600"/>
            <a:ext cx="8229600" cy="4373563"/>
          </a:xfrm>
        </p:spPr>
        <p:txBody>
          <a:bodyPr/>
          <a:lstStyle/>
          <a:p>
            <a:pPr algn="ctr">
              <a:buNone/>
            </a:pPr>
            <a:r>
              <a:rPr lang="en-US" sz="2800" b="1" dirty="0" smtClean="0">
                <a:solidFill>
                  <a:schemeClr val="tx2">
                    <a:lumMod val="75000"/>
                    <a:lumOff val="25000"/>
                  </a:schemeClr>
                </a:solidFill>
              </a:rPr>
              <a:t>Which leaves _________ as the “swing” voter.</a:t>
            </a:r>
          </a:p>
          <a:p>
            <a:pPr algn="ctr">
              <a:buNone/>
            </a:pPr>
            <a:endParaRPr lang="en-US" sz="2800" b="1" dirty="0" smtClean="0">
              <a:solidFill>
                <a:schemeClr val="tx2">
                  <a:lumMod val="75000"/>
                  <a:lumOff val="25000"/>
                </a:schemeClr>
              </a:solidFill>
            </a:endParaRPr>
          </a:p>
          <a:p>
            <a:pPr algn="ctr">
              <a:buNone/>
            </a:pPr>
            <a:endParaRPr lang="en-US" sz="2800" b="1" dirty="0" smtClean="0">
              <a:solidFill>
                <a:schemeClr val="tx2">
                  <a:lumMod val="75000"/>
                  <a:lumOff val="25000"/>
                </a:schemeClr>
              </a:solidFill>
            </a:endParaRPr>
          </a:p>
          <a:p>
            <a:pPr algn="ctr">
              <a:buNone/>
            </a:pPr>
            <a:r>
              <a:rPr lang="en-US" sz="2800" b="1" dirty="0" smtClean="0">
                <a:solidFill>
                  <a:schemeClr val="tx2">
                    <a:lumMod val="75000"/>
                    <a:lumOff val="25000"/>
                  </a:schemeClr>
                </a:solidFill>
              </a:rPr>
              <a:t>Kennedy</a:t>
            </a:r>
          </a:p>
          <a:p>
            <a:pPr algn="ctr">
              <a:buNone/>
            </a:pPr>
            <a:endParaRPr lang="en-US" sz="2800" b="1" dirty="0" smtClean="0"/>
          </a:p>
          <a:p>
            <a:pPr algn="ctr">
              <a:buNone/>
            </a:pPr>
            <a:endParaRPr lang="en-US" sz="2800" b="1" dirty="0" smtClean="0"/>
          </a:p>
          <a:p>
            <a:pPr algn="ctr">
              <a:buNone/>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0"/>
            <a:ext cx="8458200" cy="14478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pic>
        <p:nvPicPr>
          <p:cNvPr id="6" name="Picture 5" descr="Frequency in the Majority.jpg"/>
          <p:cNvPicPr>
            <a:picLocks noChangeAspect="1"/>
          </p:cNvPicPr>
          <p:nvPr/>
        </p:nvPicPr>
        <p:blipFill>
          <a:blip r:embed="rId3" cstate="print"/>
          <a:stretch>
            <a:fillRect/>
          </a:stretch>
        </p:blipFill>
        <p:spPr>
          <a:xfrm>
            <a:off x="457200" y="990600"/>
            <a:ext cx="5305425" cy="5491388"/>
          </a:xfrm>
          <a:prstGeom prst="rect">
            <a:avLst/>
          </a:prstGeom>
        </p:spPr>
      </p:pic>
      <p:sp>
        <p:nvSpPr>
          <p:cNvPr id="7" name="TextBox 6"/>
          <p:cNvSpPr txBox="1"/>
          <p:nvPr/>
        </p:nvSpPr>
        <p:spPr>
          <a:xfrm>
            <a:off x="5867400" y="990600"/>
            <a:ext cx="3048000" cy="5230713"/>
          </a:xfrm>
          <a:prstGeom prst="rect">
            <a:avLst/>
          </a:prstGeom>
          <a:noFill/>
        </p:spPr>
        <p:txBody>
          <a:bodyPr wrap="square" rtlCol="0">
            <a:spAutoFit/>
          </a:bodyPr>
          <a:lstStyle/>
          <a:p>
            <a:pPr>
              <a:buFont typeface="Arial" pitchFamily="34" charset="0"/>
              <a:buChar char="•"/>
            </a:pPr>
            <a:r>
              <a:rPr lang="en-US" dirty="0" smtClean="0"/>
              <a:t>Kennedy was in the majority 94% of the time in OT10</a:t>
            </a:r>
          </a:p>
          <a:p>
            <a:pPr>
              <a:buFont typeface="Arial" pitchFamily="34" charset="0"/>
              <a:buChar char="•"/>
            </a:pPr>
            <a:endParaRPr lang="en-US" dirty="0" smtClean="0"/>
          </a:p>
          <a:p>
            <a:pPr>
              <a:buFont typeface="Arial" pitchFamily="34" charset="0"/>
              <a:buChar char="•"/>
            </a:pPr>
            <a:r>
              <a:rPr lang="en-US" dirty="0" smtClean="0"/>
              <a:t>What else do you notice about this graph??</a:t>
            </a:r>
          </a:p>
          <a:p>
            <a:pPr>
              <a:buFont typeface="Arial" pitchFamily="34" charset="0"/>
              <a:buChar char="•"/>
            </a:pPr>
            <a:endParaRPr lang="en-US" dirty="0" smtClean="0"/>
          </a:p>
          <a:p>
            <a:pPr>
              <a:buFont typeface="Arial" pitchFamily="34" charset="0"/>
              <a:buChar char="•"/>
            </a:pPr>
            <a:r>
              <a:rPr lang="en-US" dirty="0" smtClean="0"/>
              <a:t>Conservative majority (and Kennedy) are more frequently in the majority than the Courts liberal leaning Justices</a:t>
            </a:r>
          </a:p>
          <a:p>
            <a:pPr>
              <a:buFont typeface="Arial" pitchFamily="34" charset="0"/>
              <a:buChar char="•"/>
            </a:pPr>
            <a:endParaRPr lang="en-US" dirty="0" smtClean="0"/>
          </a:p>
          <a:p>
            <a:pPr>
              <a:buFont typeface="Arial" pitchFamily="34" charset="0"/>
              <a:buChar char="•"/>
            </a:pPr>
            <a:r>
              <a:rPr lang="en-US" dirty="0" smtClean="0"/>
              <a:t>Also note that Justice </a:t>
            </a:r>
            <a:r>
              <a:rPr lang="en-US" dirty="0" err="1" smtClean="0"/>
              <a:t>Kagan</a:t>
            </a:r>
            <a:r>
              <a:rPr lang="en-US" dirty="0" smtClean="0"/>
              <a:t> only participated in 53 cases, meaning she </a:t>
            </a:r>
            <a:r>
              <a:rPr lang="en-US" dirty="0" err="1" smtClean="0"/>
              <a:t>recused</a:t>
            </a:r>
            <a:r>
              <a:rPr lang="en-US" dirty="0" smtClean="0"/>
              <a:t> herself 27 times this term.</a:t>
            </a:r>
            <a:endParaRPr lang="en-US" dirty="0"/>
          </a:p>
        </p:txBody>
      </p:sp>
      <p:sp>
        <p:nvSpPr>
          <p:cNvPr id="8" name="TextBox 7"/>
          <p:cNvSpPr txBox="1"/>
          <p:nvPr/>
        </p:nvSpPr>
        <p:spPr>
          <a:xfrm>
            <a:off x="228600" y="6400800"/>
            <a:ext cx="6324600" cy="307777"/>
          </a:xfrm>
          <a:prstGeom prst="rect">
            <a:avLst/>
          </a:prstGeom>
          <a:noFill/>
        </p:spPr>
        <p:txBody>
          <a:bodyPr wrap="square" rtlCol="0">
            <a:spAutoFit/>
          </a:bodyPr>
          <a:lstStyle/>
          <a:p>
            <a:r>
              <a:rPr lang="en-US" sz="1400" i="1" dirty="0" smtClean="0"/>
              <a:t>*Data from </a:t>
            </a:r>
            <a:r>
              <a:rPr lang="en-US" sz="1400" i="1" dirty="0" err="1" smtClean="0"/>
              <a:t>SCOTUSblog</a:t>
            </a:r>
            <a:r>
              <a:rPr lang="en-US" sz="1400" i="1" dirty="0" smtClean="0"/>
              <a:t> Stat Pack </a:t>
            </a:r>
            <a:r>
              <a:rPr lang="en-US" sz="1400" i="1" dirty="0" err="1" smtClean="0"/>
              <a:t>www.scotusblog.com</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85800" y="0"/>
            <a:ext cx="7772400" cy="8382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8" name="TextBox 7"/>
          <p:cNvSpPr txBox="1"/>
          <p:nvPr/>
        </p:nvSpPr>
        <p:spPr>
          <a:xfrm>
            <a:off x="228600" y="6400800"/>
            <a:ext cx="6324600" cy="307777"/>
          </a:xfrm>
          <a:prstGeom prst="rect">
            <a:avLst/>
          </a:prstGeom>
          <a:noFill/>
        </p:spPr>
        <p:txBody>
          <a:bodyPr wrap="square" rtlCol="0">
            <a:spAutoFit/>
          </a:bodyPr>
          <a:lstStyle/>
          <a:p>
            <a:r>
              <a:rPr lang="en-US" sz="1400" i="1" dirty="0" smtClean="0"/>
              <a:t>*Data from </a:t>
            </a:r>
            <a:r>
              <a:rPr lang="en-US" sz="1400" i="1" dirty="0" err="1" smtClean="0"/>
              <a:t>SCOTUSblog</a:t>
            </a:r>
            <a:r>
              <a:rPr lang="en-US" sz="1400" i="1" dirty="0" smtClean="0"/>
              <a:t> Stat Pack </a:t>
            </a:r>
            <a:r>
              <a:rPr lang="en-US" sz="1400" i="1" dirty="0" err="1" smtClean="0"/>
              <a:t>www.scotusblog.com</a:t>
            </a:r>
            <a:endParaRPr lang="en-US" sz="1400" i="1" dirty="0"/>
          </a:p>
        </p:txBody>
      </p:sp>
      <p:pic>
        <p:nvPicPr>
          <p:cNvPr id="9" name="Picture 8" descr="2010 5-4 majorities.jpg"/>
          <p:cNvPicPr>
            <a:picLocks noChangeAspect="1"/>
          </p:cNvPicPr>
          <p:nvPr/>
        </p:nvPicPr>
        <p:blipFill>
          <a:blip r:embed="rId3" cstate="print"/>
          <a:stretch>
            <a:fillRect/>
          </a:stretch>
        </p:blipFill>
        <p:spPr>
          <a:xfrm>
            <a:off x="609600" y="1524000"/>
            <a:ext cx="3048000" cy="4476750"/>
          </a:xfrm>
          <a:prstGeom prst="rect">
            <a:avLst/>
          </a:prstGeom>
        </p:spPr>
      </p:pic>
      <p:pic>
        <p:nvPicPr>
          <p:cNvPr id="10" name="Picture 9" descr="05-09 5-4 majorities.jpg"/>
          <p:cNvPicPr>
            <a:picLocks noChangeAspect="1"/>
          </p:cNvPicPr>
          <p:nvPr/>
        </p:nvPicPr>
        <p:blipFill>
          <a:blip r:embed="rId4" cstate="print"/>
          <a:stretch>
            <a:fillRect/>
          </a:stretch>
        </p:blipFill>
        <p:spPr>
          <a:xfrm>
            <a:off x="3581400" y="1524000"/>
            <a:ext cx="5133975" cy="4305300"/>
          </a:xfrm>
          <a:prstGeom prst="rect">
            <a:avLst/>
          </a:prstGeom>
        </p:spPr>
      </p:pic>
      <p:sp>
        <p:nvSpPr>
          <p:cNvPr id="11" name="TextBox 10"/>
          <p:cNvSpPr txBox="1"/>
          <p:nvPr/>
        </p:nvSpPr>
        <p:spPr>
          <a:xfrm>
            <a:off x="914400" y="990600"/>
            <a:ext cx="7391400" cy="523220"/>
          </a:xfrm>
          <a:prstGeom prst="rect">
            <a:avLst/>
          </a:prstGeom>
          <a:noFill/>
        </p:spPr>
        <p:txBody>
          <a:bodyPr wrap="square" rtlCol="0">
            <a:spAutoFit/>
          </a:bodyPr>
          <a:lstStyle/>
          <a:p>
            <a:pPr algn="ctr"/>
            <a:r>
              <a:rPr lang="en-US" sz="2800" b="1" dirty="0" smtClean="0">
                <a:solidFill>
                  <a:schemeClr val="tx1">
                    <a:lumMod val="75000"/>
                    <a:lumOff val="25000"/>
                  </a:schemeClr>
                </a:solidFill>
              </a:rPr>
              <a:t>Composition of 5-4 majorities</a:t>
            </a:r>
            <a:endParaRPr lang="en-US" sz="2800" b="1"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85800" y="152400"/>
            <a:ext cx="7772400" cy="9144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1295400"/>
            <a:ext cx="8229600" cy="4830763"/>
          </a:xfrm>
        </p:spPr>
        <p:txBody>
          <a:bodyPr/>
          <a:lstStyle/>
          <a:p>
            <a:pPr algn="ctr">
              <a:buNone/>
            </a:pPr>
            <a:r>
              <a:rPr lang="en-US" sz="2800" b="1" dirty="0" smtClean="0">
                <a:solidFill>
                  <a:schemeClr val="tx2">
                    <a:lumMod val="75000"/>
                    <a:lumOff val="25000"/>
                  </a:schemeClr>
                </a:solidFill>
              </a:rPr>
              <a:t>Approximately how many cases are appealed to the U.S. Supreme Court each year?</a:t>
            </a:r>
          </a:p>
          <a:p>
            <a:pPr algn="ctr">
              <a:buNone/>
            </a:pPr>
            <a:r>
              <a:rPr lang="en-US" sz="2800" b="1" dirty="0" smtClean="0">
                <a:solidFill>
                  <a:srgbClr val="080DEA"/>
                </a:solidFill>
              </a:rPr>
              <a:t>Approx.</a:t>
            </a:r>
            <a:r>
              <a:rPr lang="en-US" sz="2800" b="1" i="1" dirty="0" smtClean="0">
                <a:solidFill>
                  <a:srgbClr val="080DEA"/>
                </a:solidFill>
              </a:rPr>
              <a:t> 8000 </a:t>
            </a:r>
            <a:r>
              <a:rPr lang="en-US" sz="2800" b="1" dirty="0" smtClean="0">
                <a:solidFill>
                  <a:srgbClr val="080DEA"/>
                </a:solidFill>
              </a:rPr>
              <a:t>petitions for</a:t>
            </a:r>
            <a:r>
              <a:rPr lang="en-US" sz="2800" b="1" i="1" dirty="0" smtClean="0">
                <a:solidFill>
                  <a:srgbClr val="080DEA"/>
                </a:solidFill>
              </a:rPr>
              <a:t> certiorari </a:t>
            </a:r>
            <a:r>
              <a:rPr lang="en-US" sz="2800" b="1" dirty="0" smtClean="0">
                <a:solidFill>
                  <a:srgbClr val="080DEA"/>
                </a:solidFill>
              </a:rPr>
              <a:t>each term</a:t>
            </a:r>
          </a:p>
          <a:p>
            <a:pPr algn="ctr">
              <a:buNone/>
            </a:pPr>
            <a:endParaRPr lang="en-US" sz="2800" b="1" dirty="0" smtClean="0">
              <a:solidFill>
                <a:schemeClr val="tx1">
                  <a:lumMod val="75000"/>
                  <a:lumOff val="25000"/>
                </a:schemeClr>
              </a:solidFill>
            </a:endParaRPr>
          </a:p>
          <a:p>
            <a:pPr algn="ctr">
              <a:buNone/>
            </a:pPr>
            <a:r>
              <a:rPr lang="en-US" sz="2800" b="1" dirty="0" smtClean="0">
                <a:solidFill>
                  <a:schemeClr val="tx1">
                    <a:lumMod val="75000"/>
                    <a:lumOff val="25000"/>
                  </a:schemeClr>
                </a:solidFill>
              </a:rPr>
              <a:t>Approximately how many are accepted for briefing and oral argument?</a:t>
            </a:r>
          </a:p>
          <a:p>
            <a:pPr algn="ctr">
              <a:buNone/>
            </a:pPr>
            <a:r>
              <a:rPr lang="en-US" sz="2800" b="1" dirty="0" smtClean="0">
                <a:solidFill>
                  <a:srgbClr val="042CF2"/>
                </a:solidFill>
              </a:rPr>
              <a:t>For the past few terms the Court has averaged about 75 decisions per term, so less than 1% of cases are accepted.</a:t>
            </a:r>
          </a:p>
          <a:p>
            <a:pPr algn="ctr">
              <a:buNone/>
            </a:pPr>
            <a:endParaRPr lang="en-US" sz="2800" b="1" dirty="0" smtClean="0">
              <a:solidFill>
                <a:schemeClr val="tx2">
                  <a:lumMod val="75000"/>
                  <a:lumOff val="25000"/>
                </a:schemeClr>
              </a:solidFill>
            </a:endParaRPr>
          </a:p>
          <a:p>
            <a:pPr algn="ctr">
              <a:buNone/>
            </a:pPr>
            <a:endParaRPr lang="en-US" sz="2800" b="1" dirty="0" smtClean="0">
              <a:solidFill>
                <a:srgbClr val="990000"/>
              </a:solidFill>
            </a:endParaRPr>
          </a:p>
          <a:p>
            <a:pPr algn="ctr">
              <a:buNone/>
            </a:pPr>
            <a:endParaRPr lang="en-US" sz="2800" b="1" dirty="0" smtClean="0"/>
          </a:p>
          <a:p>
            <a:pPr algn="ctr">
              <a:buNone/>
            </a:pPr>
            <a:endParaRPr lang="en-US" sz="2800" b="1" dirty="0" smtClean="0"/>
          </a:p>
          <a:p>
            <a:pPr algn="ctr">
              <a:buNone/>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85800" y="152400"/>
            <a:ext cx="7772400" cy="9144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1219200"/>
            <a:ext cx="8229600" cy="4800600"/>
          </a:xfrm>
        </p:spPr>
        <p:txBody>
          <a:bodyPr/>
          <a:lstStyle/>
          <a:p>
            <a:pPr algn="ctr">
              <a:buNone/>
            </a:pPr>
            <a:r>
              <a:rPr lang="en-US" sz="2800" b="1" dirty="0" smtClean="0">
                <a:solidFill>
                  <a:srgbClr val="042CF2"/>
                </a:solidFill>
              </a:rPr>
              <a:t>This year, 82 total merits opinions were released</a:t>
            </a:r>
            <a:br>
              <a:rPr lang="en-US" sz="2800" b="1" dirty="0" smtClean="0">
                <a:solidFill>
                  <a:srgbClr val="042CF2"/>
                </a:solidFill>
              </a:rPr>
            </a:br>
            <a:endParaRPr lang="en-US" sz="2800" b="1" dirty="0" smtClean="0">
              <a:solidFill>
                <a:srgbClr val="042CF2"/>
              </a:solidFill>
            </a:endParaRPr>
          </a:p>
          <a:p>
            <a:pPr algn="ctr">
              <a:buNone/>
            </a:pPr>
            <a:r>
              <a:rPr lang="en-US" sz="2800" b="1" dirty="0" smtClean="0">
                <a:solidFill>
                  <a:srgbClr val="080DEA"/>
                </a:solidFill>
              </a:rPr>
              <a:t>…Signed opinions after oral argument	75</a:t>
            </a:r>
          </a:p>
          <a:p>
            <a:pPr algn="ctr">
              <a:buNone/>
            </a:pPr>
            <a:r>
              <a:rPr lang="en-US" sz="2800" b="1" dirty="0" smtClean="0">
                <a:solidFill>
                  <a:srgbClr val="080DEA"/>
                </a:solidFill>
              </a:rPr>
              <a:t>…Summary reversals					5</a:t>
            </a:r>
          </a:p>
          <a:p>
            <a:pPr algn="ctr">
              <a:buNone/>
            </a:pPr>
            <a:r>
              <a:rPr lang="en-US" sz="2800" b="1" dirty="0" smtClean="0">
                <a:solidFill>
                  <a:srgbClr val="080DEA"/>
                </a:solidFill>
              </a:rPr>
              <a:t>…Affirmed 4-4						2</a:t>
            </a:r>
          </a:p>
          <a:p>
            <a:pPr algn="ctr">
              <a:buNone/>
            </a:pPr>
            <a:endParaRPr lang="en-US" sz="2000" dirty="0" smtClean="0"/>
          </a:p>
          <a:p>
            <a:pPr algn="ctr">
              <a:buNone/>
            </a:pPr>
            <a:r>
              <a:rPr lang="en-US" sz="2000" i="1" dirty="0" smtClean="0"/>
              <a:t>(A summary reversal is a case in which the Supreme Court grants a petition for certiorari and reverses the lower court judgment without further briefing or argument, usually through an unsigned opinion)</a:t>
            </a:r>
            <a:endParaRPr lang="en-US" sz="2000" b="1" i="1" dirty="0" smtClean="0">
              <a:solidFill>
                <a:srgbClr val="080DEA"/>
              </a:solidFill>
            </a:endParaRPr>
          </a:p>
          <a:p>
            <a:pPr algn="ctr">
              <a:buNone/>
            </a:pPr>
            <a:endParaRPr lang="en-US" sz="2800" b="1" dirty="0" smtClean="0">
              <a:solidFill>
                <a:srgbClr val="080DEA"/>
              </a:solidFill>
            </a:endParaRPr>
          </a:p>
          <a:p>
            <a:pPr algn="ctr">
              <a:buNone/>
            </a:pPr>
            <a:endParaRPr lang="en-US" sz="2800" b="1" dirty="0" smtClean="0">
              <a:solidFill>
                <a:schemeClr val="tx1">
                  <a:lumMod val="75000"/>
                  <a:lumOff val="25000"/>
                </a:schemeClr>
              </a:solidFill>
            </a:endParaRPr>
          </a:p>
          <a:p>
            <a:pPr algn="ctr">
              <a:buNone/>
            </a:pPr>
            <a:endParaRPr lang="en-US" sz="2800" b="1" dirty="0" smtClean="0">
              <a:solidFill>
                <a:schemeClr val="tx2">
                  <a:lumMod val="75000"/>
                  <a:lumOff val="25000"/>
                </a:schemeClr>
              </a:solidFill>
            </a:endParaRPr>
          </a:p>
          <a:p>
            <a:pPr algn="ctr">
              <a:buNone/>
            </a:pPr>
            <a:endParaRPr lang="en-US" sz="2800" b="1" dirty="0" smtClean="0">
              <a:solidFill>
                <a:srgbClr val="990000"/>
              </a:solidFill>
            </a:endParaRPr>
          </a:p>
          <a:p>
            <a:pPr algn="ctr">
              <a:buNone/>
            </a:pPr>
            <a:endParaRPr lang="en-US" sz="2800" b="1" dirty="0" smtClean="0"/>
          </a:p>
          <a:p>
            <a:pPr algn="ctr">
              <a:buNone/>
            </a:pPr>
            <a:endParaRPr lang="en-US" sz="2800" b="1" dirty="0" smtClean="0"/>
          </a:p>
          <a:p>
            <a:pPr algn="ctr">
              <a:buNone/>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304800"/>
            <a:ext cx="7391400" cy="1143000"/>
          </a:xfrm>
        </p:spPr>
        <p:txBody>
          <a:bodyPr/>
          <a:lstStyle/>
          <a:p>
            <a:r>
              <a:rPr lang="en-US" dirty="0" smtClean="0">
                <a:latin typeface="Times New Roman" pitchFamily="18" charset="0"/>
                <a:cs typeface="Times New Roman" pitchFamily="18" charset="0"/>
              </a:rPr>
              <a:t>Constitutional Underpinnings</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555750"/>
            <a:ext cx="9144000" cy="4267200"/>
          </a:xfrm>
        </p:spPr>
        <p:txBody>
          <a:bodyPr/>
          <a:lstStyle/>
          <a:p>
            <a:pPr marL="457200" indent="-457200">
              <a:buNone/>
            </a:pPr>
            <a:r>
              <a:rPr lang="en-US" sz="2400" dirty="0" smtClean="0">
                <a:latin typeface="Times New Roman" pitchFamily="18" charset="0"/>
                <a:cs typeface="Times New Roman" pitchFamily="18" charset="0"/>
              </a:rPr>
              <a:t>Article III, Section 1: </a:t>
            </a:r>
          </a:p>
          <a:p>
            <a:pPr marL="457200" indent="-457200">
              <a:buNone/>
            </a:pPr>
            <a:r>
              <a:rPr lang="en-US" sz="2400" dirty="0" smtClean="0">
                <a:solidFill>
                  <a:schemeClr val="bg2"/>
                </a:solidFill>
                <a:latin typeface="Times New Roman" pitchFamily="18" charset="0"/>
                <a:cs typeface="Times New Roman" pitchFamily="18" charset="0"/>
              </a:rPr>
              <a:t>	1. Judicial power bestowed upon Supreme Court</a:t>
            </a:r>
          </a:p>
          <a:p>
            <a:pPr marL="457200" indent="-457200">
              <a:buNone/>
            </a:pPr>
            <a:r>
              <a:rPr lang="en-US" sz="2400" dirty="0" smtClean="0">
                <a:solidFill>
                  <a:schemeClr val="bg2"/>
                </a:solidFill>
                <a:latin typeface="Times New Roman" pitchFamily="18" charset="0"/>
                <a:cs typeface="Times New Roman" pitchFamily="18" charset="0"/>
              </a:rPr>
              <a:t>	2. Congress tasked with establishing lower federal courts</a:t>
            </a:r>
          </a:p>
          <a:p>
            <a:pPr marL="457200" indent="-457200">
              <a:buNone/>
            </a:pPr>
            <a:r>
              <a:rPr lang="en-US" sz="2400" dirty="0" smtClean="0">
                <a:solidFill>
                  <a:schemeClr val="bg2"/>
                </a:solidFill>
                <a:latin typeface="Times New Roman" pitchFamily="18" charset="0"/>
                <a:cs typeface="Times New Roman" pitchFamily="18" charset="0"/>
              </a:rPr>
              <a:t>	3. Federal judges hold lifetime terms during “good behavior”</a:t>
            </a:r>
          </a:p>
          <a:p>
            <a:pPr>
              <a:buNone/>
            </a:pPr>
            <a:r>
              <a:rPr lang="en-US" sz="2400" dirty="0" smtClean="0">
                <a:latin typeface="Times New Roman" pitchFamily="18" charset="0"/>
                <a:cs typeface="Times New Roman" pitchFamily="18" charset="0"/>
              </a:rPr>
              <a:t> </a:t>
            </a:r>
          </a:p>
          <a:p>
            <a:pPr marL="801688" indent="-801688">
              <a:buFontTx/>
              <a:buNone/>
            </a:pPr>
            <a:r>
              <a:rPr lang="en-US" sz="2400" dirty="0" smtClean="0">
                <a:latin typeface="Times New Roman" pitchFamily="18" charset="0"/>
                <a:cs typeface="Times New Roman" pitchFamily="18" charset="0"/>
              </a:rPr>
              <a:t>Article III, Section 2:</a:t>
            </a:r>
          </a:p>
          <a:p>
            <a:pPr marL="801688" indent="-801688">
              <a:buFontTx/>
              <a:buNone/>
            </a:pPr>
            <a:r>
              <a:rPr lang="en-US" sz="2300" dirty="0" smtClean="0">
                <a:latin typeface="Times New Roman" pitchFamily="18" charset="0"/>
                <a:cs typeface="Times New Roman" pitchFamily="18" charset="0"/>
              </a:rPr>
              <a:t>	</a:t>
            </a:r>
            <a:r>
              <a:rPr lang="en-US" sz="2300" dirty="0" smtClean="0">
                <a:solidFill>
                  <a:schemeClr val="bg2"/>
                </a:solidFill>
                <a:latin typeface="Times New Roman" pitchFamily="18" charset="0"/>
                <a:cs typeface="Times New Roman" pitchFamily="18" charset="0"/>
              </a:rPr>
              <a:t>1. Original jurisdiction: Cases affecting ambassadors or when the state is a party</a:t>
            </a:r>
          </a:p>
          <a:p>
            <a:pPr marL="801688" indent="-801688">
              <a:buFontTx/>
              <a:buNone/>
            </a:pPr>
            <a:r>
              <a:rPr lang="en-US" sz="2300" dirty="0" smtClean="0">
                <a:solidFill>
                  <a:schemeClr val="bg2"/>
                </a:solidFill>
                <a:latin typeface="Times New Roman" pitchFamily="18" charset="0"/>
                <a:cs typeface="Times New Roman" pitchFamily="18" charset="0"/>
              </a:rPr>
              <a:t>	2. Appellate jurisdiction: Admiralty and marine jurisdiction, where the U.S. is a party, controversies between two or more states, between citizens of different states, and between states and citizens or citizens and foreign states or citizens</a:t>
            </a:r>
          </a:p>
          <a:p>
            <a:pPr marL="801688" indent="-801688">
              <a:buFontTx/>
              <a:buNone/>
            </a:pPr>
            <a:r>
              <a:rPr lang="en-US" sz="2300" dirty="0" smtClean="0">
                <a:solidFill>
                  <a:schemeClr val="bg2"/>
                </a:solidFill>
                <a:latin typeface="Times New Roman" pitchFamily="18" charset="0"/>
                <a:cs typeface="Times New Roman" pitchFamily="18" charset="0"/>
              </a:rPr>
              <a:t>	-Discretionary as of 1988</a:t>
            </a:r>
            <a:endParaRPr lang="en-US" sz="2300" dirty="0">
              <a:solidFill>
                <a:schemeClr val="bg2"/>
              </a:solidFill>
              <a:latin typeface="Times New Roman" pitchFamily="18" charset="0"/>
              <a:cs typeface="Times New Roman" pitchFamily="18" charset="0"/>
            </a:endParaRPr>
          </a:p>
          <a:p>
            <a:pPr marL="801688" indent="-801688">
              <a:buFontTx/>
              <a:buNone/>
            </a:pPr>
            <a:endParaRPr lang="en-US" sz="2400" dirty="0">
              <a:latin typeface="Times New Roman" pitchFamily="18" charset="0"/>
              <a:cs typeface="Times New Roman" pitchFamily="18" charset="0"/>
            </a:endParaRPr>
          </a:p>
          <a:p>
            <a:pPr marL="801688" indent="-801688">
              <a:buNone/>
            </a:pPr>
            <a:endParaRPr lang="en-US" sz="2400" dirty="0">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cstate="print"/>
          <a:srcRect/>
          <a:stretch>
            <a:fillRect/>
          </a:stretch>
        </p:blipFill>
        <p:spPr bwMode="auto">
          <a:xfrm>
            <a:off x="7159142" y="0"/>
            <a:ext cx="1984858"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85800" y="152400"/>
            <a:ext cx="7772400" cy="9144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990600"/>
            <a:ext cx="8229600" cy="5029200"/>
          </a:xfrm>
        </p:spPr>
        <p:txBody>
          <a:bodyPr/>
          <a:lstStyle/>
          <a:p>
            <a:pPr algn="ctr">
              <a:buNone/>
            </a:pPr>
            <a:r>
              <a:rPr lang="en-US" sz="2800" b="1" dirty="0" smtClean="0">
                <a:solidFill>
                  <a:schemeClr val="tx2">
                    <a:lumMod val="75000"/>
                    <a:lumOff val="25000"/>
                  </a:schemeClr>
                </a:solidFill>
              </a:rPr>
              <a:t>T or F? </a:t>
            </a:r>
          </a:p>
          <a:p>
            <a:pPr algn="ctr">
              <a:buNone/>
            </a:pPr>
            <a:r>
              <a:rPr lang="en-US" sz="2600" b="1" dirty="0" smtClean="0">
                <a:solidFill>
                  <a:schemeClr val="tx2">
                    <a:lumMod val="75000"/>
                    <a:lumOff val="25000"/>
                  </a:schemeClr>
                </a:solidFill>
              </a:rPr>
              <a:t>When the SC decides not to hear a case (denies </a:t>
            </a:r>
            <a:r>
              <a:rPr lang="en-US" sz="2600" b="1" i="1" dirty="0" smtClean="0">
                <a:solidFill>
                  <a:schemeClr val="tx2">
                    <a:lumMod val="75000"/>
                    <a:lumOff val="25000"/>
                  </a:schemeClr>
                </a:solidFill>
              </a:rPr>
              <a:t>certiorari</a:t>
            </a:r>
            <a:r>
              <a:rPr lang="en-US" sz="2600" b="1" dirty="0" smtClean="0">
                <a:solidFill>
                  <a:schemeClr val="tx2">
                    <a:lumMod val="75000"/>
                    <a:lumOff val="25000"/>
                  </a:schemeClr>
                </a:solidFill>
              </a:rPr>
              <a:t>) it is saying that it agrees with the lower court opinion and that the lower court decision should become a precedent.</a:t>
            </a:r>
          </a:p>
          <a:p>
            <a:pPr algn="ctr">
              <a:buNone/>
            </a:pPr>
            <a:endParaRPr lang="en-US" sz="2600" b="1" dirty="0" smtClean="0">
              <a:solidFill>
                <a:schemeClr val="tx2">
                  <a:lumMod val="75000"/>
                  <a:lumOff val="25000"/>
                </a:schemeClr>
              </a:solidFill>
            </a:endParaRPr>
          </a:p>
          <a:p>
            <a:pPr algn="ctr">
              <a:buNone/>
            </a:pPr>
            <a:r>
              <a:rPr lang="en-US" sz="2600" b="1" dirty="0" smtClean="0">
                <a:solidFill>
                  <a:srgbClr val="990000"/>
                </a:solidFill>
              </a:rPr>
              <a:t>False.  When </a:t>
            </a:r>
            <a:r>
              <a:rPr lang="en-US" sz="2600" b="1" i="1" dirty="0" smtClean="0">
                <a:solidFill>
                  <a:srgbClr val="990000"/>
                </a:solidFill>
              </a:rPr>
              <a:t>certiorari</a:t>
            </a:r>
            <a:r>
              <a:rPr lang="en-US" sz="2600" b="1" dirty="0" smtClean="0">
                <a:solidFill>
                  <a:srgbClr val="990000"/>
                </a:solidFill>
              </a:rPr>
              <a:t> is not granted, no precedent is set.  The decision below simply stands.   </a:t>
            </a:r>
            <a:r>
              <a:rPr lang="en-US" sz="2800" b="1" dirty="0" smtClean="0">
                <a:solidFill>
                  <a:srgbClr val="042CF2"/>
                </a:solidFill>
              </a:rPr>
              <a:t/>
            </a:r>
            <a:br>
              <a:rPr lang="en-US" sz="2800" b="1" dirty="0" smtClean="0">
                <a:solidFill>
                  <a:srgbClr val="042CF2"/>
                </a:solidFill>
              </a:rPr>
            </a:br>
            <a:endParaRPr lang="en-US" sz="2800" b="1" dirty="0" smtClean="0">
              <a:solidFill>
                <a:srgbClr val="080DEA"/>
              </a:solidFill>
            </a:endParaRPr>
          </a:p>
          <a:p>
            <a:pPr algn="ctr">
              <a:buNone/>
            </a:pPr>
            <a:endParaRPr lang="en-US" sz="2800" b="1" dirty="0" smtClean="0">
              <a:solidFill>
                <a:schemeClr val="tx1">
                  <a:lumMod val="75000"/>
                  <a:lumOff val="25000"/>
                </a:schemeClr>
              </a:solidFill>
            </a:endParaRPr>
          </a:p>
          <a:p>
            <a:pPr algn="ctr">
              <a:buNone/>
            </a:pPr>
            <a:endParaRPr lang="en-US" sz="2800" b="1" dirty="0" smtClean="0">
              <a:solidFill>
                <a:schemeClr val="tx2">
                  <a:lumMod val="75000"/>
                  <a:lumOff val="25000"/>
                </a:schemeClr>
              </a:solidFill>
            </a:endParaRPr>
          </a:p>
          <a:p>
            <a:pPr algn="ctr">
              <a:buNone/>
            </a:pPr>
            <a:endParaRPr lang="en-US" sz="2800" b="1" dirty="0" smtClean="0">
              <a:solidFill>
                <a:srgbClr val="990000"/>
              </a:solidFill>
            </a:endParaRPr>
          </a:p>
          <a:p>
            <a:pPr algn="ctr">
              <a:buNone/>
            </a:pPr>
            <a:endParaRPr lang="en-US" sz="2800" b="1" dirty="0" smtClean="0"/>
          </a:p>
          <a:p>
            <a:pPr algn="ctr">
              <a:buNone/>
            </a:pPr>
            <a:endParaRPr lang="en-US" sz="2800" b="1" dirty="0" smtClean="0"/>
          </a:p>
          <a:p>
            <a:pPr algn="ctr">
              <a:buNone/>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85800" y="152400"/>
            <a:ext cx="7772400" cy="9144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304800" y="990600"/>
            <a:ext cx="8382000" cy="5029200"/>
          </a:xfrm>
        </p:spPr>
        <p:txBody>
          <a:bodyPr/>
          <a:lstStyle/>
          <a:p>
            <a:pPr algn="ctr">
              <a:buNone/>
            </a:pPr>
            <a:r>
              <a:rPr lang="en-US" sz="2800" b="1" dirty="0" smtClean="0">
                <a:solidFill>
                  <a:schemeClr val="tx2">
                    <a:lumMod val="75000"/>
                    <a:lumOff val="25000"/>
                  </a:schemeClr>
                </a:solidFill>
              </a:rPr>
              <a:t>Which court system generates most of the cases accepted by the U.S. Supreme Court – state or federal?</a:t>
            </a:r>
            <a:endParaRPr lang="en-US" sz="2600" b="1" dirty="0" smtClean="0">
              <a:solidFill>
                <a:schemeClr val="tx2">
                  <a:lumMod val="75000"/>
                  <a:lumOff val="25000"/>
                </a:schemeClr>
              </a:solidFill>
            </a:endParaRPr>
          </a:p>
          <a:p>
            <a:pPr algn="ctr">
              <a:buNone/>
            </a:pPr>
            <a:endParaRPr lang="en-US" sz="2600" b="1" dirty="0" smtClean="0">
              <a:solidFill>
                <a:schemeClr val="tx2">
                  <a:lumMod val="75000"/>
                  <a:lumOff val="25000"/>
                </a:schemeClr>
              </a:solidFill>
            </a:endParaRPr>
          </a:p>
          <a:p>
            <a:pPr algn="ctr">
              <a:buNone/>
            </a:pPr>
            <a:r>
              <a:rPr lang="en-US" sz="2400" b="1" dirty="0" smtClean="0">
                <a:solidFill>
                  <a:srgbClr val="990000"/>
                </a:solidFill>
              </a:rPr>
              <a:t>Federal Courts - specifically the federal courts of appeal </a:t>
            </a:r>
          </a:p>
          <a:p>
            <a:pPr algn="ctr">
              <a:buNone/>
            </a:pPr>
            <a:r>
              <a:rPr lang="en-US" sz="2800" b="1" dirty="0" smtClean="0">
                <a:solidFill>
                  <a:srgbClr val="042CF2"/>
                </a:solidFill>
              </a:rPr>
              <a:t/>
            </a:r>
            <a:br>
              <a:rPr lang="en-US" sz="2800" b="1" dirty="0" smtClean="0">
                <a:solidFill>
                  <a:srgbClr val="042CF2"/>
                </a:solidFill>
              </a:rPr>
            </a:br>
            <a:endParaRPr lang="en-US" sz="2800" b="1" dirty="0" smtClean="0">
              <a:solidFill>
                <a:srgbClr val="080DEA"/>
              </a:solidFill>
            </a:endParaRPr>
          </a:p>
          <a:p>
            <a:pPr algn="ctr">
              <a:buNone/>
            </a:pPr>
            <a:endParaRPr lang="en-US" sz="2800" b="1" dirty="0" smtClean="0">
              <a:solidFill>
                <a:schemeClr val="tx1">
                  <a:lumMod val="75000"/>
                  <a:lumOff val="25000"/>
                </a:schemeClr>
              </a:solidFill>
            </a:endParaRPr>
          </a:p>
          <a:p>
            <a:pPr algn="ctr">
              <a:buNone/>
            </a:pPr>
            <a:endParaRPr lang="en-US" sz="2800" b="1" dirty="0" smtClean="0">
              <a:solidFill>
                <a:schemeClr val="tx2">
                  <a:lumMod val="75000"/>
                  <a:lumOff val="25000"/>
                </a:schemeClr>
              </a:solidFill>
            </a:endParaRPr>
          </a:p>
          <a:p>
            <a:pPr algn="ctr">
              <a:buNone/>
            </a:pPr>
            <a:endParaRPr lang="en-US" sz="2800" b="1" dirty="0" smtClean="0">
              <a:solidFill>
                <a:srgbClr val="990000"/>
              </a:solidFill>
            </a:endParaRPr>
          </a:p>
          <a:p>
            <a:pPr algn="ctr">
              <a:buNone/>
            </a:pPr>
            <a:endParaRPr lang="en-US" sz="2800" b="1" dirty="0" smtClean="0"/>
          </a:p>
          <a:p>
            <a:pPr algn="ctr">
              <a:buNone/>
            </a:pPr>
            <a:endParaRPr lang="en-US" sz="2800" b="1" dirty="0" smtClean="0"/>
          </a:p>
          <a:p>
            <a:pPr algn="ctr">
              <a:buNone/>
            </a:pPr>
            <a:endParaRPr lang="en-US" sz="2800" b="1" dirty="0"/>
          </a:p>
        </p:txBody>
      </p:sp>
      <p:pic>
        <p:nvPicPr>
          <p:cNvPr id="5" name="Picture 4" descr="Court Below.jpg"/>
          <p:cNvPicPr>
            <a:picLocks noChangeAspect="1"/>
          </p:cNvPicPr>
          <p:nvPr/>
        </p:nvPicPr>
        <p:blipFill>
          <a:blip r:embed="rId3" cstate="print"/>
          <a:stretch>
            <a:fillRect/>
          </a:stretch>
        </p:blipFill>
        <p:spPr>
          <a:xfrm>
            <a:off x="2057400" y="3352800"/>
            <a:ext cx="4953000" cy="3283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85800" y="152400"/>
            <a:ext cx="7772400" cy="9144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6" name="TextBox 5"/>
          <p:cNvSpPr txBox="1"/>
          <p:nvPr/>
        </p:nvSpPr>
        <p:spPr>
          <a:xfrm>
            <a:off x="685800" y="1143000"/>
            <a:ext cx="8077200" cy="3970318"/>
          </a:xfrm>
          <a:prstGeom prst="rect">
            <a:avLst/>
          </a:prstGeom>
          <a:noFill/>
        </p:spPr>
        <p:txBody>
          <a:bodyPr wrap="square" rtlCol="0">
            <a:spAutoFit/>
          </a:bodyPr>
          <a:lstStyle/>
          <a:p>
            <a:pPr algn="ctr"/>
            <a:r>
              <a:rPr lang="en-US" sz="2800" b="1" dirty="0" smtClean="0">
                <a:solidFill>
                  <a:schemeClr val="tx1">
                    <a:lumMod val="75000"/>
                    <a:lumOff val="25000"/>
                  </a:schemeClr>
                </a:solidFill>
              </a:rPr>
              <a:t>T or F? Most experts who study the Court believe that the primary reason the Court decides to hear a case is to correct a legal error made by a court below.</a:t>
            </a:r>
          </a:p>
          <a:p>
            <a:pPr algn="ctr"/>
            <a:endParaRPr lang="en-US" sz="2800" b="1" dirty="0" smtClean="0">
              <a:solidFill>
                <a:schemeClr val="tx1">
                  <a:lumMod val="75000"/>
                  <a:lumOff val="25000"/>
                </a:schemeClr>
              </a:solidFill>
            </a:endParaRPr>
          </a:p>
          <a:p>
            <a:pPr algn="ctr"/>
            <a:r>
              <a:rPr lang="en-US" sz="2800" b="1" dirty="0" smtClean="0">
                <a:solidFill>
                  <a:srgbClr val="990000"/>
                </a:solidFill>
              </a:rPr>
              <a:t>False.  The primary reason the Court decides to hear a case is to resolve a conflict between the lower courts as to the resolution of a particular legal question.</a:t>
            </a:r>
            <a:endParaRPr lang="en-US" sz="2800" b="1" dirty="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uiExpand="1"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pic>
        <p:nvPicPr>
          <p:cNvPr id="4" name="Content Placeholder 3" descr="Nature of the case.jpg"/>
          <p:cNvPicPr>
            <a:picLocks noGrp="1" noChangeAspect="1"/>
          </p:cNvPicPr>
          <p:nvPr>
            <p:ph idx="1"/>
          </p:nvPr>
        </p:nvPicPr>
        <p:blipFill>
          <a:blip r:embed="rId2" cstate="print"/>
          <a:stretch>
            <a:fillRect/>
          </a:stretch>
        </p:blipFill>
        <p:spPr>
          <a:xfrm>
            <a:off x="4114800" y="1219200"/>
            <a:ext cx="4800600" cy="3733800"/>
          </a:xfrm>
        </p:spPr>
      </p:pic>
      <p:sp>
        <p:nvSpPr>
          <p:cNvPr id="5" name="TextBox 4"/>
          <p:cNvSpPr txBox="1"/>
          <p:nvPr/>
        </p:nvSpPr>
        <p:spPr>
          <a:xfrm>
            <a:off x="304800" y="1295400"/>
            <a:ext cx="3886200" cy="3970318"/>
          </a:xfrm>
          <a:prstGeom prst="rect">
            <a:avLst/>
          </a:prstGeom>
          <a:noFill/>
        </p:spPr>
        <p:txBody>
          <a:bodyPr wrap="square" rtlCol="0">
            <a:spAutoFit/>
          </a:bodyPr>
          <a:lstStyle/>
          <a:p>
            <a:pPr>
              <a:buFont typeface="Arial" pitchFamily="34" charset="0"/>
              <a:buChar char="•"/>
            </a:pPr>
            <a:r>
              <a:rPr lang="en-US" sz="2800" dirty="0" smtClean="0">
                <a:solidFill>
                  <a:schemeClr val="tx1">
                    <a:lumMod val="75000"/>
                    <a:lumOff val="25000"/>
                  </a:schemeClr>
                </a:solidFill>
              </a:rPr>
              <a:t>In the OT2010 24 cases were affirmed which is only about 30%.</a:t>
            </a:r>
          </a:p>
          <a:p>
            <a:endParaRPr lang="en-US" sz="2800" dirty="0" smtClean="0">
              <a:solidFill>
                <a:schemeClr val="tx1">
                  <a:lumMod val="75000"/>
                  <a:lumOff val="25000"/>
                </a:schemeClr>
              </a:solidFill>
            </a:endParaRPr>
          </a:p>
          <a:p>
            <a:pPr>
              <a:buFont typeface="Arial" pitchFamily="34" charset="0"/>
              <a:buChar char="•"/>
            </a:pPr>
            <a:r>
              <a:rPr lang="en-US" sz="2800" dirty="0" smtClean="0">
                <a:solidFill>
                  <a:schemeClr val="tx1">
                    <a:lumMod val="75000"/>
                    <a:lumOff val="25000"/>
                  </a:schemeClr>
                </a:solidFill>
              </a:rPr>
              <a:t>So, 70% of the time, they reverse the decision of the lower court.</a:t>
            </a:r>
            <a:endParaRPr lang="en-US"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latin typeface="Times New Roman" pitchFamily="18" charset="0"/>
                <a:cs typeface="Times New Roman" pitchFamily="18" charset="0"/>
              </a:rPr>
              <a:t>Meet the Roberts Court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ctr">
              <a:buNone/>
            </a:pPr>
            <a:r>
              <a:rPr lang="en-US" dirty="0" smtClean="0"/>
              <a:t>A look ahead…</a:t>
            </a:r>
          </a:p>
          <a:p>
            <a:pPr marL="0" indent="0" algn="ctr">
              <a:buNone/>
            </a:pPr>
            <a:endParaRPr lang="en-US" dirty="0"/>
          </a:p>
          <a:p>
            <a:pPr algn="ctr"/>
            <a:r>
              <a:rPr lang="en-US" dirty="0" smtClean="0"/>
              <a:t>OT2011 – 41 cases on the docket</a:t>
            </a:r>
            <a:br>
              <a:rPr lang="en-US" dirty="0" smtClean="0"/>
            </a:br>
            <a:endParaRPr lang="en-US" dirty="0" smtClean="0"/>
          </a:p>
          <a:p>
            <a:pPr algn="ctr"/>
            <a:r>
              <a:rPr lang="en-US" dirty="0" smtClean="0"/>
              <a:t>FCC v. Fox</a:t>
            </a:r>
          </a:p>
          <a:p>
            <a:pPr marL="0" indent="0" algn="ctr">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3657600"/>
            <a:ext cx="2124075" cy="21526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857625"/>
            <a:ext cx="1752600" cy="1752600"/>
          </a:xfrm>
          <a:prstGeom prst="rect">
            <a:avLst/>
          </a:prstGeom>
        </p:spPr>
      </p:pic>
    </p:spTree>
    <p:extLst>
      <p:ext uri="{BB962C8B-B14F-4D97-AF65-F5344CB8AC3E}">
        <p14:creationId xmlns:p14="http://schemas.microsoft.com/office/powerpoint/2010/main" val="692083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8458200" cy="1470025"/>
          </a:xfrm>
        </p:spPr>
        <p:txBody>
          <a:bodyPr/>
          <a:lstStyle/>
          <a:p>
            <a:pPr algn="l" eaLnBrk="1" hangingPunct="1"/>
            <a:r>
              <a:rPr lang="en-US" sz="5400" dirty="0" smtClean="0">
                <a:solidFill>
                  <a:schemeClr val="tx2"/>
                </a:solidFill>
                <a:latin typeface="Times New Roman" pitchFamily="18" charset="0"/>
                <a:cs typeface="Times New Roman" pitchFamily="18" charset="0"/>
              </a:rPr>
              <a:t>Supreme Court Primer</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429000"/>
            <a:ext cx="6934200" cy="2209800"/>
          </a:xfrm>
        </p:spPr>
        <p:txBody>
          <a:bodyPr/>
          <a:lstStyle/>
          <a:p>
            <a:pPr algn="l" eaLnBrk="1" hangingPunct="1">
              <a:defRPr/>
            </a:pPr>
            <a:r>
              <a:rPr lang="en-US" sz="4000" dirty="0" smtClean="0">
                <a:solidFill>
                  <a:schemeClr val="tx2">
                    <a:lumMod val="50000"/>
                    <a:lumOff val="50000"/>
                  </a:schemeClr>
                </a:solidFill>
                <a:latin typeface="Times New Roman" pitchFamily="18" charset="0"/>
                <a:cs typeface="Times New Roman" pitchFamily="18" charset="0"/>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304800"/>
            <a:ext cx="7772400" cy="1143000"/>
          </a:xfrm>
        </p:spPr>
        <p:txBody>
          <a:bodyPr/>
          <a:lstStyle/>
          <a:p>
            <a:r>
              <a:rPr lang="en-US" dirty="0" smtClean="0">
                <a:latin typeface="Times New Roman" pitchFamily="18" charset="0"/>
                <a:cs typeface="Times New Roman" pitchFamily="18" charset="0"/>
              </a:rPr>
              <a:t>Constitutional Underpinnings</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555750"/>
            <a:ext cx="9144000" cy="4267200"/>
          </a:xfrm>
        </p:spPr>
        <p:txBody>
          <a:bodyPr/>
          <a:lstStyle/>
          <a:p>
            <a:pPr marL="457200" indent="-457200">
              <a:buNone/>
            </a:pPr>
            <a:r>
              <a:rPr lang="en-US" sz="2400" dirty="0" smtClean="0">
                <a:latin typeface="Times New Roman" pitchFamily="18" charset="0"/>
                <a:cs typeface="Times New Roman" pitchFamily="18" charset="0"/>
              </a:rPr>
              <a:t>Federalist 78: </a:t>
            </a:r>
          </a:p>
          <a:p>
            <a:pPr marL="801688" indent="-801688"/>
            <a:r>
              <a:rPr lang="en-US" sz="2000" i="1" dirty="0" smtClean="0">
                <a:solidFill>
                  <a:schemeClr val="bg2"/>
                </a:solidFill>
                <a:latin typeface="Times New Roman" pitchFamily="18" charset="0"/>
                <a:cs typeface="Times New Roman" pitchFamily="18" charset="0"/>
              </a:rPr>
              <a:t>Judiciary as “least dangerous branch”</a:t>
            </a:r>
            <a:r>
              <a:rPr lang="en-US" sz="2000" dirty="0" smtClean="0">
                <a:solidFill>
                  <a:schemeClr val="bg2"/>
                </a:solidFill>
                <a:latin typeface="Times New Roman" pitchFamily="18" charset="0"/>
                <a:cs typeface="Times New Roman" pitchFamily="18" charset="0"/>
              </a:rPr>
              <a:t>: “…No influence over either the sword or the purse, no direction either of the strength or of the wealth of the society, and can take no resolution whatever.”</a:t>
            </a:r>
          </a:p>
          <a:p>
            <a:pPr marL="801688" indent="-801688"/>
            <a:r>
              <a:rPr lang="en-US" sz="2000" i="1" dirty="0" smtClean="0">
                <a:solidFill>
                  <a:schemeClr val="bg2"/>
                </a:solidFill>
                <a:latin typeface="Times New Roman" pitchFamily="18" charset="0"/>
                <a:cs typeface="Times New Roman" pitchFamily="18" charset="0"/>
              </a:rPr>
              <a:t>Lifetime appointments </a:t>
            </a:r>
            <a:r>
              <a:rPr lang="en-US" sz="2000" dirty="0" smtClean="0">
                <a:solidFill>
                  <a:schemeClr val="bg2"/>
                </a:solidFill>
                <a:latin typeface="Times New Roman" pitchFamily="18" charset="0"/>
                <a:cs typeface="Times New Roman" pitchFamily="18" charset="0"/>
              </a:rPr>
              <a:t>an “…excellent barrier to the encroachments and oppressions of the representative body” as a means of “</a:t>
            </a:r>
            <a:r>
              <a:rPr lang="en-US" sz="2000" dirty="0" err="1" smtClean="0">
                <a:solidFill>
                  <a:schemeClr val="bg2"/>
                </a:solidFill>
                <a:latin typeface="Times New Roman" pitchFamily="18" charset="0"/>
                <a:cs typeface="Times New Roman" pitchFamily="18" charset="0"/>
              </a:rPr>
              <a:t>secur</a:t>
            </a:r>
            <a:r>
              <a:rPr lang="en-US" sz="2000" dirty="0" smtClean="0">
                <a:solidFill>
                  <a:schemeClr val="bg2"/>
                </a:solidFill>
                <a:latin typeface="Times New Roman" pitchFamily="18" charset="0"/>
                <a:cs typeface="Times New Roman" pitchFamily="18" charset="0"/>
              </a:rPr>
              <a:t>(</a:t>
            </a:r>
            <a:r>
              <a:rPr lang="en-US" sz="2000" dirty="0" err="1" smtClean="0">
                <a:solidFill>
                  <a:schemeClr val="bg2"/>
                </a:solidFill>
                <a:latin typeface="Times New Roman" pitchFamily="18" charset="0"/>
                <a:cs typeface="Times New Roman" pitchFamily="18" charset="0"/>
              </a:rPr>
              <a:t>ing</a:t>
            </a:r>
            <a:r>
              <a:rPr lang="en-US" sz="2000" dirty="0" smtClean="0">
                <a:solidFill>
                  <a:schemeClr val="bg2"/>
                </a:solidFill>
                <a:latin typeface="Times New Roman" pitchFamily="18" charset="0"/>
                <a:cs typeface="Times New Roman" pitchFamily="18" charset="0"/>
              </a:rPr>
              <a:t>) a steady, upright, and partial administration of laws.”</a:t>
            </a:r>
          </a:p>
          <a:p>
            <a:pPr marL="801688" indent="-801688"/>
            <a:r>
              <a:rPr lang="en-US" sz="2000" i="1" dirty="0" smtClean="0">
                <a:solidFill>
                  <a:schemeClr val="bg2"/>
                </a:solidFill>
                <a:latin typeface="Times New Roman" pitchFamily="18" charset="0"/>
                <a:cs typeface="Times New Roman" pitchFamily="18" charset="0"/>
              </a:rPr>
              <a:t>Judges a rare breed</a:t>
            </a:r>
            <a:r>
              <a:rPr lang="en-US" sz="2000" dirty="0" smtClean="0">
                <a:solidFill>
                  <a:schemeClr val="bg2"/>
                </a:solidFill>
                <a:latin typeface="Times New Roman" pitchFamily="18" charset="0"/>
                <a:cs typeface="Times New Roman" pitchFamily="18" charset="0"/>
              </a:rPr>
              <a:t>: “…That the record of those precedents must unavoidably swell to a very considerable bulk, and must demand long and laborious study to acquire a competent knowledge of them. Hence it is there can be but few men in the society, who will have sufficient skill in the laws to qualify them for the station of judges.”</a:t>
            </a:r>
          </a:p>
          <a:p>
            <a:pPr marL="801688" indent="-801688"/>
            <a:r>
              <a:rPr lang="en-US" sz="2000" i="1" dirty="0" smtClean="0">
                <a:solidFill>
                  <a:schemeClr val="bg2"/>
                </a:solidFill>
                <a:latin typeface="Times New Roman" pitchFamily="18" charset="0"/>
                <a:cs typeface="Times New Roman" pitchFamily="18" charset="0"/>
              </a:rPr>
              <a:t>Seeds of judicial review</a:t>
            </a:r>
            <a:r>
              <a:rPr lang="en-US" sz="2000" dirty="0" smtClean="0">
                <a:solidFill>
                  <a:schemeClr val="bg2"/>
                </a:solidFill>
                <a:latin typeface="Times New Roman" pitchFamily="18" charset="0"/>
                <a:cs typeface="Times New Roman" pitchFamily="18" charset="0"/>
              </a:rPr>
              <a:t>: Limited constitution maintained “through the medium of the courts of justice; whose duty it must be to declare all acts contrary to the manifest tenor of the constitution void.”</a:t>
            </a:r>
          </a:p>
          <a:p>
            <a:pPr marL="801688" indent="-801688">
              <a:buNone/>
            </a:pP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7766735" y="1"/>
            <a:ext cx="137726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304800"/>
            <a:ext cx="7772400" cy="1143000"/>
          </a:xfrm>
        </p:spPr>
        <p:txBody>
          <a:bodyPr/>
          <a:lstStyle/>
          <a:p>
            <a:r>
              <a:rPr lang="en-US" dirty="0" smtClean="0">
                <a:latin typeface="Times New Roman" pitchFamily="18" charset="0"/>
                <a:cs typeface="Times New Roman" pitchFamily="18" charset="0"/>
              </a:rPr>
              <a:t>Constitutional Underpinnings</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555750"/>
            <a:ext cx="9144000" cy="4267200"/>
          </a:xfrm>
        </p:spPr>
        <p:txBody>
          <a:bodyPr/>
          <a:lstStyle/>
          <a:p>
            <a:pPr marL="457200" indent="-457200">
              <a:buNone/>
            </a:pPr>
            <a:r>
              <a:rPr lang="en-US" sz="2400" dirty="0" smtClean="0">
                <a:latin typeface="Times New Roman" pitchFamily="18" charset="0"/>
                <a:cs typeface="Times New Roman" pitchFamily="18" charset="0"/>
              </a:rPr>
              <a:t>Federalist 80: </a:t>
            </a:r>
          </a:p>
          <a:p>
            <a:pPr marL="801688" indent="-801688"/>
            <a:r>
              <a:rPr lang="en-US" sz="2000" i="1" dirty="0" smtClean="0">
                <a:solidFill>
                  <a:schemeClr val="bg2"/>
                </a:solidFill>
                <a:latin typeface="Times New Roman" pitchFamily="18" charset="0"/>
                <a:cs typeface="Times New Roman" pitchFamily="18" charset="0"/>
              </a:rPr>
              <a:t>Why a Supreme Court</a:t>
            </a:r>
            <a:r>
              <a:rPr lang="en-US" sz="2000" dirty="0" smtClean="0">
                <a:solidFill>
                  <a:schemeClr val="bg2"/>
                </a:solidFill>
                <a:latin typeface="Times New Roman" pitchFamily="18" charset="0"/>
                <a:cs typeface="Times New Roman" pitchFamily="18" charset="0"/>
              </a:rPr>
              <a:t>? “The mere necessity of uniformity in the interpretation of the national laws, decides the question. Thirteen independent courts of final jurisdiction over the same causes, arising upon the same laws, is a hydra in government, from which nothing but contradiction and confusion can proceed.”</a:t>
            </a:r>
          </a:p>
          <a:p>
            <a:pPr marL="801688" indent="-801688">
              <a:buNone/>
            </a:pPr>
            <a:endParaRPr lang="en-US" sz="2400" dirty="0" smtClean="0">
              <a:latin typeface="Times New Roman" pitchFamily="18" charset="0"/>
              <a:cs typeface="Times New Roman" pitchFamily="18" charset="0"/>
            </a:endParaRPr>
          </a:p>
          <a:p>
            <a:pPr marL="801688" indent="-801688">
              <a:buNone/>
            </a:pPr>
            <a:r>
              <a:rPr lang="en-US" sz="2400" dirty="0" smtClean="0">
                <a:latin typeface="Times New Roman" pitchFamily="18" charset="0"/>
                <a:cs typeface="Times New Roman" pitchFamily="18" charset="0"/>
              </a:rPr>
              <a:t>Federalist 81:</a:t>
            </a:r>
          </a:p>
          <a:p>
            <a:pPr marL="801688" indent="-801688"/>
            <a:r>
              <a:rPr lang="en-US" sz="2000" i="1" dirty="0" smtClean="0">
                <a:solidFill>
                  <a:schemeClr val="bg2"/>
                </a:solidFill>
                <a:latin typeface="Times New Roman" pitchFamily="18" charset="0"/>
                <a:cs typeface="Times New Roman" pitchFamily="18" charset="0"/>
              </a:rPr>
              <a:t>The role of the lower courts</a:t>
            </a:r>
            <a:r>
              <a:rPr lang="en-US" sz="2000" dirty="0" smtClean="0">
                <a:solidFill>
                  <a:schemeClr val="bg2"/>
                </a:solidFill>
                <a:latin typeface="Times New Roman" pitchFamily="18" charset="0"/>
                <a:cs typeface="Times New Roman" pitchFamily="18" charset="0"/>
              </a:rPr>
              <a:t>: “…Calculated to obviate the necessity of having recourse to the supreme court, in every case of federal cognizance. It is intended to enable the national government to institute or authorize in each state or district of the United States, a tribunal component to the determination of matters of national jurisdiction within its limits.”</a:t>
            </a:r>
            <a:endParaRPr lang="en-US" sz="2000" dirty="0">
              <a:solidFill>
                <a:schemeClr val="bg2"/>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7766735" y="1"/>
            <a:ext cx="137726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304800"/>
            <a:ext cx="7772400" cy="1143000"/>
          </a:xfrm>
        </p:spPr>
        <p:txBody>
          <a:bodyPr/>
          <a:lstStyle/>
          <a:p>
            <a:r>
              <a:rPr lang="en-US" dirty="0" smtClean="0">
                <a:latin typeface="Times New Roman" pitchFamily="18" charset="0"/>
                <a:cs typeface="Times New Roman" pitchFamily="18" charset="0"/>
              </a:rPr>
              <a:t>Constitutional Underpinnings</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555750"/>
            <a:ext cx="9144000" cy="4267200"/>
          </a:xfrm>
        </p:spPr>
        <p:txBody>
          <a:bodyPr/>
          <a:lstStyle/>
          <a:p>
            <a:pPr marL="457200" indent="-457200">
              <a:buNone/>
            </a:pPr>
            <a:r>
              <a:rPr lang="en-US" sz="2400" dirty="0" smtClean="0">
                <a:latin typeface="Times New Roman" pitchFamily="18" charset="0"/>
                <a:cs typeface="Times New Roman" pitchFamily="18" charset="0"/>
              </a:rPr>
              <a:t>Judicial appointments a shared power between the President and the Senate</a:t>
            </a:r>
          </a:p>
          <a:p>
            <a:pPr marL="801688" indent="-801688"/>
            <a:r>
              <a:rPr lang="en-US" sz="2000" dirty="0" smtClean="0">
                <a:solidFill>
                  <a:schemeClr val="bg2"/>
                </a:solidFill>
                <a:latin typeface="Times New Roman" pitchFamily="18" charset="0"/>
                <a:cs typeface="Times New Roman" pitchFamily="18" charset="0"/>
              </a:rPr>
              <a:t>The President nominates and a majority of the Senate confirms</a:t>
            </a:r>
          </a:p>
          <a:p>
            <a:pPr marL="801688" indent="-801688"/>
            <a:r>
              <a:rPr lang="en-US" sz="2000" dirty="0" smtClean="0">
                <a:solidFill>
                  <a:schemeClr val="bg2"/>
                </a:solidFill>
                <a:latin typeface="Times New Roman" pitchFamily="18" charset="0"/>
                <a:cs typeface="Times New Roman" pitchFamily="18" charset="0"/>
              </a:rPr>
              <a:t>Whereas geographic and religious factors formerly affected appointments, race and gender now predominate</a:t>
            </a:r>
          </a:p>
          <a:p>
            <a:pPr marL="801688" indent="-801688"/>
            <a:r>
              <a:rPr lang="en-US" sz="2000" dirty="0" smtClean="0">
                <a:solidFill>
                  <a:schemeClr val="bg2"/>
                </a:solidFill>
                <a:latin typeface="Times New Roman" pitchFamily="18" charset="0"/>
                <a:cs typeface="Times New Roman" pitchFamily="18" charset="0"/>
              </a:rPr>
              <a:t>Ideology and professional qualifications are most important in the      confirmation process</a:t>
            </a:r>
          </a:p>
          <a:p>
            <a:pPr marL="801688" indent="-801688"/>
            <a:r>
              <a:rPr lang="en-US" sz="2000" dirty="0" smtClean="0">
                <a:solidFill>
                  <a:schemeClr val="bg2"/>
                </a:solidFill>
                <a:latin typeface="Times New Roman" pitchFamily="18" charset="0"/>
                <a:cs typeface="Times New Roman" pitchFamily="18" charset="0"/>
              </a:rPr>
              <a:t>Historically the Senate rejected 1/6 of nominees, but only 5 in total                   in the 20</a:t>
            </a:r>
            <a:r>
              <a:rPr lang="en-US" sz="2000" baseline="30000" dirty="0" smtClean="0">
                <a:solidFill>
                  <a:schemeClr val="bg2"/>
                </a:solidFill>
                <a:latin typeface="Times New Roman" pitchFamily="18" charset="0"/>
                <a:cs typeface="Times New Roman" pitchFamily="18" charset="0"/>
              </a:rPr>
              <a:t>th</a:t>
            </a:r>
            <a:r>
              <a:rPr lang="en-US" sz="2000" dirty="0" smtClean="0">
                <a:solidFill>
                  <a:schemeClr val="bg2"/>
                </a:solidFill>
                <a:latin typeface="Times New Roman" pitchFamily="18" charset="0"/>
                <a:cs typeface="Times New Roman" pitchFamily="18" charset="0"/>
              </a:rPr>
              <a:t> Century, and most nominees received at least a 2/3 vote</a:t>
            </a:r>
          </a:p>
          <a:p>
            <a:pPr marL="801688" indent="-801688"/>
            <a:r>
              <a:rPr lang="en-US" sz="2000" dirty="0" smtClean="0">
                <a:solidFill>
                  <a:schemeClr val="bg2"/>
                </a:solidFill>
                <a:latin typeface="Times New Roman" pitchFamily="18" charset="0"/>
                <a:cs typeface="Times New Roman" pitchFamily="18" charset="0"/>
              </a:rPr>
              <a:t>Other factors: </a:t>
            </a:r>
          </a:p>
          <a:p>
            <a:pPr marL="801688" indent="-801688">
              <a:buNone/>
            </a:pPr>
            <a:r>
              <a:rPr lang="en-US" sz="2000" dirty="0" smtClean="0">
                <a:solidFill>
                  <a:schemeClr val="bg2"/>
                </a:solidFill>
                <a:latin typeface="Times New Roman" pitchFamily="18" charset="0"/>
                <a:cs typeface="Times New Roman" pitchFamily="18" charset="0"/>
              </a:rPr>
              <a:t>		-President’s political strength (place in term, approval ratings)</a:t>
            </a:r>
          </a:p>
          <a:p>
            <a:pPr marL="801688" indent="-801688">
              <a:buNone/>
            </a:pPr>
            <a:r>
              <a:rPr lang="en-US" sz="2000" dirty="0" smtClean="0">
                <a:solidFill>
                  <a:schemeClr val="bg2"/>
                </a:solidFill>
                <a:latin typeface="Times New Roman" pitchFamily="18" charset="0"/>
                <a:cs typeface="Times New Roman" pitchFamily="18" charset="0"/>
              </a:rPr>
              <a:t>		-Interest group mobilization</a:t>
            </a:r>
          </a:p>
          <a:p>
            <a:pPr marL="801688" indent="-801688">
              <a:buNone/>
            </a:pPr>
            <a:r>
              <a:rPr lang="en-US" sz="2000" dirty="0" smtClean="0">
                <a:solidFill>
                  <a:schemeClr val="bg2"/>
                </a:solidFill>
                <a:latin typeface="Times New Roman" pitchFamily="18" charset="0"/>
                <a:cs typeface="Times New Roman" pitchFamily="18" charset="0"/>
              </a:rPr>
              <a:t>		-Perceived impact of nominee on the ideological balance of the                     	Court</a:t>
            </a:r>
            <a:endParaRPr lang="en-US" sz="2000" dirty="0">
              <a:solidFill>
                <a:schemeClr val="bg2"/>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7848601" y="0"/>
            <a:ext cx="1295400" cy="1642946"/>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7772400" y="3048000"/>
            <a:ext cx="1371600" cy="173959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7424614" y="4800600"/>
            <a:ext cx="171938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304800"/>
            <a:ext cx="7772400" cy="1143000"/>
          </a:xfrm>
        </p:spPr>
        <p:txBody>
          <a:bodyPr/>
          <a:lstStyle/>
          <a:p>
            <a:r>
              <a:rPr lang="en-US" dirty="0" smtClean="0">
                <a:latin typeface="Times New Roman" pitchFamily="18" charset="0"/>
                <a:cs typeface="Times New Roman" pitchFamily="18" charset="0"/>
              </a:rPr>
              <a:t>Constitutional Underpinnings</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555750"/>
            <a:ext cx="9144000" cy="4267200"/>
          </a:xfrm>
        </p:spPr>
        <p:txBody>
          <a:bodyPr/>
          <a:lstStyle/>
          <a:p>
            <a:pPr marL="457200" indent="-457200">
              <a:buNone/>
            </a:pPr>
            <a:r>
              <a:rPr lang="en-US" sz="2400" dirty="0" smtClean="0">
                <a:latin typeface="Times New Roman" pitchFamily="18" charset="0"/>
                <a:cs typeface="Times New Roman" pitchFamily="18" charset="0"/>
              </a:rPr>
              <a:t>Judicial qualifications</a:t>
            </a:r>
          </a:p>
          <a:p>
            <a:pPr marL="801688" indent="-801688"/>
            <a:r>
              <a:rPr lang="en-US" sz="2000" dirty="0" smtClean="0">
                <a:solidFill>
                  <a:schemeClr val="bg2"/>
                </a:solidFill>
                <a:latin typeface="Times New Roman" pitchFamily="18" charset="0"/>
                <a:cs typeface="Times New Roman" pitchFamily="18" charset="0"/>
              </a:rPr>
              <a:t>Every justice has entered with some form of legal training</a:t>
            </a:r>
          </a:p>
          <a:p>
            <a:pPr marL="801688" indent="-801688"/>
            <a:r>
              <a:rPr lang="en-US" sz="2000" dirty="0" smtClean="0">
                <a:solidFill>
                  <a:schemeClr val="bg2"/>
                </a:solidFill>
                <a:latin typeface="Times New Roman" pitchFamily="18" charset="0"/>
                <a:cs typeface="Times New Roman" pitchFamily="18" charset="0"/>
              </a:rPr>
              <a:t>Most have held high positions in government or held in esteem at the academy</a:t>
            </a:r>
          </a:p>
          <a:p>
            <a:pPr marL="801688" indent="-801688"/>
            <a:r>
              <a:rPr lang="en-US" sz="2000" dirty="0" smtClean="0">
                <a:solidFill>
                  <a:schemeClr val="bg2"/>
                </a:solidFill>
                <a:latin typeface="Times New Roman" pitchFamily="18" charset="0"/>
                <a:cs typeface="Times New Roman" pitchFamily="18" charset="0"/>
              </a:rPr>
              <a:t>Recently, appellate court membership seems significant</a:t>
            </a:r>
          </a:p>
          <a:p>
            <a:pPr marL="1201738" lvl="1" indent="-801688">
              <a:buNone/>
            </a:pPr>
            <a:r>
              <a:rPr lang="en-US" sz="2000" dirty="0" smtClean="0">
                <a:solidFill>
                  <a:schemeClr val="bg2"/>
                </a:solidFill>
                <a:latin typeface="Times New Roman" pitchFamily="18" charset="0"/>
                <a:cs typeface="Times New Roman" pitchFamily="18" charset="0"/>
              </a:rPr>
              <a:t>	-Established record on positions important to the President</a:t>
            </a:r>
          </a:p>
          <a:p>
            <a:pPr marL="1201738" lvl="1" indent="-801688">
              <a:buNone/>
            </a:pPr>
            <a:r>
              <a:rPr lang="en-US" sz="2000" dirty="0" smtClean="0">
                <a:solidFill>
                  <a:schemeClr val="bg2"/>
                </a:solidFill>
                <a:latin typeface="Times New Roman" pitchFamily="18" charset="0"/>
                <a:cs typeface="Times New Roman" pitchFamily="18" charset="0"/>
              </a:rPr>
              <a:t>	-Proof nominee can survive Senate scrutiny</a:t>
            </a:r>
          </a:p>
          <a:p>
            <a:pPr marL="1201738" lvl="1" indent="-801688">
              <a:buNone/>
            </a:pPr>
            <a:r>
              <a:rPr lang="en-US" sz="2000" dirty="0" smtClean="0">
                <a:solidFill>
                  <a:schemeClr val="bg2"/>
                </a:solidFill>
                <a:latin typeface="Times New Roman" pitchFamily="18" charset="0"/>
                <a:cs typeface="Times New Roman" pitchFamily="18" charset="0"/>
              </a:rPr>
              <a:t>	-Personal history vetted to some degree</a:t>
            </a:r>
          </a:p>
          <a:p>
            <a:pPr marL="801688" indent="-801688"/>
            <a:r>
              <a:rPr lang="en-US" sz="2000" dirty="0" smtClean="0">
                <a:solidFill>
                  <a:schemeClr val="bg2"/>
                </a:solidFill>
                <a:latin typeface="Times New Roman" pitchFamily="18" charset="0"/>
                <a:cs typeface="Times New Roman" pitchFamily="18" charset="0"/>
              </a:rPr>
              <a:t>Historically, all but 12 nominees belonged to the same party as the President</a:t>
            </a:r>
          </a:p>
          <a:p>
            <a:pPr marL="1201738" lvl="1" indent="-801688">
              <a:buNone/>
            </a:pPr>
            <a:r>
              <a:rPr lang="en-US" sz="2000" dirty="0" smtClean="0">
                <a:solidFill>
                  <a:schemeClr val="bg2"/>
                </a:solidFill>
                <a:latin typeface="Times New Roman" pitchFamily="18" charset="0"/>
                <a:cs typeface="Times New Roman" pitchFamily="18" charset="0"/>
              </a:rPr>
              <a:t>	-Ideological conformity not guaranteed, but a more exact science nowadays</a:t>
            </a:r>
            <a:endParaRPr lang="en-US" sz="2000" dirty="0">
              <a:solidFill>
                <a:schemeClr val="bg2"/>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cstate="print"/>
          <a:srcRect/>
          <a:stretch>
            <a:fillRect/>
          </a:stretch>
        </p:blipFill>
        <p:spPr bwMode="auto">
          <a:xfrm>
            <a:off x="1371600" y="5029200"/>
            <a:ext cx="1219200" cy="1546302"/>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2743200" y="5029200"/>
            <a:ext cx="1219200" cy="1546303"/>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4114800" y="5029201"/>
            <a:ext cx="1182414" cy="1524000"/>
          </a:xfrm>
          <a:prstGeom prst="rect">
            <a:avLst/>
          </a:prstGeom>
          <a:noFill/>
          <a:ln w="9525">
            <a:noFill/>
            <a:miter lim="800000"/>
            <a:headEnd/>
            <a:tailEnd/>
          </a:ln>
        </p:spPr>
      </p:pic>
      <p:pic>
        <p:nvPicPr>
          <p:cNvPr id="7173" name="Picture 5"/>
          <p:cNvPicPr>
            <a:picLocks noChangeAspect="1" noChangeArrowheads="1"/>
          </p:cNvPicPr>
          <p:nvPr/>
        </p:nvPicPr>
        <p:blipFill>
          <a:blip r:embed="rId6" cstate="print"/>
          <a:srcRect/>
          <a:stretch>
            <a:fillRect/>
          </a:stretch>
        </p:blipFill>
        <p:spPr bwMode="auto">
          <a:xfrm>
            <a:off x="5410201" y="5029200"/>
            <a:ext cx="1099866"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304800"/>
            <a:ext cx="7772400" cy="1143000"/>
          </a:xfrm>
        </p:spPr>
        <p:txBody>
          <a:bodyPr/>
          <a:lstStyle/>
          <a:p>
            <a:r>
              <a:rPr lang="en-US" dirty="0" smtClean="0">
                <a:latin typeface="Times New Roman" pitchFamily="18" charset="0"/>
                <a:cs typeface="Times New Roman" pitchFamily="18" charset="0"/>
              </a:rPr>
              <a:t>Constitutional Underpinnings</a:t>
            </a:r>
            <a:endParaRPr lang="en-US" dirty="0">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0" y="304800"/>
            <a:ext cx="7772400" cy="1143000"/>
          </a:xfrm>
        </p:spPr>
        <p:txBody>
          <a:bodyPr/>
          <a:lstStyle/>
          <a:p>
            <a:r>
              <a:rPr lang="en-US" dirty="0" smtClean="0">
                <a:latin typeface="Times New Roman" pitchFamily="18" charset="0"/>
                <a:cs typeface="Times New Roman" pitchFamily="18" charset="0"/>
              </a:rPr>
              <a:t>Judicial Review</a:t>
            </a:r>
            <a:endParaRPr lang="en-US" dirty="0">
              <a:latin typeface="Times New Roman" pitchFamily="18" charset="0"/>
              <a:cs typeface="Times New Roman" pitchFamily="18" charset="0"/>
            </a:endParaRPr>
          </a:p>
        </p:txBody>
      </p:sp>
      <p:sp>
        <p:nvSpPr>
          <p:cNvPr id="389123" name="Rectangle 3"/>
          <p:cNvSpPr>
            <a:spLocks noGrp="1" noChangeArrowheads="1"/>
          </p:cNvSpPr>
          <p:nvPr>
            <p:ph type="body" idx="1"/>
          </p:nvPr>
        </p:nvSpPr>
        <p:spPr>
          <a:xfrm>
            <a:off x="0" y="1555750"/>
            <a:ext cx="9144000" cy="4267200"/>
          </a:xfrm>
        </p:spPr>
        <p:txBody>
          <a:bodyPr/>
          <a:lstStyle/>
          <a:p>
            <a:pPr marL="457200" indent="-457200">
              <a:buNone/>
            </a:pPr>
            <a:r>
              <a:rPr lang="en-US" sz="2400" i="1" dirty="0" err="1" smtClean="0">
                <a:latin typeface="Times New Roman" pitchFamily="18" charset="0"/>
                <a:cs typeface="Times New Roman" pitchFamily="18" charset="0"/>
              </a:rPr>
              <a:t>Marbury</a:t>
            </a:r>
            <a:r>
              <a:rPr lang="en-US" sz="2400" i="1" dirty="0" smtClean="0">
                <a:latin typeface="Times New Roman" pitchFamily="18" charset="0"/>
                <a:cs typeface="Times New Roman" pitchFamily="18" charset="0"/>
              </a:rPr>
              <a:t> v. Madison </a:t>
            </a:r>
            <a:r>
              <a:rPr lang="en-US" sz="2400" dirty="0" smtClean="0">
                <a:latin typeface="Times New Roman" pitchFamily="18" charset="0"/>
                <a:cs typeface="Times New Roman" pitchFamily="18" charset="0"/>
              </a:rPr>
              <a:t>(1803):</a:t>
            </a:r>
          </a:p>
          <a:p>
            <a:pPr marL="801688" indent="-801688"/>
            <a:r>
              <a:rPr lang="en-US" sz="2000" dirty="0" smtClean="0">
                <a:solidFill>
                  <a:schemeClr val="bg2"/>
                </a:solidFill>
                <a:latin typeface="Times New Roman" pitchFamily="18" charset="0"/>
                <a:cs typeface="Times New Roman" pitchFamily="18" charset="0"/>
              </a:rPr>
              <a:t>William </a:t>
            </a:r>
            <a:r>
              <a:rPr lang="en-US" sz="2000" dirty="0" err="1" smtClean="0">
                <a:solidFill>
                  <a:schemeClr val="bg2"/>
                </a:solidFill>
                <a:latin typeface="Times New Roman" pitchFamily="18" charset="0"/>
                <a:cs typeface="Times New Roman" pitchFamily="18" charset="0"/>
              </a:rPr>
              <a:t>Marbury</a:t>
            </a:r>
            <a:r>
              <a:rPr lang="en-US" sz="2000" dirty="0" smtClean="0">
                <a:solidFill>
                  <a:schemeClr val="bg2"/>
                </a:solidFill>
                <a:latin typeface="Times New Roman" pitchFamily="18" charset="0"/>
                <a:cs typeface="Times New Roman" pitchFamily="18" charset="0"/>
              </a:rPr>
              <a:t> denied appointment as justice of the peace in the District of Columbia by the incoming presidential administration, files suit</a:t>
            </a:r>
          </a:p>
          <a:p>
            <a:pPr marL="801688" indent="-801688"/>
            <a:r>
              <a:rPr lang="en-US" sz="2000" i="1" dirty="0" smtClean="0">
                <a:solidFill>
                  <a:schemeClr val="bg2"/>
                </a:solidFill>
                <a:latin typeface="Times New Roman" pitchFamily="18" charset="0"/>
                <a:cs typeface="Times New Roman" pitchFamily="18" charset="0"/>
              </a:rPr>
              <a:t>Question: </a:t>
            </a:r>
            <a:r>
              <a:rPr lang="en-US" sz="2000" dirty="0" smtClean="0">
                <a:solidFill>
                  <a:schemeClr val="bg2"/>
                </a:solidFill>
                <a:latin typeface="Times New Roman" pitchFamily="18" charset="0"/>
                <a:cs typeface="Times New Roman" pitchFamily="18" charset="0"/>
              </a:rPr>
              <a:t>Is </a:t>
            </a:r>
            <a:r>
              <a:rPr lang="en-US" sz="2000" dirty="0" err="1" smtClean="0">
                <a:solidFill>
                  <a:schemeClr val="bg2"/>
                </a:solidFill>
                <a:latin typeface="Times New Roman" pitchFamily="18" charset="0"/>
                <a:cs typeface="Times New Roman" pitchFamily="18" charset="0"/>
              </a:rPr>
              <a:t>Marbury</a:t>
            </a:r>
            <a:r>
              <a:rPr lang="en-US" sz="2000" dirty="0" smtClean="0">
                <a:solidFill>
                  <a:schemeClr val="bg2"/>
                </a:solidFill>
                <a:latin typeface="Times New Roman" pitchFamily="18" charset="0"/>
                <a:cs typeface="Times New Roman" pitchFamily="18" charset="0"/>
              </a:rPr>
              <a:t> entitled to his appointment? Is his lawsuit the correct way to get it? And, is the Supreme Court the place for </a:t>
            </a:r>
            <a:r>
              <a:rPr lang="en-US" sz="2000" dirty="0" err="1" smtClean="0">
                <a:solidFill>
                  <a:schemeClr val="bg2"/>
                </a:solidFill>
                <a:latin typeface="Times New Roman" pitchFamily="18" charset="0"/>
                <a:cs typeface="Times New Roman" pitchFamily="18" charset="0"/>
              </a:rPr>
              <a:t>Marbury</a:t>
            </a:r>
            <a:r>
              <a:rPr lang="en-US" sz="2000" dirty="0" smtClean="0">
                <a:solidFill>
                  <a:schemeClr val="bg2"/>
                </a:solidFill>
                <a:latin typeface="Times New Roman" pitchFamily="18" charset="0"/>
                <a:cs typeface="Times New Roman" pitchFamily="18" charset="0"/>
              </a:rPr>
              <a:t> to get the relief he requests?</a:t>
            </a:r>
          </a:p>
          <a:p>
            <a:pPr marL="801688" indent="-801688"/>
            <a:r>
              <a:rPr lang="en-US" sz="2000" i="1" dirty="0" smtClean="0">
                <a:solidFill>
                  <a:schemeClr val="bg2"/>
                </a:solidFill>
                <a:latin typeface="Times New Roman" pitchFamily="18" charset="0"/>
                <a:cs typeface="Times New Roman" pitchFamily="18" charset="0"/>
              </a:rPr>
              <a:t>Decision</a:t>
            </a:r>
            <a:r>
              <a:rPr lang="en-US" sz="2000" dirty="0" smtClean="0">
                <a:solidFill>
                  <a:schemeClr val="bg2"/>
                </a:solidFill>
                <a:latin typeface="Times New Roman" pitchFamily="18" charset="0"/>
                <a:cs typeface="Times New Roman" pitchFamily="18" charset="0"/>
              </a:rPr>
              <a:t>: Yes; yes; and it depends. The justices held, through Marshall's forceful argument, that on the last issue the Constitution was "the fundamental and paramount law of the nation" and that "an act of the legislature repugnant to the constitution is void." In other words, when the Constitution--the nation's highest law--conflicts with an act of the legislature, that act is invalid. This case establishes the Supreme Court's power of judicial review. </a:t>
            </a:r>
            <a:endParaRPr lang="en-US" sz="2000" dirty="0">
              <a:solidFill>
                <a:schemeClr val="bg2"/>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7620000" y="0"/>
            <a:ext cx="1524000" cy="1962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8836</TotalTime>
  <Words>2745</Words>
  <Application>Microsoft Office PowerPoint</Application>
  <PresentationFormat>On-screen Show (4:3)</PresentationFormat>
  <Paragraphs>358</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Supreme Court Primer</vt:lpstr>
      <vt:lpstr>Overview: Supreme Court Primer</vt:lpstr>
      <vt:lpstr>Constitutional Underpinnings</vt:lpstr>
      <vt:lpstr>Constitutional Underpinnings</vt:lpstr>
      <vt:lpstr>Constitutional Underpinnings</vt:lpstr>
      <vt:lpstr>Constitutional Underpinnings</vt:lpstr>
      <vt:lpstr>Constitutional Underpinnings</vt:lpstr>
      <vt:lpstr>Constitutional Underpinnings</vt:lpstr>
      <vt:lpstr>Judicial Review</vt:lpstr>
      <vt:lpstr>Judicial Review</vt:lpstr>
      <vt:lpstr>Judicial Review</vt:lpstr>
      <vt:lpstr>Judicial Review</vt:lpstr>
      <vt:lpstr>Flow of Cases to the SCOTUS</vt:lpstr>
      <vt:lpstr>Case Selection and Oral Arguments</vt:lpstr>
      <vt:lpstr>Decisions and Opinions</vt:lpstr>
      <vt:lpstr>Decisions and Opinions (Continued)</vt:lpstr>
      <vt:lpstr>Decisions and Opinions (Continued)</vt:lpstr>
      <vt:lpstr>Meet the Roberts Court</vt:lpstr>
      <vt:lpstr>Meet the Roberts Court</vt:lpstr>
      <vt:lpstr>Meet the Roberts Court</vt:lpstr>
      <vt:lpstr>Meet the Roberts Court</vt:lpstr>
      <vt:lpstr>Meet the Roberts Court</vt:lpstr>
      <vt:lpstr>Meet the Roberts Court</vt:lpstr>
      <vt:lpstr>Meet the Roberts Court</vt:lpstr>
      <vt:lpstr>Meet the Roberts Court</vt:lpstr>
      <vt:lpstr>Meet the Roberts Court</vt:lpstr>
      <vt:lpstr>Meet the Roberts Court</vt:lpstr>
      <vt:lpstr>Meet the Roberts Court</vt:lpstr>
      <vt:lpstr>Meet the Roberts Court</vt:lpstr>
      <vt:lpstr>Meet the Roberts Court</vt:lpstr>
      <vt:lpstr>Meet the Roberts Court</vt:lpstr>
      <vt:lpstr>Meet the Roberts Court</vt:lpstr>
      <vt:lpstr>Meet the Roberts Court</vt:lpstr>
      <vt:lpstr>Meet the Roberts Court</vt:lpstr>
      <vt:lpstr>Supreme Court Primer</vt:lpstr>
    </vt:vector>
  </TitlesOfParts>
  <Company>McCormick Tribune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POLS 228  United States Congress</dc:title>
  <dc:creator>Shawn Healy</dc:creator>
  <cp:lastModifiedBy>Belzowski, Janice</cp:lastModifiedBy>
  <cp:revision>289</cp:revision>
  <dcterms:created xsi:type="dcterms:W3CDTF">2011-01-10T17:07:22Z</dcterms:created>
  <dcterms:modified xsi:type="dcterms:W3CDTF">2011-08-01T18:08:57Z</dcterms:modified>
</cp:coreProperties>
</file>