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57" r:id="rId2"/>
    <p:sldId id="464" r:id="rId3"/>
    <p:sldId id="476" r:id="rId4"/>
    <p:sldId id="478" r:id="rId5"/>
    <p:sldId id="470" r:id="rId6"/>
    <p:sldId id="481" r:id="rId7"/>
    <p:sldId id="482" r:id="rId8"/>
    <p:sldId id="483" r:id="rId9"/>
    <p:sldId id="484" r:id="rId10"/>
    <p:sldId id="485" r:id="rId11"/>
    <p:sldId id="473" r:id="rId12"/>
    <p:sldId id="474" r:id="rId13"/>
    <p:sldId id="486" r:id="rId14"/>
    <p:sldId id="487" r:id="rId15"/>
    <p:sldId id="488" r:id="rId16"/>
    <p:sldId id="489" r:id="rId17"/>
    <p:sldId id="490" r:id="rId18"/>
    <p:sldId id="491" r:id="rId19"/>
    <p:sldId id="492" r:id="rId20"/>
    <p:sldId id="493" r:id="rId21"/>
    <p:sldId id="494" r:id="rId22"/>
    <p:sldId id="495" r:id="rId23"/>
    <p:sldId id="496" r:id="rId24"/>
    <p:sldId id="497" r:id="rId25"/>
    <p:sldId id="498" r:id="rId26"/>
    <p:sldId id="475"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95" autoAdjust="0"/>
  </p:normalViewPr>
  <p:slideViewPr>
    <p:cSldViewPr>
      <p:cViewPr varScale="1">
        <p:scale>
          <a:sx n="93" d="100"/>
          <a:sy n="93" d="100"/>
        </p:scale>
        <p:origin x="-912"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185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09"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0F18B3B0-1D38-4106-A7AE-6872AE730874}" type="slidenum">
              <a:rPr lang="en-US"/>
              <a:pPr>
                <a:defRPr/>
              </a:pPr>
              <a:t>‹#›</a:t>
            </a:fld>
            <a:endParaRPr lang="en-US"/>
          </a:p>
        </p:txBody>
      </p:sp>
    </p:spTree>
    <p:extLst>
      <p:ext uri="{BB962C8B-B14F-4D97-AF65-F5344CB8AC3E}">
        <p14:creationId xmlns:p14="http://schemas.microsoft.com/office/powerpoint/2010/main" val="3465977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EEBFD24-53BD-4A24-B9F4-D2D62E821A9A}" type="datetimeFigureOut">
              <a:rPr lang="en-US" smtClean="0"/>
              <a:pPr/>
              <a:t>8/23/2011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2DDD2D5-3FDA-4408-B363-6E524DD5996B}" type="slidenum">
              <a:rPr lang="en-US" smtClean="0"/>
              <a:pPr/>
              <a:t>‹#›</a:t>
            </a:fld>
            <a:endParaRPr lang="en-US"/>
          </a:p>
        </p:txBody>
      </p:sp>
    </p:spTree>
    <p:extLst>
      <p:ext uri="{BB962C8B-B14F-4D97-AF65-F5344CB8AC3E}">
        <p14:creationId xmlns:p14="http://schemas.microsoft.com/office/powerpoint/2010/main" val="331522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2</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063C51A-7D9E-4ABD-9E4E-723B1797FC86}" type="slidenum">
              <a:rPr lang="en-US"/>
              <a:pPr/>
              <a:t>13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04B0ADD-0197-4C73-BB73-F65A89128CFF}" type="slidenum">
              <a:rPr lang="en-US"/>
              <a:pPr/>
              <a:t>14</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701675" y="4416425"/>
            <a:ext cx="5607050" cy="4183063"/>
          </a:xfrm>
          <a:noFill/>
          <a:ln/>
        </p:spPr>
        <p:txBody>
          <a:bodyPr/>
          <a:lstStyle/>
          <a:p>
            <a:pPr eaLnBrk="1" hangingPunct="1"/>
            <a:r>
              <a:rPr lang="en-US" smtClean="0"/>
              <a:t>Search for infamous Jefferson quote; even more meaningful and pertinent in context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DE4088D-9EC9-42AA-BAD5-61B896D0BA18}" type="slidenum">
              <a:rPr lang="en-US"/>
              <a:pPr/>
              <a:t>15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675" y="4416425"/>
            <a:ext cx="5607050" cy="4183063"/>
          </a:xfrm>
          <a:noFill/>
          <a:ln/>
        </p:spPr>
        <p:txBody>
          <a:bodyPr/>
          <a:lstStyle/>
          <a:p>
            <a:pPr eaLnBrk="1" hangingPunct="1"/>
            <a:r>
              <a:rPr lang="en-US" smtClean="0"/>
              <a:t>Jefferson through the eyes of a former high school economics teacher…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0C54E82-19C4-4AEB-8E1B-5164EEAE8EB9}" type="slidenum">
              <a:rPr lang="en-US"/>
              <a:pPr/>
              <a:t>16</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701675" y="4416425"/>
            <a:ext cx="5607050" cy="4183063"/>
          </a:xfrm>
          <a:noFill/>
          <a:ln/>
        </p:spPr>
        <p:txBody>
          <a:bodyPr/>
          <a:lstStyle/>
          <a:p>
            <a:pPr eaLnBrk="1" hangingPunct="1"/>
            <a:r>
              <a:rPr lang="en-US" smtClean="0"/>
              <a:t>Do you subscribe to a daily newspaper? Weekly magazine? How many of you use the Internet as a source for news? Would you pay for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AA5C7BE-04BE-40F7-BCB6-40EE7C02C152}" type="slidenum">
              <a:rPr lang="en-US"/>
              <a:pPr/>
              <a:t>17</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701675" y="4416425"/>
            <a:ext cx="5607050" cy="4183063"/>
          </a:xfrm>
          <a:noFill/>
          <a:ln/>
        </p:spPr>
        <p:txBody>
          <a:bodyPr/>
          <a:lstStyle/>
          <a:p>
            <a:pPr eaLnBrk="1" hangingPunct="1"/>
            <a:r>
              <a:rPr lang="en-US" smtClean="0"/>
              <a:t>Who watches TV news? What channels/ programs do you watch?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652333-9932-4F6E-A9E7-F475B7C7A235}" type="slidenum">
              <a:rPr lang="en-US"/>
              <a:pPr/>
              <a:t>18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701675" y="4416425"/>
            <a:ext cx="5607050" cy="4183063"/>
          </a:xfrm>
          <a:noFill/>
          <a:ln/>
        </p:spPr>
        <p:txBody>
          <a:bodyPr/>
          <a:lstStyle/>
          <a:p>
            <a:pPr eaLnBrk="1" hangingPunct="1"/>
            <a:r>
              <a:rPr lang="en-US" smtClean="0"/>
              <a:t>Does anyone frequently leave comments on online news stories?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2306A2B-7B3E-499D-8FD2-BCE3493234B8}" type="slidenum">
              <a:rPr lang="en-US"/>
              <a:pPr/>
              <a:t>19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675" y="4416425"/>
            <a:ext cx="5607050" cy="4183063"/>
          </a:xfrm>
          <a:noFill/>
          <a:ln/>
        </p:spPr>
        <p:txBody>
          <a:bodyPr/>
          <a:lstStyle/>
          <a:p>
            <a:pPr eaLnBrk="1" hangingPunct="1"/>
            <a:r>
              <a:rPr lang="en-US" smtClean="0"/>
              <a:t>What motivates you to watch the TV news network channel/ program you do?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9AB5A43-2AC9-4FED-986E-91BA1B90F726}" type="slidenum">
              <a:rPr lang="en-US"/>
              <a:pPr/>
              <a:t>20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2087EA6-2FEF-486F-9B1F-B3CC3F5501C6}" type="slidenum">
              <a:rPr lang="en-US"/>
              <a:pPr/>
              <a:t>21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701675" y="4416425"/>
            <a:ext cx="5607050" cy="4183063"/>
          </a:xfrm>
          <a:noFill/>
          <a:ln/>
        </p:spPr>
        <p:txBody>
          <a:bodyPr/>
          <a:lstStyle/>
          <a:p>
            <a:pPr eaLnBrk="1" hangingPunct="1"/>
            <a:r>
              <a:rPr lang="en-US" smtClean="0"/>
              <a:t>Obituaries: Rocky Mountain News, Seattle Post-Intelligencer, Christian Science Monitor, Capitol Times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918494E-5950-4EFD-808B-3C758089AA3B}" type="slidenum">
              <a:rPr lang="en-US"/>
              <a:pPr/>
              <a:t>22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701675" y="4416425"/>
            <a:ext cx="5607050" cy="4183063"/>
          </a:xfrm>
          <a:noFill/>
          <a:ln/>
        </p:spPr>
        <p:txBody>
          <a:bodyPr/>
          <a:lstStyle/>
          <a:p>
            <a:pPr eaLnBrk="1" hangingPunct="1"/>
            <a:r>
              <a:rPr lang="en-US" smtClean="0"/>
              <a:t>Where do your young patrons/ students get their news?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3</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dirty="0"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68CCE7F-CF37-405F-9A60-B1A70165CC11}" type="slidenum">
              <a:rPr lang="en-US"/>
              <a:pPr/>
              <a:t>23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701675" y="4416425"/>
            <a:ext cx="5607050" cy="4183063"/>
          </a:xfrm>
          <a:noFill/>
          <a:ln/>
        </p:spPr>
        <p:txBody>
          <a:bodyPr/>
          <a:lstStyle/>
          <a:p>
            <a:pPr eaLnBrk="1" hangingPunct="1"/>
            <a:r>
              <a:rPr lang="en-US" smtClean="0"/>
              <a:t>Where do your young patrons/ students get their news?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132B52C-89F0-4F53-8AF1-B940846375B0}" type="slidenum">
              <a:rPr lang="en-US"/>
              <a:pPr/>
              <a:t>24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701675" y="4416425"/>
            <a:ext cx="5607050" cy="4183063"/>
          </a:xfrm>
          <a:noFill/>
          <a:ln/>
        </p:spPr>
        <p:txBody>
          <a:bodyPr/>
          <a:lstStyle/>
          <a:p>
            <a:pPr eaLnBrk="1" hangingPunct="1"/>
            <a:r>
              <a:rPr lang="en-US" smtClean="0"/>
              <a:t>Where do your young patrons/ students get their news?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C7E06DD-CB59-40F2-BC24-051D7C5DE3C6}" type="slidenum">
              <a:rPr lang="en-US"/>
              <a:pPr/>
              <a:t>25</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79769A5-7AD6-4C0D-B0EB-29A9C5D50980}" type="slidenum">
              <a:rPr lang="en-US"/>
              <a:pPr/>
              <a:t>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701849" y="4416426"/>
            <a:ext cx="5606703" cy="4183063"/>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5</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dirty="0"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911588E-5B9C-49A2-9622-DC399AE5177A}" type="slidenum">
              <a:rPr lang="en-US"/>
              <a:pPr/>
              <a:t>6</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701849" y="4416426"/>
            <a:ext cx="5606703" cy="4183063"/>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01B3E27-C2B2-4D44-BDAB-ED83436F5B1C}" type="slidenum">
              <a:rPr lang="en-US"/>
              <a:pPr/>
              <a:t>7</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701849" y="4416426"/>
            <a:ext cx="5606703" cy="4183063"/>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77CA1DE-4A6D-4C00-A46D-FD2DE8AE589D}" type="slidenum">
              <a:rPr lang="en-US"/>
              <a:pPr/>
              <a:t>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849" y="4416426"/>
            <a:ext cx="5606703" cy="4183063"/>
          </a:xfrm>
          <a:noFill/>
          <a:ln/>
        </p:spPr>
        <p:txBody>
          <a:bodyPr/>
          <a:lstStyle/>
          <a:p>
            <a:pPr eaLnBrk="1" hangingPunct="1"/>
            <a:r>
              <a:rPr lang="en-US" smtClean="0"/>
              <a:t>MALICE, ACTUAL - Publication of defamatory material "with knowledge that it was false or reckless disregard of whether it was false or not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83EA1E3-3B1A-4535-9CA6-E5D7CF160B07}" type="slidenum">
              <a:rPr lang="en-US"/>
              <a:pPr/>
              <a:t>9</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701849" y="4416426"/>
            <a:ext cx="5606703" cy="4183063"/>
          </a:xfrm>
          <a:noFill/>
          <a:ln/>
        </p:spPr>
        <p:txBody>
          <a:bodyPr/>
          <a:lstStyle/>
          <a:p>
            <a:pPr eaLnBrk="1" hangingPunct="1"/>
            <a:r>
              <a:rPr lang="en-US" smtClean="0"/>
              <a:t>Gertz: public/ private official distinction; Curtis: Warren added public figure to the mix in a plurality decision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EE9E362-427D-4597-B376-744D756E68D4}" type="slidenum">
              <a:rPr lang="en-US"/>
              <a:pPr/>
              <a:t>10</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701849" y="4416426"/>
            <a:ext cx="5606703" cy="4183063"/>
          </a:xfrm>
          <a:noFill/>
          <a:ln/>
        </p:spPr>
        <p:txBody>
          <a:bodyPr/>
          <a:lstStyle/>
          <a:p>
            <a:pPr eaLnBrk="1" hangingPunct="1"/>
            <a:r>
              <a:rPr lang="en-US" smtClean="0"/>
              <a:t>Hepps: plaintiffs must prove falsity, and when falsity cannot be determined, media defendant prevails; Milkovich: opinions can be defamatory and there is no broad constitutional protection for them</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EWlogoBW-500px"/>
          <p:cNvPicPr>
            <a:picLocks noChangeAspect="1" noChangeArrowheads="1"/>
          </p:cNvPicPr>
          <p:nvPr userDrawn="1"/>
        </p:nvPicPr>
        <p:blipFill>
          <a:blip r:embed="rId2" cstate="print"/>
          <a:srcRect/>
          <a:stretch>
            <a:fillRect/>
          </a:stretch>
        </p:blipFill>
        <p:spPr bwMode="auto">
          <a:xfrm>
            <a:off x="150813" y="228600"/>
            <a:ext cx="1825625" cy="519113"/>
          </a:xfrm>
          <a:prstGeom prst="rect">
            <a:avLst/>
          </a:prstGeom>
          <a:noFill/>
          <a:ln w="9525" algn="in">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2FFFC3-367B-4D29-9D4D-7B138CC3AC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EAF8F7-5F7C-434B-8D9E-B176C3A6B9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02D8C-9806-43AD-A154-CD230F07DB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04355E-856A-4318-9778-07000F2E2F1B}" type="slidenum">
              <a:rPr lang="en-US"/>
              <a:pPr>
                <a:defRPr/>
              </a:pPr>
              <a:t>‹#›</a:t>
            </a:fld>
            <a:endParaRPr lang="en-US"/>
          </a:p>
        </p:txBody>
      </p:sp>
      <p:pic>
        <p:nvPicPr>
          <p:cNvPr id="8" name="Picture 6" descr="NEWlogoBW-500px"/>
          <p:cNvPicPr>
            <a:picLocks noChangeAspect="1" noChangeArrowheads="1"/>
          </p:cNvPicPr>
          <p:nvPr userDrawn="1"/>
        </p:nvPicPr>
        <p:blipFill>
          <a:blip r:embed="rId2" cstate="print"/>
          <a:srcRect/>
          <a:stretch>
            <a:fillRect/>
          </a:stretch>
        </p:blipFill>
        <p:spPr bwMode="auto">
          <a:xfrm>
            <a:off x="7086600" y="6172200"/>
            <a:ext cx="1825625" cy="519113"/>
          </a:xfrm>
          <a:prstGeom prst="rect">
            <a:avLst/>
          </a:prstGeom>
          <a:noFill/>
          <a:ln w="9525" algn="in">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EWlogoBW-500px"/>
          <p:cNvPicPr>
            <a:picLocks noChangeAspect="1" noChangeArrowheads="1"/>
          </p:cNvPicPr>
          <p:nvPr userDrawn="1"/>
        </p:nvPicPr>
        <p:blipFill>
          <a:blip r:embed="rId2" cstate="print"/>
          <a:srcRect/>
          <a:stretch>
            <a:fillRect/>
          </a:stretch>
        </p:blipFill>
        <p:spPr bwMode="auto">
          <a:xfrm>
            <a:off x="7162800" y="6172200"/>
            <a:ext cx="1825625" cy="519113"/>
          </a:xfrm>
          <a:prstGeom prst="rect">
            <a:avLst/>
          </a:prstGeom>
          <a:noFill/>
          <a:ln w="9525" algn="in">
            <a:noFill/>
            <a:miter lim="800000"/>
            <a:headEnd/>
            <a:tailEnd/>
          </a:ln>
        </p:spPr>
      </p:pic>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241D5-1894-44A9-A522-B8E7D96426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A02A0-E44D-4A02-9161-7BD5F69324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587746-5040-4346-96DF-D8D991D553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430BD2-71F9-49E9-8EE9-111B55CFBC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3FBFA0-DB85-482B-AEE5-742FB47C0A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0B54F2-060C-40DE-9661-0A340E06F94A}" type="slidenum">
              <a:rPr lang="en-US"/>
              <a:pPr>
                <a:defRPr/>
              </a:pPr>
              <a:t>‹#›</a:t>
            </a:fld>
            <a:endParaRPr lang="en-US"/>
          </a:p>
        </p:txBody>
      </p:sp>
      <p:pic>
        <p:nvPicPr>
          <p:cNvPr id="5" name="Picture 6" descr="NEWlogoBW-500px"/>
          <p:cNvPicPr>
            <a:picLocks noChangeAspect="1" noChangeArrowheads="1"/>
          </p:cNvPicPr>
          <p:nvPr userDrawn="1"/>
        </p:nvPicPr>
        <p:blipFill>
          <a:blip r:embed="rId2" cstate="print"/>
          <a:srcRect/>
          <a:stretch>
            <a:fillRect/>
          </a:stretch>
        </p:blipFill>
        <p:spPr bwMode="auto">
          <a:xfrm>
            <a:off x="7086600" y="6172200"/>
            <a:ext cx="1825625" cy="519113"/>
          </a:xfrm>
          <a:prstGeom prst="rect">
            <a:avLst/>
          </a:prstGeom>
          <a:noFill/>
          <a:ln w="9525" algn="in">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A0357A-046A-4969-B3D6-C8DB0BEA9A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2C13CD-B257-490C-A8DA-905D8BF008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4C04FAAF-710C-4EF2-BECB-4B05644C0B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7"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2130425"/>
            <a:ext cx="8305800" cy="1470025"/>
          </a:xfrm>
        </p:spPr>
        <p:txBody>
          <a:bodyPr/>
          <a:lstStyle/>
          <a:p>
            <a:pPr algn="l" eaLnBrk="1" hangingPunct="1"/>
            <a:r>
              <a:rPr lang="en-US" sz="5400" dirty="0" smtClean="0">
                <a:solidFill>
                  <a:schemeClr val="tx2"/>
                </a:solidFill>
                <a:latin typeface="Times New Roman" pitchFamily="18" charset="0"/>
                <a:cs typeface="Times New Roman" pitchFamily="18" charset="0"/>
              </a:rPr>
              <a:t>Freedom of the Press: </a:t>
            </a:r>
            <a:br>
              <a:rPr lang="en-US" sz="5400" dirty="0" smtClean="0">
                <a:solidFill>
                  <a:schemeClr val="tx2"/>
                </a:solidFill>
                <a:latin typeface="Times New Roman" pitchFamily="18" charset="0"/>
                <a:cs typeface="Times New Roman" pitchFamily="18" charset="0"/>
              </a:rPr>
            </a:br>
            <a:r>
              <a:rPr lang="en-US" sz="5400" dirty="0" smtClean="0">
                <a:solidFill>
                  <a:schemeClr val="tx2"/>
                </a:solidFill>
                <a:latin typeface="Times New Roman" pitchFamily="18" charset="0"/>
                <a:cs typeface="Times New Roman" pitchFamily="18" charset="0"/>
              </a:rPr>
              <a:t>Prior Restraint and Libel</a:t>
            </a:r>
            <a:endParaRPr lang="en-US" sz="5400"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838200" y="3505200"/>
            <a:ext cx="83058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Shawn Healy</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Resident Scholar</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McCormick Foundation Civics Program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1"/>
          </p:nvPr>
        </p:nvSpPr>
        <p:spPr>
          <a:xfrm>
            <a:off x="360363" y="1470025"/>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11267" name="Rectangle 3"/>
          <p:cNvSpPr>
            <a:spLocks noGrp="1" noChangeArrowheads="1"/>
          </p:cNvSpPr>
          <p:nvPr>
            <p:ph type="title"/>
          </p:nvPr>
        </p:nvSpPr>
        <p:spPr>
          <a:xfrm>
            <a:off x="0" y="0"/>
            <a:ext cx="9144000" cy="1339850"/>
          </a:xfrm>
          <a:noFill/>
        </p:spPr>
        <p:txBody>
          <a:bodyPr/>
          <a:lstStyle/>
          <a:p>
            <a:pPr eaLnBrk="1" hangingPunct="1"/>
            <a:r>
              <a:rPr lang="en-US" dirty="0" smtClean="0">
                <a:latin typeface="Times New Roman" pitchFamily="18" charset="0"/>
                <a:cs typeface="Times New Roman" pitchFamily="18" charset="0"/>
              </a:rPr>
              <a:t>Categorical Exceptions: Libel</a:t>
            </a:r>
            <a:endParaRPr lang="en-US" b="1" i="1" dirty="0" smtClean="0">
              <a:solidFill>
                <a:srgbClr val="7391DC"/>
              </a:solidFill>
              <a:latin typeface="Swis721 Cn BT" pitchFamily="34" charset="0"/>
            </a:endParaRPr>
          </a:p>
        </p:txBody>
      </p:sp>
      <p:sp>
        <p:nvSpPr>
          <p:cNvPr id="11268" name="Text Box 4"/>
          <p:cNvSpPr txBox="1">
            <a:spLocks noChangeArrowheads="1"/>
          </p:cNvSpPr>
          <p:nvPr/>
        </p:nvSpPr>
        <p:spPr bwMode="auto">
          <a:xfrm>
            <a:off x="0" y="1101725"/>
            <a:ext cx="9144000" cy="3908762"/>
          </a:xfrm>
          <a:prstGeom prst="rect">
            <a:avLst/>
          </a:prstGeom>
          <a:noFill/>
          <a:ln w="9525" algn="ctr">
            <a:noFill/>
            <a:miter lim="800000"/>
            <a:headEnd/>
            <a:tailEnd/>
          </a:ln>
        </p:spPr>
        <p:txBody>
          <a:bodyPr wrap="square">
            <a:spAutoFit/>
          </a:bodyPr>
          <a:lstStyle/>
          <a:p>
            <a:pPr marL="688975" indent="-688975">
              <a:spcBef>
                <a:spcPct val="50000"/>
              </a:spcBef>
              <a:buClr>
                <a:srgbClr val="62AC1E"/>
              </a:buClr>
            </a:pPr>
            <a:r>
              <a:rPr lang="en-US" sz="2400" dirty="0">
                <a:latin typeface="Times New Roman" pitchFamily="18" charset="0"/>
                <a:cs typeface="Times New Roman" pitchFamily="18" charset="0"/>
              </a:rPr>
              <a:t>Fact Pattern Application: Does this constitute libel?</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An article in a local daily newspaper links a chain of beverage stores to organized crime.  A principal stockholder that owns the chain filed suit, claiming the newspaper must prove the accuracy of this implication in order to stave off a libel judgment.</a:t>
            </a:r>
          </a:p>
          <a:p>
            <a:pPr marL="2152650" lvl="2" indent="-609600">
              <a:spcBef>
                <a:spcPct val="30000"/>
              </a:spcBef>
              <a:buClr>
                <a:schemeClr val="bg2"/>
              </a:buClr>
              <a:buSzPct val="75000"/>
            </a:pPr>
            <a:r>
              <a:rPr lang="en-US" sz="2000" i="1" dirty="0">
                <a:solidFill>
                  <a:schemeClr val="bg2"/>
                </a:solidFill>
                <a:latin typeface="Times New Roman" pitchFamily="18" charset="0"/>
                <a:cs typeface="Times New Roman" pitchFamily="18" charset="0"/>
              </a:rPr>
              <a:t>--Philadelphia Newspapers, Inc. v. </a:t>
            </a:r>
            <a:r>
              <a:rPr lang="en-US" sz="2000" i="1" dirty="0" err="1">
                <a:solidFill>
                  <a:schemeClr val="bg2"/>
                </a:solidFill>
                <a:latin typeface="Times New Roman" pitchFamily="18" charset="0"/>
                <a:cs typeface="Times New Roman" pitchFamily="18" charset="0"/>
              </a:rPr>
              <a:t>Hepps</a:t>
            </a:r>
            <a:r>
              <a:rPr lang="en-US" sz="2000" i="1" dirty="0">
                <a:solidFill>
                  <a:schemeClr val="bg2"/>
                </a:solidFill>
                <a:latin typeface="Times New Roman" pitchFamily="18" charset="0"/>
                <a:cs typeface="Times New Roman" pitchFamily="18" charset="0"/>
              </a:rPr>
              <a:t> </a:t>
            </a:r>
            <a:r>
              <a:rPr lang="en-US" sz="2000" dirty="0">
                <a:solidFill>
                  <a:schemeClr val="bg2"/>
                </a:solidFill>
                <a:latin typeface="Times New Roman" pitchFamily="18" charset="0"/>
                <a:cs typeface="Times New Roman" pitchFamily="18" charset="0"/>
              </a:rPr>
              <a:t>(1986)</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A high school wrestling coach is accused of lying under oath at a public meeting by a local newspaper columnist.  He alleges that the column asserts that he committed perjury, and the newspaper counters that the column was opinion, and therefore protected.</a:t>
            </a:r>
          </a:p>
          <a:p>
            <a:pPr marL="2152650" lvl="2" indent="-609600">
              <a:spcBef>
                <a:spcPct val="30000"/>
              </a:spcBef>
              <a:buClr>
                <a:schemeClr val="bg2"/>
              </a:buClr>
              <a:buSzPct val="75000"/>
            </a:pPr>
            <a:r>
              <a:rPr lang="en-US" sz="2000" dirty="0">
                <a:solidFill>
                  <a:schemeClr val="bg2"/>
                </a:solidFill>
                <a:latin typeface="Times New Roman" pitchFamily="18" charset="0"/>
                <a:cs typeface="Times New Roman" pitchFamily="18" charset="0"/>
              </a:rPr>
              <a:t>--</a:t>
            </a:r>
            <a:r>
              <a:rPr lang="en-US" sz="2000" i="1" dirty="0" err="1">
                <a:solidFill>
                  <a:schemeClr val="bg2"/>
                </a:solidFill>
                <a:latin typeface="Times New Roman" pitchFamily="18" charset="0"/>
                <a:cs typeface="Times New Roman" pitchFamily="18" charset="0"/>
              </a:rPr>
              <a:t>Milkovich</a:t>
            </a:r>
            <a:r>
              <a:rPr lang="en-US" sz="2000" i="1" dirty="0">
                <a:solidFill>
                  <a:schemeClr val="bg2"/>
                </a:solidFill>
                <a:latin typeface="Times New Roman" pitchFamily="18" charset="0"/>
                <a:cs typeface="Times New Roman" pitchFamily="18" charset="0"/>
              </a:rPr>
              <a:t> v. Lorain Journal Co.</a:t>
            </a:r>
            <a:r>
              <a:rPr lang="en-US" sz="2000" dirty="0">
                <a:solidFill>
                  <a:schemeClr val="bg2"/>
                </a:solidFill>
                <a:latin typeface="Times New Roman" pitchFamily="18" charset="0"/>
                <a:cs typeface="Times New Roman" pitchFamily="18" charset="0"/>
              </a:rPr>
              <a:t> (1990)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2130425"/>
            <a:ext cx="8305800" cy="1470025"/>
          </a:xfrm>
        </p:spPr>
        <p:txBody>
          <a:bodyPr/>
          <a:lstStyle/>
          <a:p>
            <a:pPr algn="l" eaLnBrk="1" hangingPunct="1"/>
            <a:r>
              <a:rPr lang="en-US" sz="5400" dirty="0" smtClean="0">
                <a:latin typeface="Times New Roman" pitchFamily="18" charset="0"/>
                <a:cs typeface="Times New Roman" pitchFamily="18" charset="0"/>
              </a:rPr>
              <a:t>Freedom of the Press: </a:t>
            </a:r>
            <a:br>
              <a:rPr lang="en-US" sz="5400" dirty="0" smtClean="0">
                <a:latin typeface="Times New Roman" pitchFamily="18" charset="0"/>
                <a:cs typeface="Times New Roman" pitchFamily="18" charset="0"/>
              </a:rPr>
            </a:br>
            <a:r>
              <a:rPr lang="en-US" sz="5400" dirty="0" smtClean="0">
                <a:latin typeface="Times New Roman" pitchFamily="18" charset="0"/>
                <a:cs typeface="Times New Roman" pitchFamily="18" charset="0"/>
              </a:rPr>
              <a:t>Prior Restraint and Libel</a:t>
            </a:r>
            <a:endParaRPr lang="en-US" sz="5400"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838200" y="3505200"/>
            <a:ext cx="83058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4000" dirty="0" smtClean="0">
                <a:solidFill>
                  <a:schemeClr val="tx2">
                    <a:lumMod val="50000"/>
                    <a:lumOff val="50000"/>
                  </a:schemeClr>
                </a:solidFill>
                <a:latin typeface="Times New Roman" pitchFamily="18" charset="0"/>
                <a:cs typeface="Times New Roman" pitchFamily="18" charset="0"/>
              </a:rPr>
              <a:t>Questions?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2130425"/>
            <a:ext cx="8305800" cy="1470025"/>
          </a:xfrm>
        </p:spPr>
        <p:txBody>
          <a:bodyPr/>
          <a:lstStyle/>
          <a:p>
            <a:pPr algn="l" eaLnBrk="1" hangingPunct="1"/>
            <a:r>
              <a:rPr lang="en-US" sz="5400" dirty="0" smtClean="0">
                <a:latin typeface="Times New Roman" pitchFamily="18" charset="0"/>
                <a:cs typeface="Times New Roman" pitchFamily="18" charset="0"/>
              </a:rPr>
              <a:t>Freedom of the Press: </a:t>
            </a:r>
            <a:br>
              <a:rPr lang="en-US" sz="5400" dirty="0" smtClean="0">
                <a:latin typeface="Times New Roman" pitchFamily="18" charset="0"/>
                <a:cs typeface="Times New Roman" pitchFamily="18" charset="0"/>
              </a:rPr>
            </a:br>
            <a:r>
              <a:rPr lang="en-US" sz="5400" dirty="0" smtClean="0">
                <a:latin typeface="Times New Roman" pitchFamily="18" charset="0"/>
                <a:cs typeface="Times New Roman" pitchFamily="18" charset="0"/>
              </a:rPr>
              <a:t>Digital Age Challenges</a:t>
            </a:r>
            <a:endParaRPr lang="en-US" sz="5400"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838200" y="3505200"/>
            <a:ext cx="83058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Shawn Healy</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Resident Scholar</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McCormick Foundation Civics Program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676400"/>
          </a:xfrm>
          <a:noFill/>
        </p:spPr>
        <p:txBody>
          <a:bodyPr/>
          <a:lstStyle/>
          <a:p>
            <a:pPr eaLnBrk="1" hangingPunct="1"/>
            <a:r>
              <a:rPr lang="en-US" sz="4000" dirty="0" smtClean="0">
                <a:solidFill>
                  <a:schemeClr val="tx1"/>
                </a:solidFill>
                <a:latin typeface="Times New Roman" pitchFamily="18" charset="0"/>
                <a:cs typeface="Times New Roman" pitchFamily="18" charset="0"/>
              </a:rPr>
              <a:t>Freedom of the Press: </a:t>
            </a:r>
            <a:br>
              <a:rPr lang="en-US" sz="4000" dirty="0" smtClean="0">
                <a:solidFill>
                  <a:schemeClr val="tx1"/>
                </a:solidFill>
                <a:latin typeface="Times New Roman" pitchFamily="18" charset="0"/>
                <a:cs typeface="Times New Roman" pitchFamily="18" charset="0"/>
              </a:rPr>
            </a:br>
            <a:r>
              <a:rPr lang="en-US" sz="4000" dirty="0" smtClean="0">
                <a:solidFill>
                  <a:schemeClr val="tx1"/>
                </a:solidFill>
                <a:latin typeface="Times New Roman" pitchFamily="18" charset="0"/>
                <a:cs typeface="Times New Roman" pitchFamily="18" charset="0"/>
              </a:rPr>
              <a:t>Digital Age Challenges</a:t>
            </a:r>
          </a:p>
        </p:txBody>
      </p:sp>
      <p:sp>
        <p:nvSpPr>
          <p:cNvPr id="4099" name="Rectangle 3"/>
          <p:cNvSpPr>
            <a:spLocks noGrp="1" noChangeArrowheads="1"/>
          </p:cNvSpPr>
          <p:nvPr>
            <p:ph type="body" sz="half" idx="1"/>
          </p:nvPr>
        </p:nvSpPr>
        <p:spPr>
          <a:xfrm>
            <a:off x="360363" y="1169988"/>
            <a:ext cx="6527800" cy="5429250"/>
          </a:xfrm>
        </p:spPr>
        <p:txBody>
          <a:bodyPr/>
          <a:lstStyle/>
          <a:p>
            <a:pPr eaLnBrk="1" hangingPunct="1"/>
            <a:endParaRPr lang="en-US" sz="2000" dirty="0" smtClean="0"/>
          </a:p>
          <a:p>
            <a:pPr lvl="1" eaLnBrk="1" hangingPunct="1">
              <a:buFontTx/>
              <a:buNone/>
            </a:pPr>
            <a:endParaRPr lang="en-US" sz="2000" dirty="0" smtClean="0"/>
          </a:p>
        </p:txBody>
      </p:sp>
      <p:sp>
        <p:nvSpPr>
          <p:cNvPr id="4100" name="Text Box 5"/>
          <p:cNvSpPr txBox="1">
            <a:spLocks noChangeArrowheads="1"/>
          </p:cNvSpPr>
          <p:nvPr/>
        </p:nvSpPr>
        <p:spPr bwMode="auto">
          <a:xfrm>
            <a:off x="0" y="1371600"/>
            <a:ext cx="8548688" cy="3539430"/>
          </a:xfrm>
          <a:prstGeom prst="rect">
            <a:avLst/>
          </a:prstGeom>
          <a:noFill/>
          <a:ln w="9525">
            <a:noFill/>
            <a:miter lim="800000"/>
            <a:headEnd/>
            <a:tailEnd/>
          </a:ln>
        </p:spPr>
        <p:txBody>
          <a:bodyPr wrap="square">
            <a:spAutoFit/>
          </a:bodyPr>
          <a:lstStyle/>
          <a:p>
            <a:pPr marL="457200" indent="-457200"/>
            <a:r>
              <a:rPr lang="en-US" sz="2400" b="1" dirty="0" smtClean="0">
                <a:latin typeface="Times New Roman" pitchFamily="18" charset="0"/>
                <a:cs typeface="Times New Roman" pitchFamily="18" charset="0"/>
              </a:rPr>
              <a:t>Overview:</a:t>
            </a:r>
            <a:endParaRPr lang="en-US" sz="2400" b="1" dirty="0">
              <a:latin typeface="Times New Roman" pitchFamily="18" charset="0"/>
              <a:cs typeface="Times New Roman" pitchFamily="18" charset="0"/>
            </a:endParaRPr>
          </a:p>
          <a:p>
            <a:pPr marL="457200" indent="-457200">
              <a:buFontTx/>
              <a:buAutoNum type="arabicPeriod"/>
            </a:pPr>
            <a:r>
              <a:rPr lang="en-US" sz="2000" dirty="0">
                <a:solidFill>
                  <a:schemeClr val="bg2"/>
                </a:solidFill>
                <a:latin typeface="Times New Roman" pitchFamily="18" charset="0"/>
                <a:cs typeface="Times New Roman" pitchFamily="18" charset="0"/>
              </a:rPr>
              <a:t>Historical perspective</a:t>
            </a:r>
          </a:p>
          <a:p>
            <a:pPr marL="457200" indent="-457200">
              <a:buFontTx/>
              <a:buAutoNum type="arabicPeriod"/>
            </a:pPr>
            <a:r>
              <a:rPr lang="en-US" sz="2000" dirty="0">
                <a:solidFill>
                  <a:schemeClr val="bg2"/>
                </a:solidFill>
                <a:latin typeface="Times New Roman" pitchFamily="18" charset="0"/>
                <a:cs typeface="Times New Roman" pitchFamily="18" charset="0"/>
              </a:rPr>
              <a:t>Broken economic model</a:t>
            </a:r>
          </a:p>
          <a:p>
            <a:pPr marL="457200" indent="-457200">
              <a:buFontTx/>
              <a:buAutoNum type="arabicPeriod"/>
            </a:pPr>
            <a:r>
              <a:rPr lang="en-US" sz="2000" dirty="0">
                <a:solidFill>
                  <a:schemeClr val="bg2"/>
                </a:solidFill>
                <a:latin typeface="Times New Roman" pitchFamily="18" charset="0"/>
                <a:cs typeface="Times New Roman" pitchFamily="18" charset="0"/>
              </a:rPr>
              <a:t>Fragmented, competitive media environment</a:t>
            </a:r>
          </a:p>
          <a:p>
            <a:pPr marL="457200" indent="-457200">
              <a:buFontTx/>
              <a:buAutoNum type="arabicPeriod"/>
            </a:pPr>
            <a:r>
              <a:rPr lang="en-US" sz="2000" dirty="0">
                <a:solidFill>
                  <a:schemeClr val="bg2"/>
                </a:solidFill>
                <a:latin typeface="Times New Roman" pitchFamily="18" charset="0"/>
                <a:cs typeface="Times New Roman" pitchFamily="18" charset="0"/>
              </a:rPr>
              <a:t>Altered relationship between media producers and consumers</a:t>
            </a:r>
          </a:p>
          <a:p>
            <a:pPr marL="457200" indent="-457200">
              <a:buFontTx/>
              <a:buAutoNum type="arabicPeriod"/>
            </a:pPr>
            <a:r>
              <a:rPr lang="en-US" sz="2000" dirty="0">
                <a:solidFill>
                  <a:schemeClr val="bg2"/>
                </a:solidFill>
                <a:latin typeface="Times New Roman" pitchFamily="18" charset="0"/>
                <a:cs typeface="Times New Roman" pitchFamily="18" charset="0"/>
              </a:rPr>
              <a:t>Proliferation of edge and opinion</a:t>
            </a:r>
          </a:p>
          <a:p>
            <a:pPr marL="457200" indent="-457200">
              <a:buFontTx/>
              <a:buAutoNum type="arabicPeriod"/>
            </a:pPr>
            <a:r>
              <a:rPr lang="en-US" sz="2000" dirty="0">
                <a:solidFill>
                  <a:schemeClr val="bg2"/>
                </a:solidFill>
                <a:latin typeface="Times New Roman" pitchFamily="18" charset="0"/>
                <a:cs typeface="Times New Roman" pitchFamily="18" charset="0"/>
              </a:rPr>
              <a:t>Democratization of media</a:t>
            </a:r>
          </a:p>
          <a:p>
            <a:pPr marL="457200" indent="-457200">
              <a:buFontTx/>
              <a:buAutoNum type="arabicPeriod"/>
            </a:pPr>
            <a:r>
              <a:rPr lang="en-US" sz="2000" dirty="0">
                <a:solidFill>
                  <a:schemeClr val="bg2"/>
                </a:solidFill>
                <a:latin typeface="Times New Roman" pitchFamily="18" charset="0"/>
                <a:cs typeface="Times New Roman" pitchFamily="18" charset="0"/>
              </a:rPr>
              <a:t>Newspapers’ slow death</a:t>
            </a:r>
          </a:p>
          <a:p>
            <a:pPr marL="457200" indent="-457200">
              <a:buFontTx/>
              <a:buAutoNum type="arabicPeriod"/>
            </a:pPr>
            <a:r>
              <a:rPr lang="en-US" sz="2000" dirty="0">
                <a:solidFill>
                  <a:schemeClr val="bg2"/>
                </a:solidFill>
                <a:latin typeface="Times New Roman" pitchFamily="18" charset="0"/>
                <a:cs typeface="Times New Roman" pitchFamily="18" charset="0"/>
              </a:rPr>
              <a:t>Young people “tuned out”</a:t>
            </a:r>
          </a:p>
          <a:p>
            <a:pPr marL="457200" indent="-457200">
              <a:buFontTx/>
              <a:buAutoNum type="arabicPeriod"/>
            </a:pPr>
            <a:endParaRPr lang="en-US" sz="2000" dirty="0">
              <a:solidFill>
                <a:srgbClr val="0000FF"/>
              </a:solidFill>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	</a:t>
            </a:r>
          </a:p>
        </p:txBody>
      </p:sp>
      <p:pic>
        <p:nvPicPr>
          <p:cNvPr id="4101" name="Picture 8"/>
          <p:cNvPicPr>
            <a:picLocks noChangeAspect="1" noChangeArrowheads="1"/>
          </p:cNvPicPr>
          <p:nvPr/>
        </p:nvPicPr>
        <p:blipFill>
          <a:blip r:embed="rId3" cstate="print"/>
          <a:srcRect/>
          <a:stretch>
            <a:fillRect/>
          </a:stretch>
        </p:blipFill>
        <p:spPr bwMode="auto">
          <a:xfrm>
            <a:off x="0" y="5029200"/>
            <a:ext cx="1354138"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0"/>
            <a:ext cx="7848600" cy="1265238"/>
          </a:xfrm>
          <a:noFill/>
        </p:spPr>
        <p:txBody>
          <a:bodyPr/>
          <a:lstStyle/>
          <a:p>
            <a:pPr eaLnBrk="1" hangingPunct="1"/>
            <a:r>
              <a:rPr lang="en-US" sz="4000" dirty="0" smtClean="0">
                <a:latin typeface="Times New Roman" pitchFamily="18" charset="0"/>
                <a:cs typeface="Times New Roman" pitchFamily="18" charset="0"/>
              </a:rPr>
              <a:t>Digital Age Challenges: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Historical Perspective</a:t>
            </a:r>
          </a:p>
        </p:txBody>
      </p:sp>
      <p:sp>
        <p:nvSpPr>
          <p:cNvPr id="5123" name="Rectangle 3"/>
          <p:cNvSpPr>
            <a:spLocks noGrp="1" noChangeArrowheads="1"/>
          </p:cNvSpPr>
          <p:nvPr>
            <p:ph type="body" sz="half" idx="1"/>
          </p:nvPr>
        </p:nvSpPr>
        <p:spPr>
          <a:xfrm>
            <a:off x="271463" y="1470025"/>
            <a:ext cx="6616700" cy="5129213"/>
          </a:xfrm>
        </p:spPr>
        <p:txBody>
          <a:bodyPr/>
          <a:lstStyle/>
          <a:p>
            <a:pPr eaLnBrk="1" hangingPunct="1"/>
            <a:endParaRPr lang="en-US" sz="2000" dirty="0" smtClean="0"/>
          </a:p>
          <a:p>
            <a:pPr lvl="1" eaLnBrk="1" hangingPunct="1">
              <a:buFontTx/>
              <a:buNone/>
            </a:pPr>
            <a:endParaRPr lang="en-US" sz="2000" dirty="0" smtClean="0"/>
          </a:p>
        </p:txBody>
      </p:sp>
      <p:sp>
        <p:nvSpPr>
          <p:cNvPr id="585732" name="Text Box 4"/>
          <p:cNvSpPr txBox="1">
            <a:spLocks noChangeArrowheads="1"/>
          </p:cNvSpPr>
          <p:nvPr/>
        </p:nvSpPr>
        <p:spPr bwMode="auto">
          <a:xfrm>
            <a:off x="0" y="1236663"/>
            <a:ext cx="9144000" cy="2862322"/>
          </a:xfrm>
          <a:prstGeom prst="rect">
            <a:avLst/>
          </a:prstGeom>
          <a:noFill/>
          <a:ln w="9525">
            <a:noFill/>
            <a:miter lim="800000"/>
            <a:headEnd/>
            <a:tailEnd/>
          </a:ln>
        </p:spPr>
        <p:txBody>
          <a:bodyPr wrap="square">
            <a:spAutoFit/>
          </a:bodyPr>
          <a:lstStyle/>
          <a:p>
            <a:pPr marL="457200" indent="-457200"/>
            <a:r>
              <a:rPr lang="en-US" sz="2000" dirty="0">
                <a:solidFill>
                  <a:schemeClr val="bg2"/>
                </a:solidFill>
                <a:latin typeface="Times New Roman" pitchFamily="18" charset="0"/>
                <a:cs typeface="Times New Roman" pitchFamily="18" charset="0"/>
              </a:rPr>
              <a:t>	“Were it left to me to decide whether we should have a government without newspapers or newspapers without a government, I should not hesitate a moment to prefer the latter." --Thomas Jefferson to Edward Carrington, 1787.</a:t>
            </a:r>
          </a:p>
          <a:p>
            <a:pPr marL="457200" indent="-457200"/>
            <a:endParaRPr lang="en-US" sz="2000" dirty="0">
              <a:solidFill>
                <a:schemeClr val="bg2"/>
              </a:solidFill>
              <a:latin typeface="Times New Roman" pitchFamily="18" charset="0"/>
              <a:cs typeface="Times New Roman" pitchFamily="18" charset="0"/>
            </a:endParaRPr>
          </a:p>
          <a:p>
            <a:pPr marL="457200" indent="-457200"/>
            <a:r>
              <a:rPr lang="en-US" sz="2000" dirty="0">
                <a:solidFill>
                  <a:schemeClr val="bg2"/>
                </a:solidFill>
                <a:latin typeface="Times New Roman" pitchFamily="18" charset="0"/>
                <a:cs typeface="Times New Roman" pitchFamily="18" charset="0"/>
              </a:rPr>
              <a:t>	"</a:t>
            </a:r>
            <a:r>
              <a:rPr lang="en-US" sz="2000" i="1" dirty="0">
                <a:solidFill>
                  <a:schemeClr val="bg2"/>
                </a:solidFill>
                <a:latin typeface="Times New Roman" pitchFamily="18" charset="0"/>
                <a:cs typeface="Times New Roman" pitchFamily="18" charset="0"/>
              </a:rPr>
              <a:t>The basis of our governments being the opinion of the people, the very first object should be to keep that right</a:t>
            </a:r>
            <a:r>
              <a:rPr lang="en-US" sz="2000" dirty="0">
                <a:solidFill>
                  <a:schemeClr val="bg2"/>
                </a:solidFill>
                <a:latin typeface="Times New Roman" pitchFamily="18" charset="0"/>
                <a:cs typeface="Times New Roman" pitchFamily="18" charset="0"/>
              </a:rPr>
              <a:t>; and were it left to me to decide whether we should have a government without newspapers or newspapers without a government, I should not hesitate a moment to prefer the latter. </a:t>
            </a:r>
            <a:r>
              <a:rPr lang="en-US" sz="2000" i="1" dirty="0">
                <a:solidFill>
                  <a:schemeClr val="bg2"/>
                </a:solidFill>
                <a:latin typeface="Times New Roman" pitchFamily="18" charset="0"/>
                <a:cs typeface="Times New Roman" pitchFamily="18" charset="0"/>
              </a:rPr>
              <a:t>But I should mean that every man should receive those papers and be capable of reading them</a:t>
            </a:r>
            <a:r>
              <a:rPr lang="en-US" sz="2000" dirty="0">
                <a:solidFill>
                  <a:schemeClr val="bg2"/>
                </a:solidFill>
                <a:latin typeface="Times New Roman" pitchFamily="18" charset="0"/>
                <a:cs typeface="Times New Roman" pitchFamily="18" charset="0"/>
              </a:rPr>
              <a:t>."</a:t>
            </a:r>
            <a:r>
              <a:rPr lang="en-US" sz="2000" b="1" dirty="0">
                <a:solidFill>
                  <a:schemeClr val="bg2"/>
                </a:solidFill>
                <a:latin typeface="Times New Roman" pitchFamily="18" charset="0"/>
                <a:cs typeface="Times New Roman" pitchFamily="18" charset="0"/>
              </a:rPr>
              <a:t> </a:t>
            </a:r>
            <a:r>
              <a:rPr lang="en-US" dirty="0">
                <a:solidFill>
                  <a:srgbClr val="0000FF"/>
                </a:solidFill>
              </a:rPr>
              <a:t>	</a:t>
            </a:r>
          </a:p>
        </p:txBody>
      </p:sp>
      <p:pic>
        <p:nvPicPr>
          <p:cNvPr id="4098" name="Picture 2"/>
          <p:cNvPicPr>
            <a:picLocks noChangeAspect="1" noChangeArrowheads="1"/>
          </p:cNvPicPr>
          <p:nvPr/>
        </p:nvPicPr>
        <p:blipFill>
          <a:blip r:embed="rId3" cstate="print"/>
          <a:srcRect/>
          <a:stretch>
            <a:fillRect/>
          </a:stretch>
        </p:blipFill>
        <p:spPr bwMode="auto">
          <a:xfrm>
            <a:off x="0" y="4467225"/>
            <a:ext cx="1914525" cy="239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5732">
                                            <p:txEl>
                                              <p:pRg st="2" end="2"/>
                                            </p:txEl>
                                          </p:spTgt>
                                        </p:tgtEl>
                                        <p:attrNameLst>
                                          <p:attrName>style.visibility</p:attrName>
                                        </p:attrNameLst>
                                      </p:cBhvr>
                                      <p:to>
                                        <p:strVal val="visible"/>
                                      </p:to>
                                    </p:set>
                                    <p:anim calcmode="lin" valueType="num">
                                      <p:cBhvr additive="base">
                                        <p:cTn id="7" dur="500" fill="hold"/>
                                        <p:tgtEl>
                                          <p:spTgt spid="58573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57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0"/>
            <a:ext cx="9144000" cy="1196975"/>
          </a:xfrm>
          <a:noFill/>
        </p:spPr>
        <p:txBody>
          <a:bodyPr/>
          <a:lstStyle/>
          <a:p>
            <a:pPr eaLnBrk="1" hangingPunct="1"/>
            <a:r>
              <a:rPr lang="en-US" sz="4000" dirty="0" smtClean="0">
                <a:latin typeface="Times New Roman" pitchFamily="18" charset="0"/>
                <a:cs typeface="Times New Roman" pitchFamily="18" charset="0"/>
              </a:rPr>
              <a:t>Digital Age Challenges: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Historical Perspective</a:t>
            </a:r>
            <a:endParaRPr lang="en-US" sz="3200" dirty="0" smtClean="0">
              <a:solidFill>
                <a:schemeClr val="accent2"/>
              </a:solidFill>
            </a:endParaRPr>
          </a:p>
        </p:txBody>
      </p:sp>
      <p:sp>
        <p:nvSpPr>
          <p:cNvPr id="1028" name="Rectangle 3"/>
          <p:cNvSpPr>
            <a:spLocks noGrp="1" noChangeArrowheads="1"/>
          </p:cNvSpPr>
          <p:nvPr>
            <p:ph type="body" sz="half" idx="1"/>
          </p:nvPr>
        </p:nvSpPr>
        <p:spPr>
          <a:xfrm>
            <a:off x="271463" y="1470025"/>
            <a:ext cx="6616700" cy="5129213"/>
          </a:xfrm>
        </p:spPr>
        <p:txBody>
          <a:bodyPr/>
          <a:lstStyle/>
          <a:p>
            <a:pPr eaLnBrk="1" hangingPunct="1"/>
            <a:endParaRPr lang="en-US" sz="2000" dirty="0" smtClean="0"/>
          </a:p>
          <a:p>
            <a:pPr lvl="1" eaLnBrk="1" hangingPunct="1">
              <a:buFontTx/>
              <a:buNone/>
            </a:pPr>
            <a:endParaRPr lang="en-US" sz="2000" dirty="0" smtClean="0"/>
          </a:p>
        </p:txBody>
      </p:sp>
      <p:sp>
        <p:nvSpPr>
          <p:cNvPr id="1029" name="Text Box 4"/>
          <p:cNvSpPr txBox="1">
            <a:spLocks noChangeArrowheads="1"/>
          </p:cNvSpPr>
          <p:nvPr/>
        </p:nvSpPr>
        <p:spPr bwMode="auto">
          <a:xfrm>
            <a:off x="0" y="1295400"/>
            <a:ext cx="9144000" cy="2616101"/>
          </a:xfrm>
          <a:prstGeom prst="rect">
            <a:avLst/>
          </a:prstGeom>
          <a:noFill/>
          <a:ln w="9525">
            <a:noFill/>
            <a:miter lim="800000"/>
            <a:headEnd/>
            <a:tailEnd/>
          </a:ln>
        </p:spPr>
        <p:txBody>
          <a:bodyPr wrap="square">
            <a:spAutoFit/>
          </a:bodyPr>
          <a:lstStyle/>
          <a:p>
            <a:pPr marL="457200" indent="-457200"/>
            <a:r>
              <a:rPr lang="en-US" sz="2400" dirty="0">
                <a:latin typeface="Times New Roman" pitchFamily="18" charset="0"/>
                <a:cs typeface="Times New Roman" pitchFamily="18" charset="0"/>
              </a:rPr>
              <a:t>Economics 101</a:t>
            </a:r>
          </a:p>
          <a:p>
            <a:pPr marL="457200" indent="-457200">
              <a:buFontTx/>
              <a:buAutoNum type="arabicPeriod"/>
            </a:pPr>
            <a:r>
              <a:rPr lang="en-US" sz="2000" dirty="0">
                <a:solidFill>
                  <a:schemeClr val="bg2"/>
                </a:solidFill>
                <a:latin typeface="Times New Roman" pitchFamily="18" charset="0"/>
                <a:cs typeface="Times New Roman" pitchFamily="18" charset="0"/>
              </a:rPr>
              <a:t>Supply: “…Whether we should have a government without newspapers or newspapers without a government…”</a:t>
            </a:r>
          </a:p>
          <a:p>
            <a:pPr marL="457200" indent="-457200">
              <a:buFontTx/>
              <a:buAutoNum type="arabicPeriod"/>
            </a:pPr>
            <a:r>
              <a:rPr lang="en-US" sz="2000" dirty="0">
                <a:solidFill>
                  <a:schemeClr val="bg2"/>
                </a:solidFill>
                <a:latin typeface="Times New Roman" pitchFamily="18" charset="0"/>
                <a:cs typeface="Times New Roman" pitchFamily="18" charset="0"/>
              </a:rPr>
              <a:t>Demand: “…Every man should receive those papers and be capable of reading them.”</a:t>
            </a:r>
          </a:p>
          <a:p>
            <a:pPr marL="457200" indent="-457200">
              <a:buFontTx/>
              <a:buAutoNum type="arabicPeriod"/>
            </a:pPr>
            <a:r>
              <a:rPr lang="en-US" sz="2000" dirty="0">
                <a:solidFill>
                  <a:schemeClr val="bg2"/>
                </a:solidFill>
                <a:latin typeface="Times New Roman" pitchFamily="18" charset="0"/>
                <a:cs typeface="Times New Roman" pitchFamily="18" charset="0"/>
              </a:rPr>
              <a:t>Equilibrium=Democracy: “The basis of our governments being the opinion of the people…”</a:t>
            </a:r>
          </a:p>
          <a:p>
            <a:pPr marL="457200" indent="-457200"/>
            <a:r>
              <a:rPr lang="en-US" sz="2000" dirty="0">
                <a:latin typeface="Times New Roman" pitchFamily="18" charset="0"/>
                <a:cs typeface="Times New Roman" pitchFamily="18" charset="0"/>
              </a:rPr>
              <a:t>	</a:t>
            </a:r>
          </a:p>
        </p:txBody>
      </p:sp>
      <p:graphicFrame>
        <p:nvGraphicFramePr>
          <p:cNvPr id="1026" name="Object 5"/>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3075" name="Chart" r:id="rId4" imgW="6096000" imgH="4067251" progId="MSGraph.Chart.8">
                  <p:embed followColorScheme="full"/>
                </p:oleObj>
              </mc:Choice>
              <mc:Fallback>
                <p:oleObj name="Chart" r:id="rId4" imgW="6096000" imgH="4067251"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0" name="Picture 6"/>
          <p:cNvPicPr>
            <a:picLocks noChangeAspect="1" noChangeArrowheads="1"/>
          </p:cNvPicPr>
          <p:nvPr/>
        </p:nvPicPr>
        <p:blipFill>
          <a:blip r:embed="rId6" cstate="print"/>
          <a:srcRect l="11145" b="12572"/>
          <a:stretch>
            <a:fillRect/>
          </a:stretch>
        </p:blipFill>
        <p:spPr bwMode="auto">
          <a:xfrm>
            <a:off x="0" y="3886200"/>
            <a:ext cx="2278063" cy="2395538"/>
          </a:xfrm>
          <a:prstGeom prst="rect">
            <a:avLst/>
          </a:prstGeom>
          <a:noFill/>
          <a:ln w="9525">
            <a:noFill/>
            <a:miter lim="800000"/>
            <a:headEnd/>
            <a:tailEnd/>
          </a:ln>
        </p:spPr>
      </p:pic>
      <p:sp>
        <p:nvSpPr>
          <p:cNvPr id="1031" name="Text Box 7"/>
          <p:cNvSpPr txBox="1">
            <a:spLocks noChangeArrowheads="1"/>
          </p:cNvSpPr>
          <p:nvPr/>
        </p:nvSpPr>
        <p:spPr bwMode="auto">
          <a:xfrm>
            <a:off x="1828800" y="6172200"/>
            <a:ext cx="1677987" cy="274637"/>
          </a:xfrm>
          <a:prstGeom prst="rect">
            <a:avLst/>
          </a:prstGeom>
          <a:noFill/>
          <a:ln w="9525">
            <a:noFill/>
            <a:miter lim="800000"/>
            <a:headEnd/>
            <a:tailEnd/>
          </a:ln>
        </p:spPr>
        <p:txBody>
          <a:bodyPr>
            <a:spAutoFit/>
          </a:bodyPr>
          <a:lstStyle/>
          <a:p>
            <a:pPr>
              <a:spcBef>
                <a:spcPct val="50000"/>
              </a:spcBef>
            </a:pPr>
            <a:r>
              <a:rPr lang="en-US" sz="1200"/>
              <a:t>Quantity</a:t>
            </a:r>
          </a:p>
        </p:txBody>
      </p:sp>
      <p:sp>
        <p:nvSpPr>
          <p:cNvPr id="1032" name="Text Box 8"/>
          <p:cNvSpPr txBox="1">
            <a:spLocks noChangeArrowheads="1"/>
          </p:cNvSpPr>
          <p:nvPr/>
        </p:nvSpPr>
        <p:spPr bwMode="auto">
          <a:xfrm>
            <a:off x="0" y="4038600"/>
            <a:ext cx="1214437" cy="274638"/>
          </a:xfrm>
          <a:prstGeom prst="rect">
            <a:avLst/>
          </a:prstGeom>
          <a:noFill/>
          <a:ln w="9525">
            <a:noFill/>
            <a:miter lim="800000"/>
            <a:headEnd/>
            <a:tailEnd/>
          </a:ln>
        </p:spPr>
        <p:txBody>
          <a:bodyPr>
            <a:spAutoFit/>
          </a:bodyPr>
          <a:lstStyle/>
          <a:p>
            <a:pPr>
              <a:spcBef>
                <a:spcPct val="50000"/>
              </a:spcBef>
            </a:pPr>
            <a:r>
              <a:rPr lang="en-US" sz="1200" dirty="0"/>
              <a:t>Democracy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076325"/>
          </a:xfrm>
          <a:noFill/>
        </p:spPr>
        <p:txBody>
          <a:bodyPr/>
          <a:lstStyle/>
          <a:p>
            <a:pPr eaLnBrk="1" hangingPunct="1"/>
            <a:r>
              <a:rPr lang="en-US" sz="4000" dirty="0" smtClean="0">
                <a:solidFill>
                  <a:schemeClr val="tx1"/>
                </a:solidFill>
                <a:latin typeface="Times New Roman" pitchFamily="18" charset="0"/>
                <a:cs typeface="Times New Roman" pitchFamily="18" charset="0"/>
              </a:rPr>
              <a:t>Information Age Challenges</a:t>
            </a:r>
            <a:br>
              <a:rPr lang="en-US" sz="4000" dirty="0" smtClean="0">
                <a:solidFill>
                  <a:schemeClr val="tx1"/>
                </a:solidFill>
                <a:latin typeface="Times New Roman" pitchFamily="18" charset="0"/>
                <a:cs typeface="Times New Roman" pitchFamily="18" charset="0"/>
              </a:rPr>
            </a:br>
            <a:r>
              <a:rPr lang="en-US" sz="4000" dirty="0" smtClean="0">
                <a:solidFill>
                  <a:schemeClr val="tx1"/>
                </a:solidFill>
                <a:latin typeface="Times New Roman" pitchFamily="18" charset="0"/>
                <a:cs typeface="Times New Roman" pitchFamily="18" charset="0"/>
              </a:rPr>
              <a:t>Broken Economic Model</a:t>
            </a:r>
          </a:p>
        </p:txBody>
      </p:sp>
      <p:sp>
        <p:nvSpPr>
          <p:cNvPr id="6147"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6148" name="Text Box 4"/>
          <p:cNvSpPr txBox="1">
            <a:spLocks noChangeArrowheads="1"/>
          </p:cNvSpPr>
          <p:nvPr/>
        </p:nvSpPr>
        <p:spPr bwMode="auto">
          <a:xfrm>
            <a:off x="0" y="1295400"/>
            <a:ext cx="9144000" cy="3231654"/>
          </a:xfrm>
          <a:prstGeom prst="rect">
            <a:avLst/>
          </a:prstGeom>
          <a:noFill/>
          <a:ln w="9525">
            <a:noFill/>
            <a:miter lim="800000"/>
            <a:headEnd/>
            <a:tailEnd/>
          </a:ln>
        </p:spPr>
        <p:txBody>
          <a:bodyPr wrap="square">
            <a:spAutoFit/>
          </a:bodyPr>
          <a:lstStyle/>
          <a:p>
            <a:pPr marL="457200" indent="-457200"/>
            <a:r>
              <a:rPr lang="en-US" sz="2400" dirty="0" smtClean="0">
                <a:solidFill>
                  <a:schemeClr val="tx2"/>
                </a:solidFill>
                <a:latin typeface="Times New Roman" pitchFamily="18" charset="0"/>
                <a:cs typeface="Times New Roman" pitchFamily="18" charset="0"/>
              </a:rPr>
              <a:t>The </a:t>
            </a:r>
            <a:r>
              <a:rPr lang="en-US" sz="2400" dirty="0">
                <a:solidFill>
                  <a:schemeClr val="tx2"/>
                </a:solidFill>
                <a:latin typeface="Times New Roman" pitchFamily="18" charset="0"/>
                <a:cs typeface="Times New Roman" pitchFamily="18" charset="0"/>
              </a:rPr>
              <a:t>economic model of journalism is </a:t>
            </a:r>
            <a:r>
              <a:rPr lang="en-US" sz="2400" dirty="0" smtClean="0">
                <a:solidFill>
                  <a:schemeClr val="tx2"/>
                </a:solidFill>
                <a:latin typeface="Times New Roman" pitchFamily="18" charset="0"/>
                <a:cs typeface="Times New Roman" pitchFamily="18" charset="0"/>
              </a:rPr>
              <a:t>broken:</a:t>
            </a:r>
            <a:endParaRPr lang="en-US" sz="2400" dirty="0">
              <a:solidFill>
                <a:schemeClr val="tx2"/>
              </a:solidFill>
              <a:latin typeface="Times New Roman" pitchFamily="18" charset="0"/>
              <a:cs typeface="Times New Roman" pitchFamily="18" charset="0"/>
            </a:endParaRPr>
          </a:p>
          <a:p>
            <a:pPr marL="457200" indent="-457200"/>
            <a:r>
              <a:rPr lang="en-US" sz="2000" dirty="0">
                <a:solidFill>
                  <a:schemeClr val="bg2"/>
                </a:solidFill>
                <a:latin typeface="Times New Roman" pitchFamily="18" charset="0"/>
                <a:cs typeface="Times New Roman" pitchFamily="18" charset="0"/>
              </a:rPr>
              <a:t>	-Advertisers historically subsidized the costs of reporting and printing</a:t>
            </a:r>
          </a:p>
          <a:p>
            <a:pPr marL="457200" indent="-457200"/>
            <a:r>
              <a:rPr lang="en-US" sz="2000" dirty="0">
                <a:solidFill>
                  <a:schemeClr val="bg2"/>
                </a:solidFill>
                <a:latin typeface="Times New Roman" pitchFamily="18" charset="0"/>
                <a:cs typeface="Times New Roman" pitchFamily="18" charset="0"/>
              </a:rPr>
              <a:t>	-Subscribers merely paid for delivery costs</a:t>
            </a:r>
          </a:p>
          <a:p>
            <a:pPr marL="457200" indent="-457200"/>
            <a:r>
              <a:rPr lang="en-US" sz="2000" dirty="0">
                <a:solidFill>
                  <a:schemeClr val="bg2"/>
                </a:solidFill>
                <a:latin typeface="Times New Roman" pitchFamily="18" charset="0"/>
                <a:cs typeface="Times New Roman" pitchFamily="18" charset="0"/>
              </a:rPr>
              <a:t>	-The decline of both has fueled a downward spiral</a:t>
            </a:r>
          </a:p>
          <a:p>
            <a:pPr marL="914400" lvl="1" indent="-457200"/>
            <a:r>
              <a:rPr lang="en-US" sz="2000" dirty="0">
                <a:solidFill>
                  <a:schemeClr val="bg2"/>
                </a:solidFill>
                <a:latin typeface="Times New Roman" pitchFamily="18" charset="0"/>
                <a:cs typeface="Times New Roman" pitchFamily="18" charset="0"/>
              </a:rPr>
              <a:t>-Who will bear the costs of investigative reporting?</a:t>
            </a:r>
          </a:p>
          <a:p>
            <a:pPr marL="914400" lvl="1" indent="-457200"/>
            <a:r>
              <a:rPr lang="en-US" sz="2000" dirty="0">
                <a:solidFill>
                  <a:schemeClr val="bg2"/>
                </a:solidFill>
                <a:latin typeface="Times New Roman" pitchFamily="18" charset="0"/>
                <a:cs typeface="Times New Roman" pitchFamily="18" charset="0"/>
              </a:rPr>
              <a:t>-Many online entities like </a:t>
            </a:r>
            <a:r>
              <a:rPr lang="en-US" sz="2000" i="1" dirty="0">
                <a:solidFill>
                  <a:schemeClr val="bg2"/>
                </a:solidFill>
                <a:latin typeface="Times New Roman" pitchFamily="18" charset="0"/>
                <a:cs typeface="Times New Roman" pitchFamily="18" charset="0"/>
              </a:rPr>
              <a:t>Salon</a:t>
            </a:r>
            <a:r>
              <a:rPr lang="en-US" sz="2000" dirty="0">
                <a:solidFill>
                  <a:schemeClr val="bg2"/>
                </a:solidFill>
                <a:latin typeface="Times New Roman" pitchFamily="18" charset="0"/>
                <a:cs typeface="Times New Roman" pitchFamily="18" charset="0"/>
              </a:rPr>
              <a:t> and </a:t>
            </a:r>
            <a:r>
              <a:rPr lang="en-US" sz="2000" i="1" dirty="0">
                <a:solidFill>
                  <a:schemeClr val="bg2"/>
                </a:solidFill>
                <a:latin typeface="Times New Roman" pitchFamily="18" charset="0"/>
                <a:cs typeface="Times New Roman" pitchFamily="18" charset="0"/>
              </a:rPr>
              <a:t>Politico</a:t>
            </a:r>
            <a:r>
              <a:rPr lang="en-US" sz="2000" dirty="0">
                <a:solidFill>
                  <a:schemeClr val="bg2"/>
                </a:solidFill>
                <a:latin typeface="Times New Roman" pitchFamily="18" charset="0"/>
                <a:cs typeface="Times New Roman" pitchFamily="18" charset="0"/>
              </a:rPr>
              <a:t> are operating at a loss.</a:t>
            </a:r>
          </a:p>
          <a:p>
            <a:pPr marL="914400" lvl="1" indent="-457200"/>
            <a:r>
              <a:rPr lang="en-US" sz="2000" dirty="0">
                <a:solidFill>
                  <a:schemeClr val="bg2"/>
                </a:solidFill>
                <a:latin typeface="Times New Roman" pitchFamily="18" charset="0"/>
                <a:cs typeface="Times New Roman" pitchFamily="18" charset="0"/>
              </a:rPr>
              <a:t>-Thus, the rise of alternative models…</a:t>
            </a:r>
          </a:p>
          <a:p>
            <a:pPr marL="914400" lvl="1" indent="-457200"/>
            <a:r>
              <a:rPr lang="en-US" sz="2000" dirty="0">
                <a:solidFill>
                  <a:schemeClr val="bg2"/>
                </a:solidFill>
                <a:latin typeface="Times New Roman" pitchFamily="18" charset="0"/>
                <a:cs typeface="Times New Roman" pitchFamily="18" charset="0"/>
              </a:rPr>
              <a:t>	▪Non-profits (Chicago News Cooperative)</a:t>
            </a:r>
          </a:p>
          <a:p>
            <a:pPr marL="914400" lvl="1" indent="-457200"/>
            <a:r>
              <a:rPr lang="en-US" sz="2000" dirty="0">
                <a:solidFill>
                  <a:schemeClr val="bg2"/>
                </a:solidFill>
                <a:latin typeface="Times New Roman" pitchFamily="18" charset="0"/>
                <a:cs typeface="Times New Roman" pitchFamily="18" charset="0"/>
              </a:rPr>
              <a:t>	▪Online </a:t>
            </a:r>
            <a:r>
              <a:rPr lang="en-US" sz="2000" dirty="0" smtClean="0">
                <a:solidFill>
                  <a:schemeClr val="bg2"/>
                </a:solidFill>
                <a:latin typeface="Times New Roman" pitchFamily="18" charset="0"/>
                <a:cs typeface="Times New Roman" pitchFamily="18" charset="0"/>
              </a:rPr>
              <a:t>payments (New York Times)</a:t>
            </a:r>
            <a:endParaRPr lang="en-US" sz="2000" dirty="0">
              <a:solidFill>
                <a:schemeClr val="bg2"/>
              </a:solidFill>
              <a:latin typeface="Times New Roman" pitchFamily="18" charset="0"/>
              <a:cs typeface="Times New Roman" pitchFamily="18" charset="0"/>
            </a:endParaRPr>
          </a:p>
          <a:p>
            <a:pPr marL="914400" lvl="1" indent="-457200"/>
            <a:r>
              <a:rPr lang="en-US" sz="2000" dirty="0">
                <a:solidFill>
                  <a:schemeClr val="bg2"/>
                </a:solidFill>
                <a:latin typeface="Times New Roman" pitchFamily="18" charset="0"/>
                <a:cs typeface="Times New Roman" pitchFamily="18" charset="0"/>
              </a:rPr>
              <a:t>	▪Handheld devices (</a:t>
            </a:r>
            <a:r>
              <a:rPr lang="en-US" sz="2000" dirty="0" err="1">
                <a:solidFill>
                  <a:schemeClr val="bg2"/>
                </a:solidFill>
                <a:latin typeface="Times New Roman" pitchFamily="18" charset="0"/>
                <a:cs typeface="Times New Roman" pitchFamily="18" charset="0"/>
              </a:rPr>
              <a:t>iPad</a:t>
            </a:r>
            <a:r>
              <a:rPr lang="en-US" sz="2000" dirty="0">
                <a:solidFill>
                  <a:schemeClr val="bg2"/>
                </a:solidFill>
                <a:latin typeface="Times New Roman" pitchFamily="18" charset="0"/>
                <a:cs typeface="Times New Roman" pitchFamily="18" charset="0"/>
              </a:rPr>
              <a:t>)</a:t>
            </a:r>
          </a:p>
        </p:txBody>
      </p:sp>
      <p:pic>
        <p:nvPicPr>
          <p:cNvPr id="6149" name="Picture 6"/>
          <p:cNvPicPr>
            <a:picLocks noChangeAspect="1" noChangeArrowheads="1"/>
          </p:cNvPicPr>
          <p:nvPr/>
        </p:nvPicPr>
        <p:blipFill>
          <a:blip r:embed="rId3" cstate="print"/>
          <a:srcRect l="3125" t="18663" r="5127" b="13377"/>
          <a:stretch>
            <a:fillRect/>
          </a:stretch>
        </p:blipFill>
        <p:spPr bwMode="auto">
          <a:xfrm>
            <a:off x="0" y="4875213"/>
            <a:ext cx="3568700" cy="1982787"/>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3581400" y="5153025"/>
            <a:ext cx="2676525"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2057400"/>
          </a:xfrm>
          <a:noFill/>
        </p:spPr>
        <p:txBody>
          <a:bodyPr/>
          <a:lstStyle/>
          <a:p>
            <a:pPr eaLnBrk="1" hangingPunct="1"/>
            <a:r>
              <a:rPr lang="en-US" sz="4000" dirty="0" smtClean="0">
                <a:latin typeface="Times New Roman" pitchFamily="18" charset="0"/>
                <a:cs typeface="Times New Roman" pitchFamily="18" charset="0"/>
              </a:rPr>
              <a:t>Information Age Challenges: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Fragmented, Competitive Media Environment</a:t>
            </a:r>
          </a:p>
        </p:txBody>
      </p:sp>
      <p:sp>
        <p:nvSpPr>
          <p:cNvPr id="7171" name="Rectangle 3"/>
          <p:cNvSpPr>
            <a:spLocks noGrp="1" noChangeArrowheads="1"/>
          </p:cNvSpPr>
          <p:nvPr>
            <p:ph type="body" sz="half" idx="1"/>
          </p:nvPr>
        </p:nvSpPr>
        <p:spPr>
          <a:xfrm>
            <a:off x="360363" y="1470025"/>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7172" name="Text Box 4"/>
          <p:cNvSpPr txBox="1">
            <a:spLocks noChangeArrowheads="1"/>
          </p:cNvSpPr>
          <p:nvPr/>
        </p:nvSpPr>
        <p:spPr bwMode="auto">
          <a:xfrm>
            <a:off x="0" y="2057400"/>
            <a:ext cx="9144000" cy="2215991"/>
          </a:xfrm>
          <a:prstGeom prst="rect">
            <a:avLst/>
          </a:prstGeom>
          <a:noFill/>
          <a:ln w="9525">
            <a:noFill/>
            <a:miter lim="800000"/>
            <a:headEnd/>
            <a:tailEnd/>
          </a:ln>
        </p:spPr>
        <p:txBody>
          <a:bodyPr wrap="square">
            <a:spAutoFit/>
          </a:bodyPr>
          <a:lstStyle/>
          <a:p>
            <a:pPr marL="457200" indent="-457200"/>
            <a:r>
              <a:rPr lang="en-US" sz="2000" dirty="0">
                <a:solidFill>
                  <a:schemeClr val="bg2"/>
                </a:solidFill>
                <a:latin typeface="Times New Roman" pitchFamily="18" charset="0"/>
                <a:cs typeface="Times New Roman" pitchFamily="18" charset="0"/>
              </a:rPr>
              <a:t>Readers and news consumers are now more abundant than ever,</a:t>
            </a:r>
          </a:p>
          <a:p>
            <a:pPr marL="457200" indent="-457200"/>
            <a:r>
              <a:rPr lang="en-US" sz="2000" dirty="0">
                <a:solidFill>
                  <a:schemeClr val="bg2"/>
                </a:solidFill>
                <a:latin typeface="Times New Roman" pitchFamily="18" charset="0"/>
                <a:cs typeface="Times New Roman" pitchFamily="18" charset="0"/>
              </a:rPr>
              <a:t>but they exist in a fragmented, competitive media environment.</a:t>
            </a:r>
          </a:p>
          <a:p>
            <a:pPr marL="457200" indent="-457200"/>
            <a:r>
              <a:rPr lang="en-US" sz="2000" dirty="0">
                <a:solidFill>
                  <a:schemeClr val="bg2"/>
                </a:solidFill>
                <a:latin typeface="Times New Roman" pitchFamily="18" charset="0"/>
                <a:cs typeface="Times New Roman" pitchFamily="18" charset="0"/>
              </a:rPr>
              <a:t>	-Decline of network news accompanied by cables news’ rise</a:t>
            </a:r>
          </a:p>
          <a:p>
            <a:pPr marL="457200" indent="-457200"/>
            <a:r>
              <a:rPr lang="en-US" sz="2000" dirty="0">
                <a:solidFill>
                  <a:schemeClr val="bg2"/>
                </a:solidFill>
                <a:latin typeface="Times New Roman" pitchFamily="18" charset="0"/>
                <a:cs typeface="Times New Roman" pitchFamily="18" charset="0"/>
              </a:rPr>
              <a:t>	-Local TV news remains profitable</a:t>
            </a:r>
          </a:p>
          <a:p>
            <a:pPr marL="457200" indent="-457200"/>
            <a:r>
              <a:rPr lang="en-US" sz="2000" dirty="0">
                <a:solidFill>
                  <a:schemeClr val="bg2"/>
                </a:solidFill>
                <a:latin typeface="Times New Roman" pitchFamily="18" charset="0"/>
                <a:cs typeface="Times New Roman" pitchFamily="18" charset="0"/>
              </a:rPr>
              <a:t>	-”If it bleeds, it leads”</a:t>
            </a:r>
          </a:p>
          <a:p>
            <a:pPr marL="457200" indent="-457200"/>
            <a:r>
              <a:rPr lang="en-US" sz="2000" dirty="0">
                <a:solidFill>
                  <a:schemeClr val="bg2"/>
                </a:solidFill>
                <a:latin typeface="Times New Roman" pitchFamily="18" charset="0"/>
                <a:cs typeface="Times New Roman" pitchFamily="18" charset="0"/>
              </a:rPr>
              <a:t>	-Corporate ownership and public good in conflict</a:t>
            </a:r>
          </a:p>
          <a:p>
            <a:pPr marL="457200" indent="-457200"/>
            <a:r>
              <a:rPr lang="en-US" dirty="0"/>
              <a:t>	</a:t>
            </a:r>
          </a:p>
        </p:txBody>
      </p:sp>
      <p:pic>
        <p:nvPicPr>
          <p:cNvPr id="7173" name="Picture 6"/>
          <p:cNvPicPr>
            <a:picLocks noChangeAspect="1" noChangeArrowheads="1"/>
          </p:cNvPicPr>
          <p:nvPr/>
        </p:nvPicPr>
        <p:blipFill>
          <a:blip r:embed="rId3" cstate="print"/>
          <a:srcRect r="4411" b="5229"/>
          <a:stretch>
            <a:fillRect/>
          </a:stretch>
        </p:blipFill>
        <p:spPr bwMode="auto">
          <a:xfrm>
            <a:off x="0" y="4095750"/>
            <a:ext cx="3887788"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752600"/>
          </a:xfrm>
          <a:noFill/>
        </p:spPr>
        <p:txBody>
          <a:bodyPr/>
          <a:lstStyle/>
          <a:p>
            <a:pPr eaLnBrk="1" hangingPunct="1"/>
            <a:r>
              <a:rPr lang="en-US" sz="4000" dirty="0" smtClean="0">
                <a:latin typeface="Times New Roman" pitchFamily="18" charset="0"/>
                <a:cs typeface="Times New Roman" pitchFamily="18" charset="0"/>
              </a:rPr>
              <a:t>Information Age Challenges: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Altered Relationship Between Producers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and Consumers</a:t>
            </a:r>
          </a:p>
        </p:txBody>
      </p:sp>
      <p:sp>
        <p:nvSpPr>
          <p:cNvPr id="8195" name="Rectangle 3"/>
          <p:cNvSpPr>
            <a:spLocks noGrp="1" noChangeArrowheads="1"/>
          </p:cNvSpPr>
          <p:nvPr>
            <p:ph type="body" sz="half" idx="1"/>
          </p:nvPr>
        </p:nvSpPr>
        <p:spPr>
          <a:xfrm>
            <a:off x="360363" y="1470025"/>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8196" name="Text Box 4"/>
          <p:cNvSpPr txBox="1">
            <a:spLocks noChangeArrowheads="1"/>
          </p:cNvSpPr>
          <p:nvPr/>
        </p:nvSpPr>
        <p:spPr bwMode="auto">
          <a:xfrm>
            <a:off x="0" y="1904999"/>
            <a:ext cx="9144000" cy="1908215"/>
          </a:xfrm>
          <a:prstGeom prst="rect">
            <a:avLst/>
          </a:prstGeom>
          <a:noFill/>
          <a:ln w="9525">
            <a:noFill/>
            <a:miter lim="800000"/>
            <a:headEnd/>
            <a:tailEnd/>
          </a:ln>
        </p:spPr>
        <p:txBody>
          <a:bodyPr wrap="square">
            <a:spAutoFit/>
          </a:bodyPr>
          <a:lstStyle/>
          <a:p>
            <a:pPr marL="457200" indent="-457200"/>
            <a:r>
              <a:rPr lang="en-US" sz="2000" dirty="0">
                <a:solidFill>
                  <a:schemeClr val="bg2"/>
                </a:solidFill>
                <a:latin typeface="Times New Roman" pitchFamily="18" charset="0"/>
                <a:cs typeface="Times New Roman" pitchFamily="18" charset="0"/>
              </a:rPr>
              <a:t>The relationship between news providers and consumers is no longer one-way, but instead reciprocal.  </a:t>
            </a:r>
          </a:p>
          <a:p>
            <a:pPr marL="914400" lvl="1" indent="-457200"/>
            <a:r>
              <a:rPr lang="en-US" sz="2000" dirty="0">
                <a:solidFill>
                  <a:schemeClr val="bg2"/>
                </a:solidFill>
                <a:latin typeface="Times New Roman" pitchFamily="18" charset="0"/>
                <a:cs typeface="Times New Roman" pitchFamily="18" charset="0"/>
              </a:rPr>
              <a:t>	-Reader comments and page clicks enable immediate feedback.</a:t>
            </a:r>
          </a:p>
          <a:p>
            <a:pPr marL="914400" lvl="1" indent="-457200"/>
            <a:r>
              <a:rPr lang="en-US" sz="2000" dirty="0">
                <a:solidFill>
                  <a:schemeClr val="bg2"/>
                </a:solidFill>
                <a:latin typeface="Times New Roman" pitchFamily="18" charset="0"/>
                <a:cs typeface="Times New Roman" pitchFamily="18" charset="0"/>
              </a:rPr>
              <a:t>	-Packaging less important nowadays than individual stories</a:t>
            </a:r>
          </a:p>
          <a:p>
            <a:pPr marL="914400" lvl="1" indent="-457200"/>
            <a:r>
              <a:rPr lang="en-US" sz="2000" dirty="0">
                <a:solidFill>
                  <a:schemeClr val="bg2"/>
                </a:solidFill>
                <a:latin typeface="Times New Roman" pitchFamily="18" charset="0"/>
                <a:cs typeface="Times New Roman" pitchFamily="18" charset="0"/>
              </a:rPr>
              <a:t>	-Newsroom hierarchy turned on its head</a:t>
            </a:r>
          </a:p>
          <a:p>
            <a:pPr marL="457200" indent="-457200"/>
            <a:r>
              <a:rPr lang="en-US" dirty="0"/>
              <a:t>	</a:t>
            </a:r>
          </a:p>
        </p:txBody>
      </p:sp>
      <p:pic>
        <p:nvPicPr>
          <p:cNvPr id="8197" name="Picture 5"/>
          <p:cNvPicPr>
            <a:picLocks noChangeAspect="1" noChangeArrowheads="1"/>
          </p:cNvPicPr>
          <p:nvPr/>
        </p:nvPicPr>
        <p:blipFill>
          <a:blip r:embed="rId3" cstate="print"/>
          <a:srcRect t="21527" r="44727" b="7791"/>
          <a:stretch>
            <a:fillRect/>
          </a:stretch>
        </p:blipFill>
        <p:spPr bwMode="auto">
          <a:xfrm>
            <a:off x="0" y="4110038"/>
            <a:ext cx="2865437" cy="2747962"/>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l="25781" t="27084" r="27344" b="16667"/>
          <a:stretch>
            <a:fillRect/>
          </a:stretch>
        </p:blipFill>
        <p:spPr bwMode="auto">
          <a:xfrm>
            <a:off x="3200400" y="4114800"/>
            <a:ext cx="3048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392238"/>
          </a:xfrm>
          <a:noFill/>
        </p:spPr>
        <p:txBody>
          <a:bodyPr/>
          <a:lstStyle/>
          <a:p>
            <a:pPr eaLnBrk="1" hangingPunct="1"/>
            <a:r>
              <a:rPr lang="en-US" sz="4000" dirty="0" smtClean="0">
                <a:latin typeface="Times New Roman" pitchFamily="18" charset="0"/>
                <a:cs typeface="Times New Roman" pitchFamily="18" charset="0"/>
              </a:rPr>
              <a:t>Information Age Challenges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Proliferation of Edge and Opinion</a:t>
            </a:r>
          </a:p>
        </p:txBody>
      </p:sp>
      <p:sp>
        <p:nvSpPr>
          <p:cNvPr id="9219"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9220" name="Text Box 4"/>
          <p:cNvSpPr txBox="1">
            <a:spLocks noChangeArrowheads="1"/>
          </p:cNvSpPr>
          <p:nvPr/>
        </p:nvSpPr>
        <p:spPr bwMode="auto">
          <a:xfrm>
            <a:off x="0" y="1371599"/>
            <a:ext cx="9144000" cy="1323439"/>
          </a:xfrm>
          <a:prstGeom prst="rect">
            <a:avLst/>
          </a:prstGeom>
          <a:noFill/>
          <a:ln w="9525">
            <a:noFill/>
            <a:miter lim="800000"/>
            <a:headEnd/>
            <a:tailEnd/>
          </a:ln>
        </p:spPr>
        <p:txBody>
          <a:bodyPr wrap="square">
            <a:spAutoFit/>
          </a:bodyPr>
          <a:lstStyle/>
          <a:p>
            <a:pPr marL="457200" indent="-457200"/>
            <a:r>
              <a:rPr lang="en-US" sz="2000" dirty="0">
                <a:solidFill>
                  <a:schemeClr val="bg2"/>
                </a:solidFill>
                <a:latin typeface="Times New Roman" pitchFamily="18" charset="0"/>
                <a:cs typeface="Times New Roman" pitchFamily="18" charset="0"/>
              </a:rPr>
              <a:t>News consumers are increasingly interested in edge and </a:t>
            </a:r>
            <a:r>
              <a:rPr lang="en-US" sz="2000" dirty="0" smtClean="0">
                <a:solidFill>
                  <a:schemeClr val="bg2"/>
                </a:solidFill>
                <a:latin typeface="Times New Roman" pitchFamily="18" charset="0"/>
                <a:cs typeface="Times New Roman" pitchFamily="18" charset="0"/>
              </a:rPr>
              <a:t>opinion:</a:t>
            </a:r>
            <a:endParaRPr lang="en-US" sz="2000" dirty="0">
              <a:solidFill>
                <a:schemeClr val="bg2"/>
              </a:solidFill>
              <a:latin typeface="Times New Roman" pitchFamily="18" charset="0"/>
              <a:cs typeface="Times New Roman" pitchFamily="18" charset="0"/>
            </a:endParaRPr>
          </a:p>
          <a:p>
            <a:pPr marL="457200" indent="-457200"/>
            <a:r>
              <a:rPr lang="en-US" sz="2000" dirty="0">
                <a:solidFill>
                  <a:schemeClr val="bg2"/>
                </a:solidFill>
                <a:latin typeface="Times New Roman" pitchFamily="18" charset="0"/>
                <a:cs typeface="Times New Roman" pitchFamily="18" charset="0"/>
              </a:rPr>
              <a:t>	-Personalities, not the news itself, takes center stage</a:t>
            </a:r>
          </a:p>
          <a:p>
            <a:pPr marL="914400" lvl="1" indent="-457200"/>
            <a:r>
              <a:rPr lang="en-US" sz="2000" dirty="0">
                <a:solidFill>
                  <a:schemeClr val="bg2"/>
                </a:solidFill>
                <a:latin typeface="Times New Roman" pitchFamily="18" charset="0"/>
                <a:cs typeface="Times New Roman" pitchFamily="18" charset="0"/>
              </a:rPr>
              <a:t>-This is accompanied by a retreat to partisanship in our press, and…</a:t>
            </a:r>
          </a:p>
          <a:p>
            <a:pPr marL="914400" lvl="1" indent="-457200"/>
            <a:r>
              <a:rPr lang="en-US" sz="2000" dirty="0">
                <a:solidFill>
                  <a:schemeClr val="bg2"/>
                </a:solidFill>
                <a:latin typeface="Times New Roman" pitchFamily="18" charset="0"/>
                <a:cs typeface="Times New Roman" pitchFamily="18" charset="0"/>
              </a:rPr>
              <a:t>-A turn to satirical and soft-news programs as a source for political </a:t>
            </a:r>
            <a:r>
              <a:rPr lang="en-US" sz="2000" dirty="0" smtClean="0">
                <a:solidFill>
                  <a:schemeClr val="bg2"/>
                </a:solidFill>
                <a:latin typeface="Times New Roman" pitchFamily="18" charset="0"/>
                <a:cs typeface="Times New Roman" pitchFamily="18" charset="0"/>
              </a:rPr>
              <a:t>information</a:t>
            </a:r>
            <a:endParaRPr lang="en-US" sz="2000" dirty="0">
              <a:solidFill>
                <a:schemeClr val="bg2"/>
              </a:solidFill>
              <a:latin typeface="Times New Roman" pitchFamily="18" charset="0"/>
              <a:cs typeface="Times New Roman" pitchFamily="18" charset="0"/>
            </a:endParaRPr>
          </a:p>
        </p:txBody>
      </p:sp>
      <p:pic>
        <p:nvPicPr>
          <p:cNvPr id="9221" name="Picture 7"/>
          <p:cNvPicPr>
            <a:picLocks noChangeAspect="1" noChangeArrowheads="1"/>
          </p:cNvPicPr>
          <p:nvPr/>
        </p:nvPicPr>
        <p:blipFill>
          <a:blip r:embed="rId3" cstate="print"/>
          <a:srcRect/>
          <a:stretch>
            <a:fillRect/>
          </a:stretch>
        </p:blipFill>
        <p:spPr bwMode="auto">
          <a:xfrm>
            <a:off x="0" y="3309938"/>
            <a:ext cx="2327275" cy="3548062"/>
          </a:xfrm>
          <a:prstGeom prst="rect">
            <a:avLst/>
          </a:prstGeom>
          <a:noFill/>
          <a:ln w="9525">
            <a:noFill/>
            <a:miter lim="800000"/>
            <a:headEnd/>
            <a:tailEnd/>
          </a:ln>
        </p:spPr>
      </p:pic>
      <p:pic>
        <p:nvPicPr>
          <p:cNvPr id="9222" name="Picture 9"/>
          <p:cNvPicPr>
            <a:picLocks noChangeAspect="1" noChangeArrowheads="1"/>
          </p:cNvPicPr>
          <p:nvPr/>
        </p:nvPicPr>
        <p:blipFill>
          <a:blip r:embed="rId4" cstate="print"/>
          <a:srcRect/>
          <a:stretch>
            <a:fillRect/>
          </a:stretch>
        </p:blipFill>
        <p:spPr bwMode="auto">
          <a:xfrm>
            <a:off x="2667000" y="4029075"/>
            <a:ext cx="3771900"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144000" cy="1676400"/>
          </a:xfrm>
        </p:spPr>
        <p:txBody>
          <a:bodyPr/>
          <a:lstStyle/>
          <a:p>
            <a:pPr eaLnBrk="1" hangingPunct="1"/>
            <a:r>
              <a:rPr lang="en-US" sz="4000" b="1" dirty="0" smtClean="0">
                <a:latin typeface="Times New Roman" pitchFamily="18" charset="0"/>
                <a:cs typeface="Times New Roman" pitchFamily="18" charset="0"/>
              </a:rPr>
              <a:t>Overview: Freedom of Speech and Press</a:t>
            </a:r>
          </a:p>
        </p:txBody>
      </p:sp>
      <p:sp>
        <p:nvSpPr>
          <p:cNvPr id="9219" name="Content Placeholder 7"/>
          <p:cNvSpPr>
            <a:spLocks noGrp="1"/>
          </p:cNvSpPr>
          <p:nvPr>
            <p:ph idx="4294967295"/>
          </p:nvPr>
        </p:nvSpPr>
        <p:spPr>
          <a:xfrm>
            <a:off x="933450" y="1219200"/>
            <a:ext cx="7448550" cy="5257800"/>
          </a:xfrm>
        </p:spPr>
        <p:txBody>
          <a:bodyPr/>
          <a:lstStyle/>
          <a:p>
            <a:pPr eaLnBrk="1" hangingPunct="1">
              <a:buNone/>
            </a:pPr>
            <a:r>
              <a:rPr lang="en-US" sz="2800" dirty="0" smtClean="0">
                <a:solidFill>
                  <a:schemeClr val="bg2"/>
                </a:solidFill>
                <a:latin typeface="Times New Roman" pitchFamily="18" charset="0"/>
                <a:cs typeface="Times New Roman" pitchFamily="18" charset="0"/>
              </a:rPr>
              <a:t>	“</a:t>
            </a:r>
            <a:r>
              <a:rPr lang="en-US" sz="2800" b="1" dirty="0" smtClean="0">
                <a:solidFill>
                  <a:schemeClr val="bg2"/>
                </a:solidFill>
                <a:latin typeface="Times New Roman" pitchFamily="18" charset="0"/>
                <a:cs typeface="Times New Roman" pitchFamily="18" charset="0"/>
              </a:rPr>
              <a:t>Congress shall make no law </a:t>
            </a:r>
            <a:r>
              <a:rPr lang="en-US" sz="2800" dirty="0" smtClean="0">
                <a:solidFill>
                  <a:schemeClr val="bg2"/>
                </a:solidFill>
                <a:latin typeface="Times New Roman" pitchFamily="18" charset="0"/>
                <a:cs typeface="Times New Roman" pitchFamily="18" charset="0"/>
              </a:rPr>
              <a:t>respecting an establishment of religion, or prohibiting the free exercise thereof; or </a:t>
            </a:r>
            <a:r>
              <a:rPr lang="en-US" sz="2800" b="1" dirty="0" smtClean="0">
                <a:solidFill>
                  <a:schemeClr val="bg2"/>
                </a:solidFill>
                <a:latin typeface="Times New Roman" pitchFamily="18" charset="0"/>
                <a:cs typeface="Times New Roman" pitchFamily="18" charset="0"/>
              </a:rPr>
              <a:t>abridging the freedom of speech, or of the press</a:t>
            </a:r>
            <a:r>
              <a:rPr lang="en-US" sz="2800" dirty="0" smtClean="0">
                <a:solidFill>
                  <a:schemeClr val="bg2"/>
                </a:solidFill>
                <a:latin typeface="Times New Roman" pitchFamily="18" charset="0"/>
                <a:cs typeface="Times New Roman" pitchFamily="18" charset="0"/>
              </a:rPr>
              <a:t>; or the right of the people peaceably to assemble, and to petition the government for a redress of grievances.”</a:t>
            </a: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2</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9222" name="Picture 7"/>
          <p:cNvPicPr>
            <a:picLocks noChangeAspect="1" noChangeArrowheads="1"/>
          </p:cNvPicPr>
          <p:nvPr/>
        </p:nvPicPr>
        <p:blipFill>
          <a:blip r:embed="rId3" cstate="print"/>
          <a:srcRect/>
          <a:stretch>
            <a:fillRect/>
          </a:stretch>
        </p:blipFill>
        <p:spPr bwMode="auto">
          <a:xfrm>
            <a:off x="1371600" y="4038600"/>
            <a:ext cx="4314825" cy="24225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52400"/>
            <a:ext cx="9144000" cy="1239838"/>
          </a:xfrm>
          <a:noFill/>
        </p:spPr>
        <p:txBody>
          <a:bodyPr/>
          <a:lstStyle/>
          <a:p>
            <a:pPr eaLnBrk="1" hangingPunct="1"/>
            <a:r>
              <a:rPr lang="en-US" sz="4000" dirty="0" smtClean="0">
                <a:latin typeface="Times New Roman" pitchFamily="18" charset="0"/>
                <a:cs typeface="Times New Roman" pitchFamily="18" charset="0"/>
              </a:rPr>
              <a:t>Information Age Challenges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Democratization of Media </a:t>
            </a:r>
            <a:r>
              <a:rPr lang="en-US" sz="3200" dirty="0" smtClean="0">
                <a:solidFill>
                  <a:schemeClr val="accent2"/>
                </a:solidFill>
              </a:rPr>
              <a:t/>
            </a:r>
            <a:br>
              <a:rPr lang="en-US" sz="3200" dirty="0" smtClean="0">
                <a:solidFill>
                  <a:schemeClr val="accent2"/>
                </a:solidFill>
              </a:rPr>
            </a:br>
            <a:endParaRPr lang="en-US" sz="3200" dirty="0" smtClean="0">
              <a:solidFill>
                <a:schemeClr val="accent2"/>
              </a:solidFill>
            </a:endParaRPr>
          </a:p>
        </p:txBody>
      </p:sp>
      <p:sp>
        <p:nvSpPr>
          <p:cNvPr id="10243"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10244" name="Text Box 4"/>
          <p:cNvSpPr txBox="1">
            <a:spLocks noChangeArrowheads="1"/>
          </p:cNvSpPr>
          <p:nvPr/>
        </p:nvSpPr>
        <p:spPr bwMode="auto">
          <a:xfrm>
            <a:off x="0" y="1219200"/>
            <a:ext cx="9144000" cy="2246769"/>
          </a:xfrm>
          <a:prstGeom prst="rect">
            <a:avLst/>
          </a:prstGeom>
          <a:noFill/>
          <a:ln w="9525">
            <a:noFill/>
            <a:miter lim="800000"/>
            <a:headEnd/>
            <a:tailEnd/>
          </a:ln>
        </p:spPr>
        <p:txBody>
          <a:bodyPr wrap="square">
            <a:spAutoFit/>
          </a:bodyPr>
          <a:lstStyle/>
          <a:p>
            <a:pPr marL="457200" indent="-457200"/>
            <a:r>
              <a:rPr lang="en-US" sz="2000" dirty="0">
                <a:solidFill>
                  <a:schemeClr val="bg2"/>
                </a:solidFill>
                <a:latin typeface="Times New Roman" pitchFamily="18" charset="0"/>
                <a:cs typeface="Times New Roman" pitchFamily="18" charset="0"/>
              </a:rPr>
              <a:t>News is delivered in more viral forms, for we are now all able to </a:t>
            </a:r>
            <a:r>
              <a:rPr lang="en-US" sz="2000" dirty="0" smtClean="0">
                <a:solidFill>
                  <a:schemeClr val="bg2"/>
                </a:solidFill>
                <a:latin typeface="Times New Roman" pitchFamily="18" charset="0"/>
                <a:cs typeface="Times New Roman" pitchFamily="18" charset="0"/>
              </a:rPr>
              <a:t>publish:</a:t>
            </a:r>
            <a:endParaRPr lang="en-US" sz="2000" dirty="0">
              <a:solidFill>
                <a:schemeClr val="bg2"/>
              </a:solidFill>
              <a:latin typeface="Times New Roman" pitchFamily="18" charset="0"/>
              <a:cs typeface="Times New Roman" pitchFamily="18" charset="0"/>
            </a:endParaRPr>
          </a:p>
          <a:p>
            <a:pPr marL="914400" lvl="1" indent="-457200"/>
            <a:r>
              <a:rPr lang="en-US" sz="2000" dirty="0">
                <a:solidFill>
                  <a:schemeClr val="bg2"/>
                </a:solidFill>
                <a:latin typeface="Times New Roman" pitchFamily="18" charset="0"/>
                <a:cs typeface="Times New Roman" pitchFamily="18" charset="0"/>
              </a:rPr>
              <a:t>-Stories are forwarded via cyberspace, posted on social networking sites</a:t>
            </a:r>
          </a:p>
          <a:p>
            <a:pPr marL="914400" lvl="1" indent="-457200"/>
            <a:r>
              <a:rPr lang="en-US" sz="2000" dirty="0">
                <a:solidFill>
                  <a:schemeClr val="bg2"/>
                </a:solidFill>
                <a:latin typeface="Times New Roman" pitchFamily="18" charset="0"/>
                <a:cs typeface="Times New Roman" pitchFamily="18" charset="0"/>
              </a:rPr>
              <a:t>-Bloggers revealed CBS’ use of falsified documents in connection to the Bush National Guard Story in 2004</a:t>
            </a:r>
          </a:p>
          <a:p>
            <a:pPr marL="914400" lvl="1" indent="-457200"/>
            <a:r>
              <a:rPr lang="en-US" sz="2000" dirty="0" smtClean="0">
                <a:solidFill>
                  <a:schemeClr val="bg2"/>
                </a:solidFill>
                <a:latin typeface="Times New Roman" pitchFamily="18" charset="0"/>
                <a:cs typeface="Times New Roman" pitchFamily="18" charset="0"/>
              </a:rPr>
              <a:t>-Social media </a:t>
            </a:r>
            <a:r>
              <a:rPr lang="en-US" sz="2000" dirty="0">
                <a:solidFill>
                  <a:schemeClr val="bg2"/>
                </a:solidFill>
                <a:latin typeface="Times New Roman" pitchFamily="18" charset="0"/>
                <a:cs typeface="Times New Roman" pitchFamily="18" charset="0"/>
              </a:rPr>
              <a:t>holds political candidates to new levels of accountability</a:t>
            </a:r>
          </a:p>
          <a:p>
            <a:pPr marL="914400" lvl="1" indent="-457200"/>
            <a:r>
              <a:rPr lang="en-US" sz="2000" dirty="0">
                <a:solidFill>
                  <a:schemeClr val="bg2"/>
                </a:solidFill>
                <a:latin typeface="Times New Roman" pitchFamily="18" charset="0"/>
                <a:cs typeface="Times New Roman" pitchFamily="18" charset="0"/>
              </a:rPr>
              <a:t>-Rise of citizen journalists</a:t>
            </a:r>
          </a:p>
          <a:p>
            <a:pPr marL="914400" lvl="1" indent="-457200"/>
            <a:r>
              <a:rPr lang="en-US" sz="2000" dirty="0">
                <a:solidFill>
                  <a:schemeClr val="bg2"/>
                </a:solidFill>
                <a:latin typeface="Times New Roman" pitchFamily="18" charset="0"/>
                <a:cs typeface="Times New Roman" pitchFamily="18" charset="0"/>
              </a:rPr>
              <a:t>-Return to the First Amendment’s original roots?</a:t>
            </a:r>
          </a:p>
        </p:txBody>
      </p:sp>
      <p:pic>
        <p:nvPicPr>
          <p:cNvPr id="10245" name="Picture 5"/>
          <p:cNvPicPr>
            <a:picLocks noChangeAspect="1" noChangeArrowheads="1"/>
          </p:cNvPicPr>
          <p:nvPr/>
        </p:nvPicPr>
        <p:blipFill>
          <a:blip r:embed="rId3" cstate="print"/>
          <a:srcRect/>
          <a:stretch>
            <a:fillRect/>
          </a:stretch>
        </p:blipFill>
        <p:spPr bwMode="auto">
          <a:xfrm>
            <a:off x="533400" y="3886200"/>
            <a:ext cx="2847975" cy="2139950"/>
          </a:xfrm>
          <a:prstGeom prst="rect">
            <a:avLst/>
          </a:prstGeom>
          <a:noFill/>
          <a:ln w="9525">
            <a:noFill/>
            <a:miter lim="800000"/>
            <a:headEnd/>
            <a:tailEnd/>
          </a:ln>
        </p:spPr>
      </p:pic>
      <p:pic>
        <p:nvPicPr>
          <p:cNvPr id="10246" name="Picture 6"/>
          <p:cNvPicPr>
            <a:picLocks noChangeAspect="1" noChangeArrowheads="1"/>
          </p:cNvPicPr>
          <p:nvPr/>
        </p:nvPicPr>
        <p:blipFill>
          <a:blip r:embed="rId4" cstate="print"/>
          <a:srcRect/>
          <a:stretch>
            <a:fillRect/>
          </a:stretch>
        </p:blipFill>
        <p:spPr bwMode="auto">
          <a:xfrm>
            <a:off x="3581400" y="3886200"/>
            <a:ext cx="2325687" cy="1747837"/>
          </a:xfrm>
          <a:prstGeom prst="rect">
            <a:avLst/>
          </a:prstGeom>
          <a:noFill/>
          <a:ln w="9525">
            <a:noFill/>
            <a:miter lim="800000"/>
            <a:headEnd/>
            <a:tailEnd/>
          </a:ln>
        </p:spPr>
      </p:pic>
      <p:pic>
        <p:nvPicPr>
          <p:cNvPr id="7170" name="Picture 2"/>
          <p:cNvPicPr>
            <a:picLocks noChangeAspect="1" noChangeArrowheads="1"/>
          </p:cNvPicPr>
          <p:nvPr/>
        </p:nvPicPr>
        <p:blipFill>
          <a:blip r:embed="rId5" cstate="print"/>
          <a:srcRect/>
          <a:stretch>
            <a:fillRect/>
          </a:stretch>
        </p:blipFill>
        <p:spPr bwMode="auto">
          <a:xfrm>
            <a:off x="6096001" y="3888480"/>
            <a:ext cx="2362200" cy="17693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144000" cy="819150"/>
          </a:xfrm>
          <a:noFill/>
        </p:spPr>
        <p:txBody>
          <a:bodyPr/>
          <a:lstStyle/>
          <a:p>
            <a:pPr eaLnBrk="1" hangingPunct="1"/>
            <a:r>
              <a:rPr lang="en-US" sz="4000" dirty="0" smtClean="0"/>
              <a:t>Information Age Challenges</a:t>
            </a:r>
            <a:br>
              <a:rPr lang="en-US" sz="4000" dirty="0" smtClean="0"/>
            </a:br>
            <a:r>
              <a:rPr lang="en-US" sz="4000" dirty="0" smtClean="0"/>
              <a:t>Newspapers Slow Death</a:t>
            </a:r>
          </a:p>
        </p:txBody>
      </p:sp>
      <p:sp>
        <p:nvSpPr>
          <p:cNvPr id="11267"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11268" name="Text Box 4"/>
          <p:cNvSpPr txBox="1">
            <a:spLocks noChangeArrowheads="1"/>
          </p:cNvSpPr>
          <p:nvPr/>
        </p:nvSpPr>
        <p:spPr bwMode="auto">
          <a:xfrm>
            <a:off x="0" y="1219200"/>
            <a:ext cx="9144000" cy="4770537"/>
          </a:xfrm>
          <a:prstGeom prst="rect">
            <a:avLst/>
          </a:prstGeom>
          <a:noFill/>
          <a:ln w="9525">
            <a:noFill/>
            <a:miter lim="800000"/>
            <a:headEnd/>
            <a:tailEnd/>
          </a:ln>
        </p:spPr>
        <p:txBody>
          <a:bodyPr wrap="square">
            <a:spAutoFit/>
          </a:bodyPr>
          <a:lstStyle/>
          <a:p>
            <a:pPr marL="457200" indent="-457200"/>
            <a:r>
              <a:rPr lang="en-US" sz="2400" dirty="0">
                <a:solidFill>
                  <a:schemeClr val="tx2"/>
                </a:solidFill>
                <a:latin typeface="Times New Roman" pitchFamily="18" charset="0"/>
                <a:cs typeface="Times New Roman" pitchFamily="18" charset="0"/>
              </a:rPr>
              <a:t>“Do Newspapers Matter?”</a:t>
            </a:r>
          </a:p>
          <a:p>
            <a:pPr marL="914400" lvl="1" indent="-457200"/>
            <a:r>
              <a:rPr lang="en-US" sz="2000" dirty="0">
                <a:solidFill>
                  <a:schemeClr val="bg2"/>
                </a:solidFill>
                <a:latin typeface="Times New Roman" pitchFamily="18" charset="0"/>
                <a:cs typeface="Times New Roman" pitchFamily="18" charset="0"/>
              </a:rPr>
              <a:t>-Study by Princeton economist Sam </a:t>
            </a:r>
            <a:r>
              <a:rPr lang="en-US" sz="2000" dirty="0" err="1">
                <a:solidFill>
                  <a:schemeClr val="bg2"/>
                </a:solidFill>
                <a:latin typeface="Times New Roman" pitchFamily="18" charset="0"/>
                <a:cs typeface="Times New Roman" pitchFamily="18" charset="0"/>
              </a:rPr>
              <a:t>Schulhofer-Wohl</a:t>
            </a:r>
            <a:r>
              <a:rPr lang="en-US" sz="2000" dirty="0">
                <a:solidFill>
                  <a:schemeClr val="bg2"/>
                </a:solidFill>
                <a:latin typeface="Times New Roman" pitchFamily="18" charset="0"/>
                <a:cs typeface="Times New Roman" pitchFamily="18" charset="0"/>
              </a:rPr>
              <a:t> </a:t>
            </a:r>
          </a:p>
          <a:p>
            <a:pPr marL="914400" lvl="1" indent="-457200"/>
            <a:r>
              <a:rPr lang="en-US" sz="2000" dirty="0">
                <a:solidFill>
                  <a:schemeClr val="bg2"/>
                </a:solidFill>
                <a:latin typeface="Times New Roman" pitchFamily="18" charset="0"/>
                <a:cs typeface="Times New Roman" pitchFamily="18" charset="0"/>
              </a:rPr>
              <a:t>(March 13, 2009)</a:t>
            </a:r>
          </a:p>
          <a:p>
            <a:pPr marL="914400" lvl="1" indent="-457200"/>
            <a:r>
              <a:rPr lang="en-US" sz="2000" dirty="0">
                <a:solidFill>
                  <a:schemeClr val="bg2"/>
                </a:solidFill>
                <a:latin typeface="Times New Roman" pitchFamily="18" charset="0"/>
                <a:cs typeface="Times New Roman" pitchFamily="18" charset="0"/>
              </a:rPr>
              <a:t>-Focal point: December 31, 2007 closing of the </a:t>
            </a:r>
            <a:r>
              <a:rPr lang="en-US" sz="2000" i="1" dirty="0">
                <a:solidFill>
                  <a:schemeClr val="bg2"/>
                </a:solidFill>
                <a:latin typeface="Times New Roman" pitchFamily="18" charset="0"/>
                <a:cs typeface="Times New Roman" pitchFamily="18" charset="0"/>
              </a:rPr>
              <a:t>Cincinnati Post</a:t>
            </a:r>
            <a:r>
              <a:rPr lang="en-US" sz="2000" dirty="0">
                <a:solidFill>
                  <a:schemeClr val="bg2"/>
                </a:solidFill>
                <a:latin typeface="Times New Roman" pitchFamily="18" charset="0"/>
                <a:cs typeface="Times New Roman" pitchFamily="18" charset="0"/>
              </a:rPr>
              <a:t>, leaving only the larger </a:t>
            </a:r>
            <a:r>
              <a:rPr lang="en-US" sz="2000" i="1" dirty="0">
                <a:solidFill>
                  <a:schemeClr val="bg2"/>
                </a:solidFill>
                <a:latin typeface="Times New Roman" pitchFamily="18" charset="0"/>
                <a:cs typeface="Times New Roman" pitchFamily="18" charset="0"/>
              </a:rPr>
              <a:t>Enquirer</a:t>
            </a:r>
          </a:p>
          <a:p>
            <a:pPr marL="914400" lvl="1" indent="-457200"/>
            <a:r>
              <a:rPr lang="en-US" sz="2000" dirty="0">
                <a:solidFill>
                  <a:schemeClr val="bg2"/>
                </a:solidFill>
                <a:latin typeface="Times New Roman" pitchFamily="18" charset="0"/>
                <a:cs typeface="Times New Roman" pitchFamily="18" charset="0"/>
              </a:rPr>
              <a:t>-Search for a “substantial and measurable impact on public life” in surrounding Kentucky counties that represented the </a:t>
            </a:r>
            <a:r>
              <a:rPr lang="en-US" sz="2000" i="1" dirty="0">
                <a:solidFill>
                  <a:schemeClr val="bg2"/>
                </a:solidFill>
                <a:latin typeface="Times New Roman" pitchFamily="18" charset="0"/>
                <a:cs typeface="Times New Roman" pitchFamily="18" charset="0"/>
              </a:rPr>
              <a:t>Post</a:t>
            </a:r>
            <a:r>
              <a:rPr lang="en-US" sz="2000" dirty="0">
                <a:solidFill>
                  <a:schemeClr val="bg2"/>
                </a:solidFill>
                <a:latin typeface="Times New Roman" pitchFamily="18" charset="0"/>
                <a:cs typeface="Times New Roman" pitchFamily="18" charset="0"/>
              </a:rPr>
              <a:t>’s readership base</a:t>
            </a:r>
          </a:p>
          <a:p>
            <a:pPr marL="914400" lvl="1" indent="-457200"/>
            <a:r>
              <a:rPr lang="en-US" sz="2000" dirty="0">
                <a:solidFill>
                  <a:schemeClr val="bg2"/>
                </a:solidFill>
                <a:latin typeface="Times New Roman" pitchFamily="18" charset="0"/>
                <a:cs typeface="Times New Roman" pitchFamily="18" charset="0"/>
              </a:rPr>
              <a:t>-Past research has shown:</a:t>
            </a:r>
          </a:p>
          <a:p>
            <a:pPr marL="914400" lvl="1" indent="-457200"/>
            <a:r>
              <a:rPr lang="en-US" sz="2000" dirty="0">
                <a:solidFill>
                  <a:schemeClr val="bg2"/>
                </a:solidFill>
                <a:latin typeface="Times New Roman" pitchFamily="18" charset="0"/>
                <a:cs typeface="Times New Roman" pitchFamily="18" charset="0"/>
              </a:rPr>
              <a:t>	1.  Higher newspaper readership=less corruption</a:t>
            </a:r>
          </a:p>
          <a:p>
            <a:pPr marL="914400" lvl="1" indent="-457200"/>
            <a:r>
              <a:rPr lang="en-US" sz="2000" dirty="0">
                <a:solidFill>
                  <a:schemeClr val="bg2"/>
                </a:solidFill>
                <a:latin typeface="Times New Roman" pitchFamily="18" charset="0"/>
                <a:cs typeface="Times New Roman" pitchFamily="18" charset="0"/>
              </a:rPr>
              <a:t>	2.  Cities with daily or weekly papers less likely to re-elect incumbents</a:t>
            </a:r>
          </a:p>
          <a:p>
            <a:pPr marL="914400" lvl="1" indent="-457200"/>
            <a:r>
              <a:rPr lang="en-US" sz="2000" dirty="0">
                <a:solidFill>
                  <a:schemeClr val="bg2"/>
                </a:solidFill>
                <a:latin typeface="Times New Roman" pitchFamily="18" charset="0"/>
                <a:cs typeface="Times New Roman" pitchFamily="18" charset="0"/>
              </a:rPr>
              <a:t>	3.  Editorial endorsements affect ballot box behavior</a:t>
            </a:r>
          </a:p>
          <a:p>
            <a:pPr marL="914400" lvl="1" indent="-457200"/>
            <a:r>
              <a:rPr lang="en-US" sz="2000" dirty="0">
                <a:solidFill>
                  <a:schemeClr val="bg2"/>
                </a:solidFill>
                <a:latin typeface="Times New Roman" pitchFamily="18" charset="0"/>
                <a:cs typeface="Times New Roman" pitchFamily="18" charset="0"/>
              </a:rPr>
              <a:t>-Among their findings:</a:t>
            </a:r>
          </a:p>
          <a:p>
            <a:pPr marL="914400" lvl="1" indent="-457200"/>
            <a:r>
              <a:rPr lang="en-US" sz="2000" dirty="0">
                <a:solidFill>
                  <a:schemeClr val="bg2"/>
                </a:solidFill>
                <a:latin typeface="Times New Roman" pitchFamily="18" charset="0"/>
                <a:cs typeface="Times New Roman" pitchFamily="18" charset="0"/>
              </a:rPr>
              <a:t>	1.  Fewer candidates for municipal office</a:t>
            </a:r>
          </a:p>
          <a:p>
            <a:pPr marL="914400" lvl="1" indent="-457200"/>
            <a:r>
              <a:rPr lang="en-US" sz="2000" dirty="0">
                <a:solidFill>
                  <a:schemeClr val="bg2"/>
                </a:solidFill>
                <a:latin typeface="Times New Roman" pitchFamily="18" charset="0"/>
                <a:cs typeface="Times New Roman" pitchFamily="18" charset="0"/>
              </a:rPr>
              <a:t>	2.  Incumbents more likely to be re-elected</a:t>
            </a:r>
          </a:p>
          <a:p>
            <a:pPr marL="914400" lvl="1" indent="-457200"/>
            <a:r>
              <a:rPr lang="en-US" sz="2000" dirty="0">
                <a:solidFill>
                  <a:schemeClr val="bg2"/>
                </a:solidFill>
                <a:latin typeface="Times New Roman" pitchFamily="18" charset="0"/>
                <a:cs typeface="Times New Roman" pitchFamily="18" charset="0"/>
              </a:rPr>
              <a:t>	3.  Lower voter turnout</a:t>
            </a:r>
          </a:p>
        </p:txBody>
      </p:sp>
      <p:pic>
        <p:nvPicPr>
          <p:cNvPr id="11269" name="Picture 6"/>
          <p:cNvPicPr>
            <a:picLocks noChangeAspect="1" noChangeArrowheads="1"/>
          </p:cNvPicPr>
          <p:nvPr/>
        </p:nvPicPr>
        <p:blipFill>
          <a:blip r:embed="rId3" cstate="print"/>
          <a:srcRect/>
          <a:stretch>
            <a:fillRect/>
          </a:stretch>
        </p:blipFill>
        <p:spPr bwMode="auto">
          <a:xfrm>
            <a:off x="7391400" y="4800600"/>
            <a:ext cx="1230489"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066800"/>
          </a:xfrm>
          <a:noFill/>
        </p:spPr>
        <p:txBody>
          <a:bodyPr/>
          <a:lstStyle/>
          <a:p>
            <a:pPr eaLnBrk="1" hangingPunct="1"/>
            <a:r>
              <a:rPr lang="en-US" sz="4000" dirty="0" smtClean="0"/>
              <a:t>Information Age Challenges</a:t>
            </a:r>
            <a:br>
              <a:rPr lang="en-US" sz="4000" dirty="0" smtClean="0"/>
            </a:br>
            <a:r>
              <a:rPr lang="en-US" sz="4000" dirty="0" smtClean="0"/>
              <a:t>Young People Tuned Out</a:t>
            </a:r>
          </a:p>
        </p:txBody>
      </p:sp>
      <p:sp>
        <p:nvSpPr>
          <p:cNvPr id="12291" name="Rectangle 3"/>
          <p:cNvSpPr>
            <a:spLocks noGrp="1" noChangeArrowheads="1"/>
          </p:cNvSpPr>
          <p:nvPr>
            <p:ph type="body" sz="half" idx="1"/>
          </p:nvPr>
        </p:nvSpPr>
        <p:spPr>
          <a:xfrm>
            <a:off x="360363" y="1470025"/>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12292" name="Text Box 4"/>
          <p:cNvSpPr txBox="1">
            <a:spLocks noChangeArrowheads="1"/>
          </p:cNvSpPr>
          <p:nvPr/>
        </p:nvSpPr>
        <p:spPr bwMode="auto">
          <a:xfrm>
            <a:off x="965200" y="1295400"/>
            <a:ext cx="7583488" cy="1369606"/>
          </a:xfrm>
          <a:prstGeom prst="rect">
            <a:avLst/>
          </a:prstGeom>
          <a:noFill/>
          <a:ln w="9525">
            <a:noFill/>
            <a:miter lim="800000"/>
            <a:headEnd/>
            <a:tailEnd/>
          </a:ln>
        </p:spPr>
        <p:txBody>
          <a:bodyPr wrap="square">
            <a:spAutoFit/>
          </a:bodyPr>
          <a:lstStyle/>
          <a:p>
            <a:pPr marL="457200" indent="-457200"/>
            <a:r>
              <a:rPr lang="en-US" sz="2400" dirty="0">
                <a:solidFill>
                  <a:schemeClr val="tx2"/>
                </a:solidFill>
                <a:latin typeface="Times New Roman" pitchFamily="18" charset="0"/>
                <a:cs typeface="Times New Roman" pitchFamily="18" charset="0"/>
              </a:rPr>
              <a:t>“Press Accuracy Rating Hits Two Decade Low”</a:t>
            </a:r>
          </a:p>
          <a:p>
            <a:pPr marL="457200" indent="-457200"/>
            <a:r>
              <a:rPr lang="en-US" sz="2000" dirty="0">
                <a:solidFill>
                  <a:schemeClr val="bg2"/>
                </a:solidFill>
                <a:latin typeface="Times New Roman" pitchFamily="18" charset="0"/>
                <a:cs typeface="Times New Roman" pitchFamily="18" charset="0"/>
              </a:rPr>
              <a:t>-Report published by the Pew Center for the People and the Press (Sept 13, 2009) </a:t>
            </a:r>
            <a:endParaRPr lang="en-US" sz="2000" b="1" dirty="0">
              <a:solidFill>
                <a:schemeClr val="bg2"/>
              </a:solidFill>
              <a:latin typeface="Times New Roman" pitchFamily="18" charset="0"/>
              <a:cs typeface="Times New Roman" pitchFamily="18" charset="0"/>
            </a:endParaRPr>
          </a:p>
          <a:p>
            <a:pPr marL="914400" lvl="1" indent="-457200"/>
            <a:endParaRPr lang="en-US" sz="1900" dirty="0">
              <a:solidFill>
                <a:srgbClr val="0000FF"/>
              </a:solidFill>
            </a:endParaRPr>
          </a:p>
        </p:txBody>
      </p:sp>
      <p:pic>
        <p:nvPicPr>
          <p:cNvPr id="12293" name="Picture 5"/>
          <p:cNvPicPr>
            <a:picLocks noChangeAspect="1" noChangeArrowheads="1"/>
          </p:cNvPicPr>
          <p:nvPr/>
        </p:nvPicPr>
        <p:blipFill>
          <a:blip r:embed="rId3" cstate="print"/>
          <a:srcRect/>
          <a:stretch>
            <a:fillRect/>
          </a:stretch>
        </p:blipFill>
        <p:spPr bwMode="auto">
          <a:xfrm>
            <a:off x="960438" y="2492375"/>
            <a:ext cx="3368675" cy="3195638"/>
          </a:xfrm>
          <a:prstGeom prst="rect">
            <a:avLst/>
          </a:prstGeom>
          <a:noFill/>
          <a:ln w="9525">
            <a:noFill/>
            <a:miter lim="800000"/>
            <a:headEnd/>
            <a:tailEnd/>
          </a:ln>
        </p:spPr>
      </p:pic>
      <p:pic>
        <p:nvPicPr>
          <p:cNvPr id="12294" name="Picture 6"/>
          <p:cNvPicPr>
            <a:picLocks noChangeAspect="1" noChangeArrowheads="1"/>
          </p:cNvPicPr>
          <p:nvPr/>
        </p:nvPicPr>
        <p:blipFill>
          <a:blip r:embed="rId4" cstate="print"/>
          <a:srcRect/>
          <a:stretch>
            <a:fillRect/>
          </a:stretch>
        </p:blipFill>
        <p:spPr bwMode="auto">
          <a:xfrm>
            <a:off x="4654550" y="2533650"/>
            <a:ext cx="3497263" cy="311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52400"/>
            <a:ext cx="9525000" cy="819150"/>
          </a:xfrm>
          <a:noFill/>
        </p:spPr>
        <p:txBody>
          <a:bodyPr/>
          <a:lstStyle/>
          <a:p>
            <a:pPr eaLnBrk="1" hangingPunct="1"/>
            <a:r>
              <a:rPr lang="en-US" sz="4000" dirty="0" smtClean="0"/>
              <a:t>Information Age Challenges</a:t>
            </a:r>
            <a:br>
              <a:rPr lang="en-US" sz="4000" dirty="0" smtClean="0"/>
            </a:br>
            <a:r>
              <a:rPr lang="en-US" sz="4000" dirty="0" smtClean="0"/>
              <a:t>Young People Tuned Out (Continued)</a:t>
            </a:r>
          </a:p>
        </p:txBody>
      </p:sp>
      <p:sp>
        <p:nvSpPr>
          <p:cNvPr id="13315"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13316" name="Text Box 4"/>
          <p:cNvSpPr txBox="1">
            <a:spLocks noChangeArrowheads="1"/>
          </p:cNvSpPr>
          <p:nvPr/>
        </p:nvSpPr>
        <p:spPr bwMode="auto">
          <a:xfrm>
            <a:off x="0" y="1295400"/>
            <a:ext cx="9144000" cy="5062924"/>
          </a:xfrm>
          <a:prstGeom prst="rect">
            <a:avLst/>
          </a:prstGeom>
          <a:noFill/>
          <a:ln w="9525">
            <a:noFill/>
            <a:miter lim="800000"/>
            <a:headEnd/>
            <a:tailEnd/>
          </a:ln>
        </p:spPr>
        <p:txBody>
          <a:bodyPr wrap="square">
            <a:spAutoFit/>
          </a:bodyPr>
          <a:lstStyle/>
          <a:p>
            <a:pPr marL="457200" indent="-457200"/>
            <a:r>
              <a:rPr lang="en-US" sz="2400" b="1" dirty="0">
                <a:solidFill>
                  <a:schemeClr val="tx2"/>
                </a:solidFill>
                <a:latin typeface="Times New Roman" pitchFamily="18" charset="0"/>
                <a:cs typeface="Times New Roman" pitchFamily="18" charset="0"/>
              </a:rPr>
              <a:t>“Young People and the News”</a:t>
            </a:r>
          </a:p>
          <a:p>
            <a:pPr marL="914400" lvl="1" indent="-457200"/>
            <a:r>
              <a:rPr lang="en-US" sz="2000" dirty="0">
                <a:solidFill>
                  <a:schemeClr val="bg2"/>
                </a:solidFill>
                <a:latin typeface="Times New Roman" pitchFamily="18" charset="0"/>
                <a:cs typeface="Times New Roman" pitchFamily="18" charset="0"/>
              </a:rPr>
              <a:t>-Report prepared by Thomas Paterson of the Shorenstein Center on the Press (July 2007) </a:t>
            </a:r>
          </a:p>
          <a:p>
            <a:pPr marL="914400" lvl="1" indent="-457200"/>
            <a:r>
              <a:rPr lang="en-US" sz="2000" dirty="0">
                <a:solidFill>
                  <a:schemeClr val="bg2"/>
                </a:solidFill>
                <a:latin typeface="Times New Roman" pitchFamily="18" charset="0"/>
                <a:cs typeface="Times New Roman" pitchFamily="18" charset="0"/>
              </a:rPr>
              <a:t>- </a:t>
            </a:r>
            <a:r>
              <a:rPr lang="en-US" sz="2000" b="1" dirty="0">
                <a:solidFill>
                  <a:schemeClr val="bg2"/>
                </a:solidFill>
                <a:latin typeface="Times New Roman" pitchFamily="18" charset="0"/>
                <a:cs typeface="Times New Roman" pitchFamily="18" charset="0"/>
              </a:rPr>
              <a:t>Newspapers?</a:t>
            </a:r>
            <a:r>
              <a:rPr lang="en-US" sz="2000" dirty="0">
                <a:solidFill>
                  <a:schemeClr val="bg2"/>
                </a:solidFill>
                <a:latin typeface="Times New Roman" pitchFamily="18" charset="0"/>
                <a:cs typeface="Times New Roman" pitchFamily="18" charset="0"/>
              </a:rPr>
              <a:t> Only 9% of teenagers read a newspaper daily, 46% hardly ever/not at all </a:t>
            </a:r>
          </a:p>
          <a:p>
            <a:pPr marL="914400" lvl="1" indent="-457200"/>
            <a:r>
              <a:rPr lang="en-US" sz="2000" dirty="0">
                <a:solidFill>
                  <a:schemeClr val="bg2"/>
                </a:solidFill>
                <a:latin typeface="Times New Roman" pitchFamily="18" charset="0"/>
                <a:cs typeface="Times New Roman" pitchFamily="18" charset="0"/>
              </a:rPr>
              <a:t>-</a:t>
            </a:r>
            <a:r>
              <a:rPr lang="en-US" sz="2000" b="1" dirty="0">
                <a:solidFill>
                  <a:schemeClr val="bg2"/>
                </a:solidFill>
                <a:latin typeface="Times New Roman" pitchFamily="18" charset="0"/>
                <a:cs typeface="Times New Roman" pitchFamily="18" charset="0"/>
              </a:rPr>
              <a:t>National television news?</a:t>
            </a:r>
            <a:r>
              <a:rPr lang="en-US" sz="2000" dirty="0">
                <a:solidFill>
                  <a:schemeClr val="bg2"/>
                </a:solidFill>
                <a:latin typeface="Times New Roman" pitchFamily="18" charset="0"/>
                <a:cs typeface="Times New Roman" pitchFamily="18" charset="0"/>
              </a:rPr>
              <a:t>  31% of teenagers watch national TV news daily, 22% several times a week, and 23% once a week.  Similar numbers for local news.</a:t>
            </a:r>
          </a:p>
          <a:p>
            <a:pPr marL="914400" lvl="1" indent="-457200"/>
            <a:r>
              <a:rPr lang="en-US" sz="2000" dirty="0">
                <a:solidFill>
                  <a:schemeClr val="bg2"/>
                </a:solidFill>
                <a:latin typeface="Times New Roman" pitchFamily="18" charset="0"/>
                <a:cs typeface="Times New Roman" pitchFamily="18" charset="0"/>
              </a:rPr>
              <a:t>-</a:t>
            </a:r>
            <a:r>
              <a:rPr lang="en-US" sz="2000" b="1" dirty="0">
                <a:solidFill>
                  <a:schemeClr val="bg2"/>
                </a:solidFill>
                <a:latin typeface="Times New Roman" pitchFamily="18" charset="0"/>
                <a:cs typeface="Times New Roman" pitchFamily="18" charset="0"/>
              </a:rPr>
              <a:t>Radio?</a:t>
            </a:r>
            <a:r>
              <a:rPr lang="en-US" sz="2000" dirty="0">
                <a:solidFill>
                  <a:schemeClr val="bg2"/>
                </a:solidFill>
                <a:latin typeface="Times New Roman" pitchFamily="18" charset="0"/>
                <a:cs typeface="Times New Roman" pitchFamily="18" charset="0"/>
              </a:rPr>
              <a:t>  25% listen to radio news daily, 13% several times a week, and 18% once a week.</a:t>
            </a:r>
          </a:p>
          <a:p>
            <a:pPr marL="914400" lvl="1" indent="-457200"/>
            <a:r>
              <a:rPr lang="en-US" sz="2000" dirty="0" smtClean="0">
                <a:solidFill>
                  <a:schemeClr val="bg2"/>
                </a:solidFill>
                <a:latin typeface="Times New Roman" pitchFamily="18" charset="0"/>
                <a:cs typeface="Times New Roman" pitchFamily="18" charset="0"/>
              </a:rPr>
              <a:t>		-</a:t>
            </a:r>
            <a:r>
              <a:rPr lang="en-US" sz="2000" b="1" dirty="0">
                <a:solidFill>
                  <a:schemeClr val="bg2"/>
                </a:solidFill>
                <a:latin typeface="Times New Roman" pitchFamily="18" charset="0"/>
                <a:cs typeface="Times New Roman" pitchFamily="18" charset="0"/>
              </a:rPr>
              <a:t>The Internet?</a:t>
            </a:r>
            <a:r>
              <a:rPr lang="en-US" sz="2000" dirty="0">
                <a:solidFill>
                  <a:schemeClr val="bg2"/>
                </a:solidFill>
                <a:latin typeface="Times New Roman" pitchFamily="18" charset="0"/>
                <a:cs typeface="Times New Roman" pitchFamily="18" charset="0"/>
              </a:rPr>
              <a:t>  20% use the internet as a news source daily, 23% </a:t>
            </a:r>
            <a:r>
              <a:rPr lang="en-US" sz="2000" dirty="0" smtClean="0">
                <a:solidFill>
                  <a:schemeClr val="bg2"/>
                </a:solidFill>
                <a:latin typeface="Times New Roman" pitchFamily="18" charset="0"/>
                <a:cs typeface="Times New Roman" pitchFamily="18" charset="0"/>
              </a:rPr>
              <a:t>	several times </a:t>
            </a:r>
            <a:r>
              <a:rPr lang="en-US" sz="2000" dirty="0">
                <a:solidFill>
                  <a:schemeClr val="bg2"/>
                </a:solidFill>
                <a:latin typeface="Times New Roman" pitchFamily="18" charset="0"/>
                <a:cs typeface="Times New Roman" pitchFamily="18" charset="0"/>
              </a:rPr>
              <a:t>a week, and 15% once weekly.  A full 32% do not use </a:t>
            </a:r>
            <a:r>
              <a:rPr lang="en-US" sz="2000" dirty="0" smtClean="0">
                <a:solidFill>
                  <a:schemeClr val="bg2"/>
                </a:solidFill>
                <a:latin typeface="Times New Roman" pitchFamily="18" charset="0"/>
                <a:cs typeface="Times New Roman" pitchFamily="18" charset="0"/>
              </a:rPr>
              <a:t>	the internet </a:t>
            </a:r>
            <a:r>
              <a:rPr lang="en-US" sz="2000" dirty="0">
                <a:solidFill>
                  <a:schemeClr val="bg2"/>
                </a:solidFill>
                <a:latin typeface="Times New Roman" pitchFamily="18" charset="0"/>
                <a:cs typeface="Times New Roman" pitchFamily="18" charset="0"/>
              </a:rPr>
              <a:t>as </a:t>
            </a:r>
            <a:r>
              <a:rPr lang="en-US" sz="2000" dirty="0" smtClean="0">
                <a:solidFill>
                  <a:schemeClr val="bg2"/>
                </a:solidFill>
                <a:latin typeface="Times New Roman" pitchFamily="18" charset="0"/>
                <a:cs typeface="Times New Roman" pitchFamily="18" charset="0"/>
              </a:rPr>
              <a:t>a news </a:t>
            </a:r>
            <a:r>
              <a:rPr lang="en-US" sz="2000" dirty="0">
                <a:solidFill>
                  <a:schemeClr val="bg2"/>
                </a:solidFill>
                <a:latin typeface="Times New Roman" pitchFamily="18" charset="0"/>
                <a:cs typeface="Times New Roman" pitchFamily="18" charset="0"/>
              </a:rPr>
              <a:t>source.</a:t>
            </a:r>
          </a:p>
          <a:p>
            <a:pPr marL="914400" lvl="1" indent="-457200"/>
            <a:r>
              <a:rPr lang="en-US" sz="2000" dirty="0" smtClean="0">
                <a:solidFill>
                  <a:schemeClr val="bg2"/>
                </a:solidFill>
                <a:latin typeface="Times New Roman" pitchFamily="18" charset="0"/>
                <a:cs typeface="Times New Roman" pitchFamily="18" charset="0"/>
              </a:rPr>
              <a:t>		-</a:t>
            </a:r>
            <a:r>
              <a:rPr lang="en-US" sz="2000" dirty="0">
                <a:solidFill>
                  <a:schemeClr val="bg2"/>
                </a:solidFill>
                <a:latin typeface="Times New Roman" pitchFamily="18" charset="0"/>
                <a:cs typeface="Times New Roman" pitchFamily="18" charset="0"/>
              </a:rPr>
              <a:t>Young people watch non-news related programming and read </a:t>
            </a:r>
            <a:r>
              <a:rPr lang="en-US" sz="2000" dirty="0" smtClean="0">
                <a:solidFill>
                  <a:schemeClr val="bg2"/>
                </a:solidFill>
                <a:latin typeface="Times New Roman" pitchFamily="18" charset="0"/>
                <a:cs typeface="Times New Roman" pitchFamily="18" charset="0"/>
              </a:rPr>
              <a:t>	magazines and </a:t>
            </a:r>
            <a:r>
              <a:rPr lang="en-US" sz="2000" dirty="0">
                <a:solidFill>
                  <a:schemeClr val="bg2"/>
                </a:solidFill>
                <a:latin typeface="Times New Roman" pitchFamily="18" charset="0"/>
                <a:cs typeface="Times New Roman" pitchFamily="18" charset="0"/>
              </a:rPr>
              <a:t>books in similar numbers with older adults (</a:t>
            </a:r>
            <a:r>
              <a:rPr lang="en-US" sz="2000" i="1" dirty="0">
                <a:solidFill>
                  <a:schemeClr val="bg2"/>
                </a:solidFill>
                <a:latin typeface="Times New Roman" pitchFamily="18" charset="0"/>
                <a:cs typeface="Times New Roman" pitchFamily="18" charset="0"/>
              </a:rPr>
              <a:t>Source</a:t>
            </a:r>
            <a:r>
              <a:rPr lang="en-US" sz="2000" dirty="0">
                <a:solidFill>
                  <a:schemeClr val="bg2"/>
                </a:solidFill>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	Pew Research </a:t>
            </a:r>
            <a:r>
              <a:rPr lang="en-US" sz="2000" dirty="0">
                <a:solidFill>
                  <a:schemeClr val="bg2"/>
                </a:solidFill>
                <a:latin typeface="Times New Roman" pitchFamily="18" charset="0"/>
                <a:cs typeface="Times New Roman" pitchFamily="18" charset="0"/>
              </a:rPr>
              <a:t>Center Biennial News Consumption Survey, 2004)</a:t>
            </a:r>
          </a:p>
          <a:p>
            <a:pPr marL="914400" lvl="1" indent="-457200"/>
            <a:endParaRPr lang="en-US" sz="1900" dirty="0">
              <a:solidFill>
                <a:srgbClr val="0000FF"/>
              </a:solidFill>
            </a:endParaRPr>
          </a:p>
        </p:txBody>
      </p:sp>
      <p:pic>
        <p:nvPicPr>
          <p:cNvPr id="13317" name="Picture 5"/>
          <p:cNvPicPr>
            <a:picLocks noChangeAspect="1" noChangeArrowheads="1"/>
          </p:cNvPicPr>
          <p:nvPr/>
        </p:nvPicPr>
        <p:blipFill>
          <a:blip r:embed="rId3" cstate="print"/>
          <a:srcRect/>
          <a:stretch>
            <a:fillRect/>
          </a:stretch>
        </p:blipFill>
        <p:spPr bwMode="auto">
          <a:xfrm>
            <a:off x="152400" y="4159858"/>
            <a:ext cx="1524000" cy="2698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8839200" cy="971550"/>
          </a:xfrm>
          <a:noFill/>
        </p:spPr>
        <p:txBody>
          <a:bodyPr/>
          <a:lstStyle/>
          <a:p>
            <a:pPr eaLnBrk="1" hangingPunct="1"/>
            <a:r>
              <a:rPr lang="en-US" sz="4000" dirty="0" smtClean="0">
                <a:latin typeface="Times New Roman" pitchFamily="18" charset="0"/>
                <a:cs typeface="Times New Roman" pitchFamily="18" charset="0"/>
              </a:rPr>
              <a:t>Information Age Challenges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Young People Tuned Out (Cont.)</a:t>
            </a:r>
          </a:p>
        </p:txBody>
      </p:sp>
      <p:sp>
        <p:nvSpPr>
          <p:cNvPr id="14339"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14340" name="Text Box 4"/>
          <p:cNvSpPr txBox="1">
            <a:spLocks noChangeArrowheads="1"/>
          </p:cNvSpPr>
          <p:nvPr/>
        </p:nvSpPr>
        <p:spPr bwMode="auto">
          <a:xfrm>
            <a:off x="0" y="1006475"/>
            <a:ext cx="9144000" cy="5693866"/>
          </a:xfrm>
          <a:prstGeom prst="rect">
            <a:avLst/>
          </a:prstGeom>
          <a:noFill/>
          <a:ln w="9525">
            <a:noFill/>
            <a:miter lim="800000"/>
            <a:headEnd/>
            <a:tailEnd/>
          </a:ln>
        </p:spPr>
        <p:txBody>
          <a:bodyPr wrap="square">
            <a:spAutoFit/>
          </a:bodyPr>
          <a:lstStyle/>
          <a:p>
            <a:r>
              <a:rPr lang="en-US" sz="2400" dirty="0">
                <a:solidFill>
                  <a:schemeClr val="tx2"/>
                </a:solidFill>
                <a:latin typeface="Times New Roman" pitchFamily="18" charset="0"/>
                <a:cs typeface="Times New Roman" pitchFamily="18" charset="0"/>
              </a:rPr>
              <a:t>Written by Mark </a:t>
            </a:r>
            <a:r>
              <a:rPr lang="en-US" sz="2400" dirty="0" err="1">
                <a:solidFill>
                  <a:schemeClr val="tx2"/>
                </a:solidFill>
                <a:latin typeface="Times New Roman" pitchFamily="18" charset="0"/>
                <a:cs typeface="Times New Roman" pitchFamily="18" charset="0"/>
              </a:rPr>
              <a:t>Bauerlein</a:t>
            </a:r>
            <a:r>
              <a:rPr lang="en-US" sz="2400" dirty="0">
                <a:solidFill>
                  <a:schemeClr val="tx2"/>
                </a:solidFill>
                <a:latin typeface="Times New Roman" pitchFamily="18" charset="0"/>
                <a:cs typeface="Times New Roman" pitchFamily="18" charset="0"/>
              </a:rPr>
              <a:t> (2008), selected excerpts:</a:t>
            </a:r>
          </a:p>
          <a:p>
            <a:pPr marL="114300" lvl="1"/>
            <a:r>
              <a:rPr lang="en-US" sz="2000" dirty="0">
                <a:solidFill>
                  <a:schemeClr val="bg2"/>
                </a:solidFill>
                <a:latin typeface="Times New Roman" pitchFamily="18" charset="0"/>
                <a:cs typeface="Times New Roman" pitchFamily="18" charset="0"/>
              </a:rPr>
              <a:t>-</a:t>
            </a:r>
            <a:r>
              <a:rPr lang="en-US" sz="2000" b="1" dirty="0">
                <a:solidFill>
                  <a:schemeClr val="bg2"/>
                </a:solidFill>
                <a:latin typeface="Times New Roman" pitchFamily="18" charset="0"/>
                <a:cs typeface="Times New Roman" pitchFamily="18" charset="0"/>
              </a:rPr>
              <a:t>Opportunity</a:t>
            </a:r>
            <a:r>
              <a:rPr lang="en-US" sz="2000" dirty="0">
                <a:solidFill>
                  <a:schemeClr val="bg2"/>
                </a:solidFill>
                <a:latin typeface="Times New Roman" pitchFamily="18" charset="0"/>
                <a:cs typeface="Times New Roman" pitchFamily="18" charset="0"/>
              </a:rPr>
              <a:t>: “All the ingredients for making and </a:t>
            </a:r>
          </a:p>
          <a:p>
            <a:pPr marL="114300" lvl="1"/>
            <a:r>
              <a:rPr lang="en-US" sz="2000" dirty="0">
                <a:solidFill>
                  <a:schemeClr val="bg2"/>
                </a:solidFill>
                <a:latin typeface="Times New Roman" pitchFamily="18" charset="0"/>
                <a:cs typeface="Times New Roman" pitchFamily="18" charset="0"/>
              </a:rPr>
              <a:t>informed and intelligent citizen are in place. But it hasn’t </a:t>
            </a:r>
          </a:p>
          <a:p>
            <a:pPr marL="114300" lvl="1"/>
            <a:r>
              <a:rPr lang="en-US" sz="2000" dirty="0">
                <a:solidFill>
                  <a:schemeClr val="bg2"/>
                </a:solidFill>
                <a:latin typeface="Times New Roman" pitchFamily="18" charset="0"/>
                <a:cs typeface="Times New Roman" pitchFamily="18" charset="0"/>
              </a:rPr>
              <a:t>happened.” </a:t>
            </a:r>
          </a:p>
          <a:p>
            <a:pPr marL="114300" lvl="1"/>
            <a:r>
              <a:rPr lang="en-US" sz="2000" dirty="0">
                <a:solidFill>
                  <a:schemeClr val="bg2"/>
                </a:solidFill>
                <a:latin typeface="Times New Roman" pitchFamily="18" charset="0"/>
                <a:cs typeface="Times New Roman" pitchFamily="18" charset="0"/>
              </a:rPr>
              <a:t>-</a:t>
            </a:r>
            <a:r>
              <a:rPr lang="en-US" sz="2000" b="1" dirty="0">
                <a:solidFill>
                  <a:schemeClr val="bg2"/>
                </a:solidFill>
                <a:latin typeface="Times New Roman" pitchFamily="18" charset="0"/>
                <a:cs typeface="Times New Roman" pitchFamily="18" charset="0"/>
              </a:rPr>
              <a:t>Outcome</a:t>
            </a:r>
            <a:r>
              <a:rPr lang="en-US" sz="2000" dirty="0">
                <a:solidFill>
                  <a:schemeClr val="bg2"/>
                </a:solidFill>
                <a:latin typeface="Times New Roman" pitchFamily="18" charset="0"/>
                <a:cs typeface="Times New Roman" pitchFamily="18" charset="0"/>
              </a:rPr>
              <a:t>: “Most young Americans possess little of the </a:t>
            </a:r>
          </a:p>
          <a:p>
            <a:pPr marL="114300" lvl="1"/>
            <a:r>
              <a:rPr lang="en-US" sz="2000" dirty="0">
                <a:solidFill>
                  <a:schemeClr val="bg2"/>
                </a:solidFill>
                <a:latin typeface="Times New Roman" pitchFamily="18" charset="0"/>
                <a:cs typeface="Times New Roman" pitchFamily="18" charset="0"/>
              </a:rPr>
              <a:t>knowledge that makes for an informed citizen, and too </a:t>
            </a:r>
          </a:p>
          <a:p>
            <a:pPr marL="114300" lvl="1"/>
            <a:r>
              <a:rPr lang="en-US" sz="2000" dirty="0">
                <a:solidFill>
                  <a:schemeClr val="bg2"/>
                </a:solidFill>
                <a:latin typeface="Times New Roman" pitchFamily="18" charset="0"/>
                <a:cs typeface="Times New Roman" pitchFamily="18" charset="0"/>
              </a:rPr>
              <a:t>few of them master the skills needed to negotiate an information-heavy, communication-based society and economy.”</a:t>
            </a:r>
          </a:p>
          <a:p>
            <a:pPr marL="114300" lvl="1"/>
            <a:endParaRPr lang="en-US" sz="2000" b="1" dirty="0" smtClean="0">
              <a:solidFill>
                <a:schemeClr val="bg2"/>
              </a:solidFill>
              <a:latin typeface="Times New Roman" pitchFamily="18" charset="0"/>
              <a:cs typeface="Times New Roman" pitchFamily="18" charset="0"/>
            </a:endParaRPr>
          </a:p>
          <a:p>
            <a:pPr marL="114300" lvl="1"/>
            <a:r>
              <a:rPr lang="en-US" sz="2000" b="1" dirty="0" smtClean="0">
                <a:solidFill>
                  <a:schemeClr val="bg2"/>
                </a:solidFill>
                <a:latin typeface="Times New Roman" pitchFamily="18" charset="0"/>
                <a:cs typeface="Times New Roman" pitchFamily="18" charset="0"/>
              </a:rPr>
              <a:t>Paradox </a:t>
            </a:r>
            <a:r>
              <a:rPr lang="en-US" sz="2000" b="1" dirty="0">
                <a:solidFill>
                  <a:schemeClr val="bg2"/>
                </a:solidFill>
                <a:latin typeface="Times New Roman" pitchFamily="18" charset="0"/>
                <a:cs typeface="Times New Roman" pitchFamily="18" charset="0"/>
              </a:rPr>
              <a:t>of the Dumbest Generation</a:t>
            </a:r>
          </a:p>
          <a:p>
            <a:pPr marL="114300" lvl="1"/>
            <a:r>
              <a:rPr lang="en-US" sz="2000" dirty="0">
                <a:solidFill>
                  <a:schemeClr val="bg2"/>
                </a:solidFill>
                <a:latin typeface="Times New Roman" pitchFamily="18" charset="0"/>
                <a:cs typeface="Times New Roman" pitchFamily="18" charset="0"/>
              </a:rPr>
              <a:t>-</a:t>
            </a:r>
            <a:r>
              <a:rPr lang="en-US" sz="2000" b="1" dirty="0">
                <a:solidFill>
                  <a:schemeClr val="bg2"/>
                </a:solidFill>
                <a:latin typeface="Times New Roman" pitchFamily="18" charset="0"/>
                <a:cs typeface="Times New Roman" pitchFamily="18" charset="0"/>
              </a:rPr>
              <a:t>The Problem</a:t>
            </a:r>
            <a:r>
              <a:rPr lang="en-US" sz="2000" dirty="0">
                <a:solidFill>
                  <a:schemeClr val="bg2"/>
                </a:solidFill>
                <a:latin typeface="Times New Roman" pitchFamily="18" charset="0"/>
                <a:cs typeface="Times New Roman" pitchFamily="18" charset="0"/>
              </a:rPr>
              <a:t>: “Uninterested in reading and unworried about the consequences, kids reject books as they do vegetables, and the exhortations of their teachers fall flat. A quick glance at their newspaper once a day would augment their courses in government…But those complements don’t happen.”</a:t>
            </a:r>
          </a:p>
          <a:p>
            <a:pPr marL="114300" lvl="1"/>
            <a:r>
              <a:rPr lang="en-US" sz="2000" dirty="0">
                <a:solidFill>
                  <a:schemeClr val="bg2"/>
                </a:solidFill>
                <a:latin typeface="Times New Roman" pitchFamily="18" charset="0"/>
                <a:cs typeface="Times New Roman" pitchFamily="18" charset="0"/>
              </a:rPr>
              <a:t>-</a:t>
            </a:r>
            <a:r>
              <a:rPr lang="en-US" sz="2000" b="1" dirty="0">
                <a:solidFill>
                  <a:schemeClr val="bg2"/>
                </a:solidFill>
                <a:latin typeface="Times New Roman" pitchFamily="18" charset="0"/>
                <a:cs typeface="Times New Roman" pitchFamily="18" charset="0"/>
              </a:rPr>
              <a:t>The Consequences</a:t>
            </a:r>
            <a:r>
              <a:rPr lang="en-US" sz="2000" dirty="0">
                <a:solidFill>
                  <a:schemeClr val="bg2"/>
                </a:solidFill>
                <a:latin typeface="Times New Roman" pitchFamily="18" charset="0"/>
                <a:cs typeface="Times New Roman" pitchFamily="18" charset="0"/>
              </a:rPr>
              <a:t>: “Democracy requires an informed electorate, and knowledge deficits equal civic decay. Individual freedom means the freedom not to vote, not to read the newspaper, not to contemplate the facts of U.S. history, not </a:t>
            </a:r>
            <a:r>
              <a:rPr lang="en-US" sz="2000" dirty="0" smtClean="0">
                <a:solidFill>
                  <a:schemeClr val="bg2"/>
                </a:solidFill>
                <a:latin typeface="Times New Roman" pitchFamily="18" charset="0"/>
                <a:cs typeface="Times New Roman" pitchFamily="18" charset="0"/>
              </a:rPr>
              <a:t>                            to </a:t>
            </a:r>
            <a:r>
              <a:rPr lang="en-US" sz="2000" dirty="0">
                <a:solidFill>
                  <a:schemeClr val="bg2"/>
                </a:solidFill>
                <a:latin typeface="Times New Roman" pitchFamily="18" charset="0"/>
                <a:cs typeface="Times New Roman" pitchFamily="18" charset="0"/>
              </a:rPr>
              <a:t>frequent the public square—in a word, to opt out of civic life.” </a:t>
            </a:r>
          </a:p>
        </p:txBody>
      </p:sp>
      <p:pic>
        <p:nvPicPr>
          <p:cNvPr id="14341" name="Picture 5"/>
          <p:cNvPicPr>
            <a:picLocks noChangeAspect="1" noChangeArrowheads="1"/>
          </p:cNvPicPr>
          <p:nvPr/>
        </p:nvPicPr>
        <p:blipFill>
          <a:blip r:embed="rId3" cstate="print"/>
          <a:srcRect/>
          <a:stretch>
            <a:fillRect/>
          </a:stretch>
        </p:blipFill>
        <p:spPr bwMode="auto">
          <a:xfrm>
            <a:off x="7660817" y="1219200"/>
            <a:ext cx="148318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04800"/>
            <a:ext cx="9144000" cy="501650"/>
          </a:xfrm>
          <a:noFill/>
        </p:spPr>
        <p:txBody>
          <a:bodyPr/>
          <a:lstStyle/>
          <a:p>
            <a:pPr eaLnBrk="1" hangingPunct="1"/>
            <a:r>
              <a:rPr lang="en-US" sz="4000" dirty="0" smtClean="0"/>
              <a:t>Information Age Challenges</a:t>
            </a:r>
            <a:br>
              <a:rPr lang="en-US" sz="4000" dirty="0" smtClean="0"/>
            </a:br>
            <a:r>
              <a:rPr lang="en-US" sz="4000" dirty="0" smtClean="0"/>
              <a:t>Young People Tuned Out (Continued)</a:t>
            </a:r>
          </a:p>
        </p:txBody>
      </p:sp>
      <p:sp>
        <p:nvSpPr>
          <p:cNvPr id="15363"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15364" name="Text Box 4"/>
          <p:cNvSpPr txBox="1">
            <a:spLocks noChangeArrowheads="1"/>
          </p:cNvSpPr>
          <p:nvPr/>
        </p:nvSpPr>
        <p:spPr bwMode="auto">
          <a:xfrm>
            <a:off x="0" y="1143000"/>
            <a:ext cx="9144000" cy="5764655"/>
          </a:xfrm>
          <a:prstGeom prst="rect">
            <a:avLst/>
          </a:prstGeom>
          <a:noFill/>
          <a:ln w="9525">
            <a:noFill/>
            <a:miter lim="800000"/>
            <a:headEnd/>
            <a:tailEnd/>
          </a:ln>
        </p:spPr>
        <p:txBody>
          <a:bodyPr wrap="square">
            <a:spAutoFit/>
          </a:bodyPr>
          <a:lstStyle/>
          <a:p>
            <a:pPr marL="457200" indent="-457200"/>
            <a:r>
              <a:rPr lang="en-US" sz="2400" dirty="0">
                <a:solidFill>
                  <a:schemeClr val="tx2"/>
                </a:solidFill>
                <a:latin typeface="Times New Roman" pitchFamily="18" charset="0"/>
                <a:cs typeface="Times New Roman" pitchFamily="18" charset="0"/>
              </a:rPr>
              <a:t>A Potential Solution: News Literacy</a:t>
            </a:r>
          </a:p>
          <a:p>
            <a:pPr marL="914400" lvl="1" indent="-457200"/>
            <a:r>
              <a:rPr lang="en-US" sz="1900" dirty="0">
                <a:solidFill>
                  <a:schemeClr val="bg2"/>
                </a:solidFill>
                <a:latin typeface="Times New Roman" pitchFamily="18" charset="0"/>
                <a:cs typeface="Times New Roman" pitchFamily="18" charset="0"/>
              </a:rPr>
              <a:t>- </a:t>
            </a:r>
            <a:r>
              <a:rPr lang="en-US" sz="1900" b="1" dirty="0">
                <a:solidFill>
                  <a:schemeClr val="bg2"/>
                </a:solidFill>
                <a:latin typeface="Times New Roman" pitchFamily="18" charset="0"/>
                <a:cs typeface="Times New Roman" pitchFamily="18" charset="0"/>
              </a:rPr>
              <a:t>News literacy defined: </a:t>
            </a:r>
            <a:r>
              <a:rPr lang="en-US" sz="1900" dirty="0">
                <a:solidFill>
                  <a:schemeClr val="bg2"/>
                </a:solidFill>
                <a:latin typeface="Times New Roman" pitchFamily="18" charset="0"/>
                <a:cs typeface="Times New Roman" pitchFamily="18" charset="0"/>
              </a:rPr>
              <a:t>“The ability to determine the credibility of news reports and other information, whether delivered through print, television, radio or the Internet.” </a:t>
            </a:r>
          </a:p>
          <a:p>
            <a:pPr marL="457200" indent="-457200" eaLnBrk="1" hangingPunct="1">
              <a:lnSpc>
                <a:spcPct val="80000"/>
              </a:lnSpc>
              <a:spcBef>
                <a:spcPct val="20000"/>
              </a:spcBef>
              <a:buClr>
                <a:srgbClr val="7391DC"/>
              </a:buClr>
              <a:buSzPct val="85000"/>
            </a:pPr>
            <a:r>
              <a:rPr lang="en-US" sz="1900" b="1" dirty="0">
                <a:solidFill>
                  <a:schemeClr val="bg2"/>
                </a:solidFill>
                <a:latin typeface="Times New Roman" pitchFamily="18" charset="0"/>
                <a:cs typeface="Times New Roman" pitchFamily="18" charset="0"/>
              </a:rPr>
              <a:t>	- Essential Questions:</a:t>
            </a:r>
          </a:p>
          <a:p>
            <a:pPr marL="457200" indent="-457200" eaLnBrk="1" hangingPunct="1">
              <a:lnSpc>
                <a:spcPct val="80000"/>
              </a:lnSpc>
              <a:spcBef>
                <a:spcPct val="20000"/>
              </a:spcBef>
              <a:buClr>
                <a:srgbClr val="7391DC"/>
              </a:buClr>
              <a:buSzPct val="85000"/>
            </a:pPr>
            <a:r>
              <a:rPr lang="en-US" sz="1900" b="1" dirty="0">
                <a:solidFill>
                  <a:schemeClr val="bg2"/>
                </a:solidFill>
                <a:latin typeface="Times New Roman" pitchFamily="18" charset="0"/>
                <a:cs typeface="Times New Roman" pitchFamily="18" charset="0"/>
              </a:rPr>
              <a:t>		</a:t>
            </a:r>
            <a:r>
              <a:rPr lang="en-US" sz="1900" dirty="0">
                <a:solidFill>
                  <a:schemeClr val="bg2"/>
                </a:solidFill>
                <a:latin typeface="Times New Roman" pitchFamily="18" charset="0"/>
                <a:cs typeface="Times New Roman" pitchFamily="18" charset="0"/>
              </a:rPr>
              <a:t>1. How does one define news, opinion, advertising, publicity, </a:t>
            </a:r>
            <a:r>
              <a:rPr lang="en-US" sz="1900" dirty="0" smtClean="0">
                <a:solidFill>
                  <a:schemeClr val="bg2"/>
                </a:solidFill>
                <a:latin typeface="Times New Roman" pitchFamily="18" charset="0"/>
                <a:cs typeface="Times New Roman" pitchFamily="18" charset="0"/>
              </a:rPr>
              <a:t>entertainment</a:t>
            </a:r>
            <a:r>
              <a:rPr lang="en-US" sz="1900" dirty="0">
                <a:solidFill>
                  <a:schemeClr val="bg2"/>
                </a:solidFill>
                <a:latin typeface="Times New Roman" pitchFamily="18" charset="0"/>
                <a:cs typeface="Times New Roman" pitchFamily="18" charset="0"/>
              </a:rPr>
              <a:t>, </a:t>
            </a:r>
            <a:r>
              <a:rPr lang="en-US" sz="1900" dirty="0" smtClean="0">
                <a:solidFill>
                  <a:schemeClr val="bg2"/>
                </a:solidFill>
                <a:latin typeface="Times New Roman" pitchFamily="18" charset="0"/>
                <a:cs typeface="Times New Roman" pitchFamily="18" charset="0"/>
              </a:rPr>
              <a:t>	propaganda</a:t>
            </a:r>
            <a:r>
              <a:rPr lang="en-US" sz="1900" dirty="0">
                <a:solidFill>
                  <a:schemeClr val="bg2"/>
                </a:solidFill>
                <a:latin typeface="Times New Roman" pitchFamily="18" charset="0"/>
                <a:cs typeface="Times New Roman" pitchFamily="18" charset="0"/>
              </a:rPr>
              <a:t>, and raw information?</a:t>
            </a:r>
          </a:p>
          <a:p>
            <a:pPr marL="457200" indent="-457200" eaLnBrk="1" hangingPunct="1">
              <a:lnSpc>
                <a:spcPct val="80000"/>
              </a:lnSpc>
              <a:spcBef>
                <a:spcPct val="20000"/>
              </a:spcBef>
              <a:buClr>
                <a:srgbClr val="7391DC"/>
              </a:buClr>
              <a:buSzPct val="85000"/>
            </a:pPr>
            <a:r>
              <a:rPr lang="en-US" sz="1900" dirty="0">
                <a:solidFill>
                  <a:schemeClr val="bg2"/>
                </a:solidFill>
                <a:latin typeface="Times New Roman" pitchFamily="18" charset="0"/>
                <a:cs typeface="Times New Roman" pitchFamily="18" charset="0"/>
              </a:rPr>
              <a:t>		2. What is the difference between assertion and verification?</a:t>
            </a:r>
          </a:p>
          <a:p>
            <a:pPr marL="457200" indent="-457200" eaLnBrk="1" hangingPunct="1">
              <a:lnSpc>
                <a:spcPct val="80000"/>
              </a:lnSpc>
              <a:spcBef>
                <a:spcPct val="20000"/>
              </a:spcBef>
              <a:buClr>
                <a:srgbClr val="7391DC"/>
              </a:buClr>
              <a:buSzPct val="85000"/>
            </a:pPr>
            <a:r>
              <a:rPr lang="en-US" sz="1900" dirty="0">
                <a:solidFill>
                  <a:schemeClr val="bg2"/>
                </a:solidFill>
                <a:latin typeface="Times New Roman" pitchFamily="18" charset="0"/>
                <a:cs typeface="Times New Roman" pitchFamily="18" charset="0"/>
              </a:rPr>
              <a:t>		3. What is a source? (Eyewitness/ expert/ </a:t>
            </a:r>
            <a:r>
              <a:rPr lang="en-US" sz="1900" dirty="0" smtClean="0">
                <a:solidFill>
                  <a:schemeClr val="bg2"/>
                </a:solidFill>
                <a:latin typeface="Times New Roman" pitchFamily="18" charset="0"/>
                <a:cs typeface="Times New Roman" pitchFamily="18" charset="0"/>
              </a:rPr>
              <a:t>independent/ anonymous</a:t>
            </a:r>
            <a:r>
              <a:rPr lang="en-US" sz="1900" dirty="0">
                <a:solidFill>
                  <a:schemeClr val="bg2"/>
                </a:solidFill>
                <a:latin typeface="Times New Roman" pitchFamily="18" charset="0"/>
                <a:cs typeface="Times New Roman" pitchFamily="18" charset="0"/>
              </a:rPr>
              <a:t>)</a:t>
            </a:r>
          </a:p>
          <a:p>
            <a:pPr marL="457200" indent="-457200" eaLnBrk="1" hangingPunct="1">
              <a:lnSpc>
                <a:spcPct val="80000"/>
              </a:lnSpc>
              <a:spcBef>
                <a:spcPct val="20000"/>
              </a:spcBef>
              <a:buClr>
                <a:srgbClr val="7391DC"/>
              </a:buClr>
              <a:buSzPct val="85000"/>
            </a:pPr>
            <a:r>
              <a:rPr lang="en-US" sz="1900" dirty="0">
                <a:solidFill>
                  <a:schemeClr val="bg2"/>
                </a:solidFill>
                <a:latin typeface="Times New Roman" pitchFamily="18" charset="0"/>
                <a:cs typeface="Times New Roman" pitchFamily="18" charset="0"/>
              </a:rPr>
              <a:t>		4. What is bias? (Media and audience)</a:t>
            </a:r>
          </a:p>
          <a:p>
            <a:pPr marL="457200" indent="-457200" eaLnBrk="1" hangingPunct="1">
              <a:lnSpc>
                <a:spcPct val="80000"/>
              </a:lnSpc>
              <a:spcBef>
                <a:spcPct val="20000"/>
              </a:spcBef>
              <a:buClr>
                <a:srgbClr val="7391DC"/>
              </a:buClr>
              <a:buSzPct val="85000"/>
            </a:pPr>
            <a:r>
              <a:rPr lang="en-US" sz="1900" dirty="0">
                <a:solidFill>
                  <a:schemeClr val="bg2"/>
                </a:solidFill>
                <a:latin typeface="Times New Roman" pitchFamily="18" charset="0"/>
                <a:cs typeface="Times New Roman" pitchFamily="18" charset="0"/>
              </a:rPr>
              <a:t>		5. What is documentation?</a:t>
            </a:r>
          </a:p>
          <a:p>
            <a:pPr marL="457200" indent="-457200" eaLnBrk="1" hangingPunct="1">
              <a:lnSpc>
                <a:spcPct val="80000"/>
              </a:lnSpc>
              <a:spcBef>
                <a:spcPct val="20000"/>
              </a:spcBef>
              <a:buClr>
                <a:srgbClr val="7391DC"/>
              </a:buClr>
              <a:buSzPct val="85000"/>
            </a:pPr>
            <a:r>
              <a:rPr lang="en-US" sz="1900" dirty="0">
                <a:solidFill>
                  <a:schemeClr val="bg2"/>
                </a:solidFill>
                <a:latin typeface="Times New Roman" pitchFamily="18" charset="0"/>
                <a:cs typeface="Times New Roman" pitchFamily="18" charset="0"/>
              </a:rPr>
              <a:t>		6. What is fairness?</a:t>
            </a:r>
          </a:p>
          <a:p>
            <a:pPr marL="457200" indent="-457200" eaLnBrk="1" hangingPunct="1">
              <a:lnSpc>
                <a:spcPct val="80000"/>
              </a:lnSpc>
              <a:spcBef>
                <a:spcPct val="20000"/>
              </a:spcBef>
              <a:buClr>
                <a:srgbClr val="7391DC"/>
              </a:buClr>
              <a:buSzPct val="85000"/>
            </a:pPr>
            <a:r>
              <a:rPr lang="en-US" sz="1900" dirty="0">
                <a:solidFill>
                  <a:schemeClr val="bg2"/>
                </a:solidFill>
                <a:latin typeface="Times New Roman" pitchFamily="18" charset="0"/>
                <a:cs typeface="Times New Roman" pitchFamily="18" charset="0"/>
              </a:rPr>
              <a:t>		7. Why does context matter?</a:t>
            </a:r>
          </a:p>
          <a:p>
            <a:pPr marL="457200" indent="-457200" eaLnBrk="1" hangingPunct="1">
              <a:lnSpc>
                <a:spcPct val="80000"/>
              </a:lnSpc>
              <a:spcBef>
                <a:spcPct val="20000"/>
              </a:spcBef>
              <a:buClr>
                <a:srgbClr val="7391DC"/>
              </a:buClr>
              <a:buSzPct val="85000"/>
            </a:pPr>
            <a:r>
              <a:rPr lang="en-US" sz="1900" dirty="0">
                <a:solidFill>
                  <a:schemeClr val="bg2"/>
                </a:solidFill>
                <a:latin typeface="Times New Roman" pitchFamily="18" charset="0"/>
                <a:cs typeface="Times New Roman" pitchFamily="18" charset="0"/>
              </a:rPr>
              <a:t>		8. Why do mistakes appear in news </a:t>
            </a:r>
            <a:r>
              <a:rPr lang="en-US" sz="1900" dirty="0" smtClean="0">
                <a:solidFill>
                  <a:schemeClr val="bg2"/>
                </a:solidFill>
                <a:latin typeface="Times New Roman" pitchFamily="18" charset="0"/>
                <a:cs typeface="Times New Roman" pitchFamily="18" charset="0"/>
              </a:rPr>
              <a:t>accounts?                                                      	How </a:t>
            </a:r>
            <a:r>
              <a:rPr lang="en-US" sz="1900" dirty="0">
                <a:solidFill>
                  <a:schemeClr val="bg2"/>
                </a:solidFill>
                <a:latin typeface="Times New Roman" pitchFamily="18" charset="0"/>
                <a:cs typeface="Times New Roman" pitchFamily="18" charset="0"/>
              </a:rPr>
              <a:t>do journalists learn from </a:t>
            </a:r>
            <a:r>
              <a:rPr lang="en-US" sz="1900" dirty="0" smtClean="0">
                <a:solidFill>
                  <a:schemeClr val="bg2"/>
                </a:solidFill>
                <a:latin typeface="Times New Roman" pitchFamily="18" charset="0"/>
                <a:cs typeface="Times New Roman" pitchFamily="18" charset="0"/>
              </a:rPr>
              <a:t>them</a:t>
            </a:r>
            <a:r>
              <a:rPr lang="en-US" sz="1900" dirty="0">
                <a:solidFill>
                  <a:schemeClr val="bg2"/>
                </a:solidFill>
                <a:latin typeface="Times New Roman" pitchFamily="18" charset="0"/>
                <a:cs typeface="Times New Roman" pitchFamily="18" charset="0"/>
              </a:rPr>
              <a:t>?</a:t>
            </a:r>
          </a:p>
          <a:p>
            <a:pPr marL="457200" indent="-457200" eaLnBrk="1" hangingPunct="1">
              <a:lnSpc>
                <a:spcPct val="80000"/>
              </a:lnSpc>
              <a:spcBef>
                <a:spcPct val="20000"/>
              </a:spcBef>
              <a:buClr>
                <a:srgbClr val="7391DC"/>
              </a:buClr>
              <a:buSzPct val="85000"/>
            </a:pPr>
            <a:r>
              <a:rPr lang="en-US" sz="1900" dirty="0">
                <a:solidFill>
                  <a:schemeClr val="bg2"/>
                </a:solidFill>
                <a:latin typeface="Times New Roman" pitchFamily="18" charset="0"/>
                <a:cs typeface="Times New Roman" pitchFamily="18" charset="0"/>
              </a:rPr>
              <a:t>		9. What standards or limitations exist for putting </a:t>
            </a:r>
            <a:r>
              <a:rPr lang="en-US" sz="1900" dirty="0" smtClean="0">
                <a:solidFill>
                  <a:schemeClr val="bg2"/>
                </a:solidFill>
                <a:latin typeface="Times New Roman" pitchFamily="18" charset="0"/>
                <a:cs typeface="Times New Roman" pitchFamily="18" charset="0"/>
              </a:rPr>
              <a:t>                                     	information </a:t>
            </a:r>
            <a:r>
              <a:rPr lang="en-US" sz="1900" dirty="0">
                <a:solidFill>
                  <a:schemeClr val="bg2"/>
                </a:solidFill>
                <a:latin typeface="Times New Roman" pitchFamily="18" charset="0"/>
                <a:cs typeface="Times New Roman" pitchFamily="18" charset="0"/>
              </a:rPr>
              <a:t>on </a:t>
            </a:r>
            <a:r>
              <a:rPr lang="en-US" sz="1900" dirty="0" smtClean="0">
                <a:solidFill>
                  <a:schemeClr val="bg2"/>
                </a:solidFill>
                <a:latin typeface="Times New Roman" pitchFamily="18" charset="0"/>
                <a:cs typeface="Times New Roman" pitchFamily="18" charset="0"/>
              </a:rPr>
              <a:t>the </a:t>
            </a:r>
            <a:r>
              <a:rPr lang="en-US" sz="1900" dirty="0">
                <a:solidFill>
                  <a:schemeClr val="bg2"/>
                </a:solidFill>
                <a:latin typeface="Times New Roman" pitchFamily="18" charset="0"/>
                <a:cs typeface="Times New Roman" pitchFamily="18" charset="0"/>
              </a:rPr>
              <a:t>Internet?</a:t>
            </a:r>
          </a:p>
          <a:p>
            <a:pPr marL="457200" indent="-457200" eaLnBrk="1" hangingPunct="1">
              <a:lnSpc>
                <a:spcPct val="80000"/>
              </a:lnSpc>
              <a:spcBef>
                <a:spcPct val="20000"/>
              </a:spcBef>
              <a:buClr>
                <a:srgbClr val="7391DC"/>
              </a:buClr>
              <a:buSzPct val="85000"/>
            </a:pPr>
            <a:r>
              <a:rPr lang="en-US" sz="1900" dirty="0">
                <a:solidFill>
                  <a:schemeClr val="bg2"/>
                </a:solidFill>
                <a:latin typeface="Times New Roman" pitchFamily="18" charset="0"/>
                <a:cs typeface="Times New Roman" pitchFamily="18" charset="0"/>
              </a:rPr>
              <a:t>		10. How does one determine who created a </a:t>
            </a:r>
            <a:r>
              <a:rPr lang="en-US" sz="1900" dirty="0" smtClean="0">
                <a:solidFill>
                  <a:schemeClr val="bg2"/>
                </a:solidFill>
                <a:latin typeface="Times New Roman" pitchFamily="18" charset="0"/>
                <a:cs typeface="Times New Roman" pitchFamily="18" charset="0"/>
              </a:rPr>
              <a:t>piece </a:t>
            </a:r>
            <a:r>
              <a:rPr lang="en-US" sz="1900" dirty="0">
                <a:solidFill>
                  <a:schemeClr val="bg2"/>
                </a:solidFill>
                <a:latin typeface="Times New Roman" pitchFamily="18" charset="0"/>
                <a:cs typeface="Times New Roman" pitchFamily="18" charset="0"/>
              </a:rPr>
              <a:t>of </a:t>
            </a:r>
            <a:r>
              <a:rPr lang="en-US" sz="1900" dirty="0" smtClean="0">
                <a:solidFill>
                  <a:schemeClr val="bg2"/>
                </a:solidFill>
                <a:latin typeface="Times New Roman" pitchFamily="18" charset="0"/>
                <a:cs typeface="Times New Roman" pitchFamily="18" charset="0"/>
              </a:rPr>
              <a:t>                              	information</a:t>
            </a:r>
            <a:r>
              <a:rPr lang="en-US" sz="1900" dirty="0">
                <a:solidFill>
                  <a:schemeClr val="bg2"/>
                </a:solidFill>
                <a:latin typeface="Times New Roman" pitchFamily="18" charset="0"/>
                <a:cs typeface="Times New Roman" pitchFamily="18" charset="0"/>
              </a:rPr>
              <a:t>? Why is it important? </a:t>
            </a:r>
          </a:p>
          <a:p>
            <a:pPr marL="914400" lvl="1" indent="-457200"/>
            <a:endParaRPr lang="en-US" sz="1900" dirty="0">
              <a:solidFill>
                <a:srgbClr val="0000FF"/>
              </a:solidFill>
            </a:endParaRPr>
          </a:p>
        </p:txBody>
      </p:sp>
      <p:pic>
        <p:nvPicPr>
          <p:cNvPr id="15365" name="Picture 5"/>
          <p:cNvPicPr>
            <a:picLocks noChangeAspect="1" noChangeArrowheads="1"/>
          </p:cNvPicPr>
          <p:nvPr/>
        </p:nvPicPr>
        <p:blipFill>
          <a:blip r:embed="rId3" cstate="print"/>
          <a:srcRect/>
          <a:stretch>
            <a:fillRect/>
          </a:stretch>
        </p:blipFill>
        <p:spPr bwMode="auto">
          <a:xfrm>
            <a:off x="6399212" y="4038600"/>
            <a:ext cx="2744788"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2130425"/>
            <a:ext cx="8305800" cy="1470025"/>
          </a:xfrm>
        </p:spPr>
        <p:txBody>
          <a:bodyPr/>
          <a:lstStyle/>
          <a:p>
            <a:pPr algn="l" eaLnBrk="1" hangingPunct="1"/>
            <a:r>
              <a:rPr lang="en-US" sz="5400" dirty="0" smtClean="0">
                <a:latin typeface="Times New Roman" pitchFamily="18" charset="0"/>
                <a:cs typeface="Times New Roman" pitchFamily="18" charset="0"/>
              </a:rPr>
              <a:t>Freedom of the Press: </a:t>
            </a:r>
            <a:br>
              <a:rPr lang="en-US" sz="5400" dirty="0" smtClean="0">
                <a:latin typeface="Times New Roman" pitchFamily="18" charset="0"/>
                <a:cs typeface="Times New Roman" pitchFamily="18" charset="0"/>
              </a:rPr>
            </a:br>
            <a:r>
              <a:rPr lang="en-US" sz="5400" dirty="0" smtClean="0">
                <a:latin typeface="Times New Roman" pitchFamily="18" charset="0"/>
                <a:cs typeface="Times New Roman" pitchFamily="18" charset="0"/>
              </a:rPr>
              <a:t>Digital Age Challenges</a:t>
            </a:r>
            <a:endParaRPr lang="en-US" sz="5400"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838200" y="3505200"/>
            <a:ext cx="83058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4000" dirty="0" smtClean="0">
                <a:solidFill>
                  <a:schemeClr val="tx2">
                    <a:lumMod val="50000"/>
                    <a:lumOff val="50000"/>
                  </a:schemeClr>
                </a:solidFill>
                <a:latin typeface="Times New Roman" pitchFamily="18" charset="0"/>
                <a:cs typeface="Times New Roman" pitchFamily="18" charset="0"/>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7391400" cy="1676400"/>
          </a:xfrm>
        </p:spPr>
        <p:txBody>
          <a:bodyPr/>
          <a:lstStyle/>
          <a:p>
            <a:pPr eaLnBrk="1" hangingPunct="1"/>
            <a:r>
              <a:rPr lang="en-US" dirty="0" smtClean="0">
                <a:latin typeface="Times New Roman" pitchFamily="18" charset="0"/>
                <a:cs typeface="Times New Roman" pitchFamily="18" charset="0"/>
              </a:rPr>
              <a:t>Freedom of Speech and Press</a:t>
            </a:r>
          </a:p>
        </p:txBody>
      </p:sp>
      <p:sp>
        <p:nvSpPr>
          <p:cNvPr id="9219" name="Content Placeholder 7"/>
          <p:cNvSpPr>
            <a:spLocks noGrp="1"/>
          </p:cNvSpPr>
          <p:nvPr>
            <p:ph idx="4294967295"/>
          </p:nvPr>
        </p:nvSpPr>
        <p:spPr>
          <a:xfrm>
            <a:off x="0" y="1219200"/>
            <a:ext cx="9144000" cy="5257800"/>
          </a:xfrm>
        </p:spPr>
        <p:txBody>
          <a:bodyPr/>
          <a:lstStyle/>
          <a:p>
            <a:pPr marL="914400" lvl="1" indent="-457200" eaLnBrk="1" hangingPunct="1">
              <a:buFont typeface="Arial" pitchFamily="34" charset="0"/>
              <a:buChar char="•"/>
            </a:pPr>
            <a:r>
              <a:rPr lang="en-US" sz="2400" dirty="0" smtClean="0">
                <a:latin typeface="Times New Roman" pitchFamily="18" charset="0"/>
                <a:cs typeface="Times New Roman" pitchFamily="18" charset="0"/>
              </a:rPr>
              <a:t>Prior restraint:</a:t>
            </a:r>
          </a:p>
          <a:p>
            <a:pPr marL="914400" lvl="1" indent="-457200" eaLnBrk="1" hangingPunct="1">
              <a:buNone/>
            </a:pPr>
            <a:r>
              <a:rPr lang="en-US" sz="2000" dirty="0" smtClean="0">
                <a:solidFill>
                  <a:schemeClr val="bg2"/>
                </a:solidFill>
                <a:latin typeface="Times New Roman" pitchFamily="18" charset="0"/>
                <a:cs typeface="Times New Roman" pitchFamily="18" charset="0"/>
              </a:rPr>
              <a:t>	-Prohibited with few exceptions</a:t>
            </a:r>
          </a:p>
          <a:p>
            <a:pPr marL="1771650" lvl="3" indent="-457200" eaLnBrk="1" hangingPunct="1">
              <a:buFont typeface="Wingdings" pitchFamily="2" charset="2"/>
              <a:buChar char="Ø"/>
            </a:pPr>
            <a:r>
              <a:rPr lang="en-US" dirty="0" smtClean="0">
                <a:solidFill>
                  <a:schemeClr val="bg2"/>
                </a:solidFill>
                <a:latin typeface="Times New Roman" pitchFamily="18" charset="0"/>
                <a:cs typeface="Times New Roman" pitchFamily="18" charset="0"/>
              </a:rPr>
              <a:t>Controlling case: </a:t>
            </a:r>
            <a:r>
              <a:rPr lang="en-US" i="1" dirty="0" smtClean="0">
                <a:solidFill>
                  <a:schemeClr val="bg2"/>
                </a:solidFill>
                <a:latin typeface="Times New Roman" pitchFamily="18" charset="0"/>
                <a:cs typeface="Times New Roman" pitchFamily="18" charset="0"/>
              </a:rPr>
              <a:t>Near v. Minnesota </a:t>
            </a:r>
            <a:r>
              <a:rPr lang="en-US" dirty="0" smtClean="0">
                <a:solidFill>
                  <a:schemeClr val="bg2"/>
                </a:solidFill>
                <a:latin typeface="Times New Roman" pitchFamily="18" charset="0"/>
                <a:cs typeface="Times New Roman" pitchFamily="18" charset="0"/>
              </a:rPr>
              <a:t>(1931)	</a:t>
            </a:r>
          </a:p>
          <a:p>
            <a:pPr marL="971550" lvl="1" indent="-168275">
              <a:spcBef>
                <a:spcPct val="30000"/>
              </a:spcBef>
              <a:buClr>
                <a:schemeClr val="hlink"/>
              </a:buClr>
              <a:buSzPct val="75000"/>
              <a:buNone/>
            </a:pPr>
            <a:r>
              <a:rPr lang="en-US" sz="2000" dirty="0" smtClean="0">
                <a:solidFill>
                  <a:schemeClr val="bg2"/>
                </a:solidFill>
                <a:latin typeface="Times New Roman" pitchFamily="18" charset="0"/>
                <a:cs typeface="Times New Roman" pitchFamily="18" charset="0"/>
              </a:rPr>
              <a:t>-“A form of censorship that allows the government to review the content of printed materials and prevent their publication.”</a:t>
            </a:r>
          </a:p>
          <a:p>
            <a:pPr marL="971550" lvl="1" indent="-168275">
              <a:spcBef>
                <a:spcPct val="30000"/>
              </a:spcBef>
              <a:buClr>
                <a:schemeClr val="hlink"/>
              </a:buClr>
              <a:buSzPct val="75000"/>
              <a:buNone/>
            </a:pPr>
            <a:r>
              <a:rPr lang="en-US" sz="2000" dirty="0" smtClean="0">
                <a:solidFill>
                  <a:schemeClr val="bg2"/>
                </a:solidFill>
                <a:latin typeface="Times New Roman" pitchFamily="18" charset="0"/>
                <a:cs typeface="Times New Roman" pitchFamily="18" charset="0"/>
              </a:rPr>
              <a:t>		—</a:t>
            </a:r>
            <a:r>
              <a:rPr lang="en-US" sz="2000" i="1" dirty="0" smtClean="0">
                <a:solidFill>
                  <a:schemeClr val="bg2"/>
                </a:solidFill>
                <a:latin typeface="Times New Roman" pitchFamily="18" charset="0"/>
                <a:cs typeface="Times New Roman" pitchFamily="18" charset="0"/>
              </a:rPr>
              <a:t>Encyclopedia of the First Amendment</a:t>
            </a:r>
          </a:p>
          <a:p>
            <a:pPr marL="971550" lvl="1" indent="-168275">
              <a:spcBef>
                <a:spcPct val="30000"/>
              </a:spcBef>
              <a:buClr>
                <a:schemeClr val="hlink"/>
              </a:buClr>
              <a:buSzPct val="75000"/>
              <a:buNone/>
            </a:pPr>
            <a:r>
              <a:rPr lang="en-US" sz="2000" dirty="0" smtClean="0">
                <a:solidFill>
                  <a:schemeClr val="bg2"/>
                </a:solidFill>
                <a:latin typeface="Times New Roman" pitchFamily="18" charset="0"/>
                <a:cs typeface="Times New Roman" pitchFamily="18" charset="0"/>
              </a:rPr>
              <a:t>-British common law generally opposed government licensing and other forms of prior restraint, and this informed the delegates of the Constitutional Convention and adopters of the First Amendment.</a:t>
            </a:r>
          </a:p>
          <a:p>
            <a:pPr marL="971550" lvl="1" indent="-168275">
              <a:spcBef>
                <a:spcPct val="30000"/>
              </a:spcBef>
              <a:buClr>
                <a:schemeClr val="hlink"/>
              </a:buClr>
              <a:buSzPct val="75000"/>
              <a:buNone/>
            </a:pPr>
            <a:r>
              <a:rPr lang="en-US" sz="2000" dirty="0" smtClean="0">
                <a:solidFill>
                  <a:schemeClr val="bg2"/>
                </a:solidFill>
                <a:latin typeface="Times New Roman" pitchFamily="18" charset="0"/>
                <a:cs typeface="Times New Roman" pitchFamily="18" charset="0"/>
              </a:rPr>
              <a:t>-The Supreme Court has ruled with strong presumption against government use of prior restraint</a:t>
            </a:r>
          </a:p>
          <a:p>
            <a:pPr marL="971550" lvl="1" indent="-168275">
              <a:spcBef>
                <a:spcPct val="30000"/>
              </a:spcBef>
              <a:buClr>
                <a:schemeClr val="hlink"/>
              </a:buClr>
              <a:buSzPct val="75000"/>
              <a:buNone/>
            </a:pPr>
            <a:r>
              <a:rPr lang="en-US" sz="2000" dirty="0" smtClean="0">
                <a:solidFill>
                  <a:schemeClr val="bg2"/>
                </a:solidFill>
                <a:latin typeface="Times New Roman" pitchFamily="18" charset="0"/>
                <a:cs typeface="Times New Roman" pitchFamily="18" charset="0"/>
              </a:rPr>
              <a:t>-The prohibition of prior restraint does not prevent punishment for prosecution after the fact, and protection from prior restraint is not absolute.</a:t>
            </a:r>
          </a:p>
          <a:p>
            <a:pPr marL="1771650" lvl="3" indent="-457200" eaLnBrk="1" hangingPunct="1">
              <a:buNone/>
            </a:pPr>
            <a:r>
              <a:rPr lang="en-US" dirty="0" smtClean="0">
                <a:solidFill>
                  <a:schemeClr val="bg2"/>
                </a:solidFill>
                <a:latin typeface="Times New Roman" pitchFamily="18" charset="0"/>
                <a:cs typeface="Times New Roman" pitchFamily="18" charset="0"/>
              </a:rPr>
              <a:t>			</a:t>
            </a: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3</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10" name="Picture 2"/>
          <p:cNvPicPr>
            <a:picLocks noChangeAspect="1" noChangeArrowheads="1"/>
          </p:cNvPicPr>
          <p:nvPr/>
        </p:nvPicPr>
        <p:blipFill>
          <a:blip r:embed="rId3" cstate="print"/>
          <a:srcRect/>
          <a:stretch>
            <a:fillRect/>
          </a:stretch>
        </p:blipFill>
        <p:spPr bwMode="auto">
          <a:xfrm>
            <a:off x="7239000" y="1143000"/>
            <a:ext cx="1676400" cy="11734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a:xfrm>
            <a:off x="360363" y="1470025"/>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4099" name="Rectangle 3"/>
          <p:cNvSpPr>
            <a:spLocks noGrp="1" noChangeArrowheads="1"/>
          </p:cNvSpPr>
          <p:nvPr>
            <p:ph type="title"/>
          </p:nvPr>
        </p:nvSpPr>
        <p:spPr>
          <a:xfrm>
            <a:off x="1085850" y="577850"/>
            <a:ext cx="7848600" cy="762000"/>
          </a:xfrm>
          <a:noFill/>
        </p:spPr>
        <p:txBody>
          <a:bodyPr/>
          <a:lstStyle/>
          <a:p>
            <a:pPr eaLnBrk="1" hangingPunct="1"/>
            <a:r>
              <a:rPr lang="en-US" dirty="0" smtClean="0">
                <a:solidFill>
                  <a:schemeClr val="tx1"/>
                </a:solidFill>
                <a:latin typeface="Times New Roman" pitchFamily="18" charset="0"/>
                <a:cs typeface="Times New Roman" pitchFamily="18" charset="0"/>
              </a:rPr>
              <a:t>Freedom of Speech and Press: Prior Restraint </a:t>
            </a:r>
            <a:br>
              <a:rPr lang="en-US" dirty="0" smtClean="0">
                <a:solidFill>
                  <a:schemeClr val="tx1"/>
                </a:solidFill>
                <a:latin typeface="Times New Roman" pitchFamily="18" charset="0"/>
                <a:cs typeface="Times New Roman" pitchFamily="18" charset="0"/>
              </a:rPr>
            </a:br>
            <a:endParaRPr lang="en-US" dirty="0" smtClean="0">
              <a:solidFill>
                <a:schemeClr val="tx1"/>
              </a:solidFill>
              <a:latin typeface="Times New Roman" pitchFamily="18" charset="0"/>
              <a:cs typeface="Times New Roman" pitchFamily="18" charset="0"/>
            </a:endParaRPr>
          </a:p>
        </p:txBody>
      </p:sp>
      <p:sp>
        <p:nvSpPr>
          <p:cNvPr id="4100" name="Text Box 4"/>
          <p:cNvSpPr txBox="1">
            <a:spLocks noChangeArrowheads="1"/>
          </p:cNvSpPr>
          <p:nvPr/>
        </p:nvSpPr>
        <p:spPr bwMode="auto">
          <a:xfrm>
            <a:off x="0" y="1101725"/>
            <a:ext cx="9144000" cy="5570756"/>
          </a:xfrm>
          <a:prstGeom prst="rect">
            <a:avLst/>
          </a:prstGeom>
          <a:noFill/>
          <a:ln w="9525" algn="ctr">
            <a:noFill/>
            <a:miter lim="800000"/>
            <a:headEnd/>
            <a:tailEnd/>
          </a:ln>
        </p:spPr>
        <p:txBody>
          <a:bodyPr wrap="square">
            <a:spAutoFit/>
          </a:bodyPr>
          <a:lstStyle/>
          <a:p>
            <a:pPr marL="688975" indent="-688975" eaLnBrk="0" hangingPunct="0">
              <a:spcBef>
                <a:spcPct val="0"/>
              </a:spcBef>
            </a:pPr>
            <a:r>
              <a:rPr lang="en-US" sz="2400" b="1" dirty="0">
                <a:latin typeface="Times New Roman" pitchFamily="18" charset="0"/>
                <a:cs typeface="Times New Roman" pitchFamily="18" charset="0"/>
              </a:rPr>
              <a:t>Reading Jigsaw</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Divide into groups of 4</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Answer the questions listed below, and later report to the class </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Discussion Questions:</a:t>
            </a:r>
          </a:p>
          <a:p>
            <a:pPr marL="2152650" lvl="2" indent="-609600">
              <a:spcBef>
                <a:spcPct val="30000"/>
              </a:spcBef>
              <a:buClr>
                <a:schemeClr val="bg2"/>
              </a:buClr>
              <a:buSzPct val="75000"/>
              <a:buFontTx/>
              <a:buAutoNum type="arabicPeriod"/>
            </a:pPr>
            <a:r>
              <a:rPr lang="en-US" sz="2000" dirty="0">
                <a:solidFill>
                  <a:schemeClr val="bg2"/>
                </a:solidFill>
                <a:latin typeface="Times New Roman" pitchFamily="18" charset="0"/>
                <a:cs typeface="Times New Roman" pitchFamily="18" charset="0"/>
              </a:rPr>
              <a:t>Summarize the act, article, or Supreme Court case</a:t>
            </a:r>
          </a:p>
          <a:p>
            <a:pPr marL="2152650" lvl="2" indent="-609600">
              <a:spcBef>
                <a:spcPct val="30000"/>
              </a:spcBef>
              <a:buClr>
                <a:schemeClr val="bg2"/>
              </a:buClr>
              <a:buSzPct val="75000"/>
              <a:buFontTx/>
              <a:buAutoNum type="arabicPeriod"/>
            </a:pPr>
            <a:r>
              <a:rPr lang="en-US" sz="2000" dirty="0">
                <a:solidFill>
                  <a:schemeClr val="bg2"/>
                </a:solidFill>
                <a:latin typeface="Times New Roman" pitchFamily="18" charset="0"/>
                <a:cs typeface="Times New Roman" pitchFamily="18" charset="0"/>
              </a:rPr>
              <a:t>Account for contemporaries who dissented to the law or case</a:t>
            </a:r>
          </a:p>
          <a:p>
            <a:pPr marL="2152650" lvl="2" indent="-609600">
              <a:spcBef>
                <a:spcPct val="30000"/>
              </a:spcBef>
              <a:buClr>
                <a:schemeClr val="bg2"/>
              </a:buClr>
              <a:buSzPct val="75000"/>
              <a:buFontTx/>
              <a:buAutoNum type="arabicPeriod"/>
            </a:pPr>
            <a:r>
              <a:rPr lang="en-US" sz="2000" dirty="0">
                <a:solidFill>
                  <a:schemeClr val="bg2"/>
                </a:solidFill>
                <a:latin typeface="Times New Roman" pitchFamily="18" charset="0"/>
                <a:cs typeface="Times New Roman" pitchFamily="18" charset="0"/>
              </a:rPr>
              <a:t>How does the law or case relate to prior restraint?</a:t>
            </a:r>
          </a:p>
          <a:p>
            <a:pPr marL="2152650" lvl="2" indent="-609600">
              <a:spcBef>
                <a:spcPct val="30000"/>
              </a:spcBef>
              <a:buClr>
                <a:schemeClr val="bg2"/>
              </a:buClr>
              <a:buSzPct val="75000"/>
              <a:buFontTx/>
              <a:buAutoNum type="arabicPeriod"/>
            </a:pPr>
            <a:r>
              <a:rPr lang="en-US" sz="2000" dirty="0">
                <a:solidFill>
                  <a:schemeClr val="bg2"/>
                </a:solidFill>
                <a:latin typeface="Times New Roman" pitchFamily="18" charset="0"/>
                <a:cs typeface="Times New Roman" pitchFamily="18" charset="0"/>
              </a:rPr>
              <a:t>Evaluate the historical implications of the law or case</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Readings:</a:t>
            </a:r>
          </a:p>
          <a:p>
            <a:pPr marL="2152650" lvl="2" indent="-609600">
              <a:spcBef>
                <a:spcPct val="30000"/>
              </a:spcBef>
              <a:buClr>
                <a:schemeClr val="bg2"/>
              </a:buClr>
              <a:buSzPct val="75000"/>
            </a:pPr>
            <a:r>
              <a:rPr lang="en-US" sz="2000" dirty="0">
                <a:solidFill>
                  <a:schemeClr val="bg2"/>
                </a:solidFill>
                <a:latin typeface="Times New Roman" pitchFamily="18" charset="0"/>
                <a:cs typeface="Times New Roman" pitchFamily="18" charset="0"/>
              </a:rPr>
              <a:t>-The Sedition Act of 1798: Freedom of Press Comes Under Attack</a:t>
            </a:r>
          </a:p>
          <a:p>
            <a:pPr marL="2152650" lvl="2" indent="-609600">
              <a:spcBef>
                <a:spcPct val="30000"/>
              </a:spcBef>
              <a:buClr>
                <a:schemeClr val="bg2"/>
              </a:buClr>
              <a:buSzPct val="75000"/>
            </a:pPr>
            <a:r>
              <a:rPr lang="en-US" sz="2000" dirty="0">
                <a:solidFill>
                  <a:schemeClr val="bg2"/>
                </a:solidFill>
                <a:latin typeface="Times New Roman" pitchFamily="18" charset="0"/>
                <a:cs typeface="Times New Roman" pitchFamily="18" charset="0"/>
              </a:rPr>
              <a:t>-The Colonel’s Finest Campaign: Robert R. McCormick and </a:t>
            </a:r>
            <a:r>
              <a:rPr lang="en-US" sz="2000" i="1" dirty="0">
                <a:solidFill>
                  <a:schemeClr val="bg2"/>
                </a:solidFill>
                <a:latin typeface="Times New Roman" pitchFamily="18" charset="0"/>
                <a:cs typeface="Times New Roman" pitchFamily="18" charset="0"/>
              </a:rPr>
              <a:t>Near v. </a:t>
            </a:r>
            <a:r>
              <a:rPr lang="en-US" sz="2000" i="1" dirty="0" smtClean="0">
                <a:solidFill>
                  <a:schemeClr val="bg2"/>
                </a:solidFill>
                <a:latin typeface="Times New Roman" pitchFamily="18" charset="0"/>
                <a:cs typeface="Times New Roman" pitchFamily="18" charset="0"/>
              </a:rPr>
              <a:t>Minnesota</a:t>
            </a:r>
            <a:endParaRPr lang="en-US" sz="2000" dirty="0">
              <a:solidFill>
                <a:schemeClr val="bg2"/>
              </a:solidFill>
              <a:latin typeface="Times New Roman" pitchFamily="18" charset="0"/>
              <a:cs typeface="Times New Roman" pitchFamily="18" charset="0"/>
            </a:endParaRPr>
          </a:p>
          <a:p>
            <a:pPr marL="2152650" lvl="2" indent="-609600">
              <a:spcBef>
                <a:spcPct val="30000"/>
              </a:spcBef>
              <a:buClr>
                <a:schemeClr val="bg2"/>
              </a:buClr>
              <a:buSzPct val="75000"/>
            </a:pPr>
            <a:r>
              <a:rPr lang="en-US" sz="2000" dirty="0">
                <a:solidFill>
                  <a:schemeClr val="bg2"/>
                </a:solidFill>
                <a:latin typeface="Times New Roman" pitchFamily="18" charset="0"/>
                <a:cs typeface="Times New Roman" pitchFamily="18" charset="0"/>
              </a:rPr>
              <a:t>-</a:t>
            </a:r>
            <a:r>
              <a:rPr lang="en-US" sz="2000" i="1" dirty="0">
                <a:solidFill>
                  <a:schemeClr val="bg2"/>
                </a:solidFill>
                <a:latin typeface="Times New Roman" pitchFamily="18" charset="0"/>
                <a:cs typeface="Times New Roman" pitchFamily="18" charset="0"/>
              </a:rPr>
              <a:t>New York Times v. United </a:t>
            </a:r>
            <a:r>
              <a:rPr lang="en-US" sz="2000" i="1" dirty="0" smtClean="0">
                <a:solidFill>
                  <a:schemeClr val="bg2"/>
                </a:solidFill>
                <a:latin typeface="Times New Roman" pitchFamily="18" charset="0"/>
                <a:cs typeface="Times New Roman" pitchFamily="18" charset="0"/>
              </a:rPr>
              <a:t>States</a:t>
            </a:r>
          </a:p>
          <a:p>
            <a:pPr marL="2152650" lvl="2" indent="-609600">
              <a:spcBef>
                <a:spcPct val="30000"/>
              </a:spcBef>
              <a:buClr>
                <a:schemeClr val="bg2"/>
              </a:buClr>
              <a:buSzPct val="75000"/>
            </a:pPr>
            <a:r>
              <a:rPr lang="en-US" sz="2000" i="1" dirty="0" smtClean="0">
                <a:solidFill>
                  <a:schemeClr val="bg2"/>
                </a:solidFill>
                <a:latin typeface="Times New Roman" pitchFamily="18" charset="0"/>
                <a:cs typeface="Times New Roman" pitchFamily="18" charset="0"/>
              </a:rPr>
              <a:t>-</a:t>
            </a:r>
            <a:r>
              <a:rPr lang="en-US" sz="2000" dirty="0" smtClean="0">
                <a:solidFill>
                  <a:schemeClr val="bg2"/>
                </a:solidFill>
                <a:latin typeface="Times New Roman" pitchFamily="18" charset="0"/>
                <a:cs typeface="Times New Roman" pitchFamily="18" charset="0"/>
              </a:rPr>
              <a:t>After 40 Years, the Complete Pentagon Papers</a:t>
            </a:r>
            <a:endParaRPr lang="en-US" sz="2000"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144000" cy="1676400"/>
          </a:xfrm>
        </p:spPr>
        <p:txBody>
          <a:bodyPr/>
          <a:lstStyle/>
          <a:p>
            <a:pPr eaLnBrk="1" hangingPunct="1"/>
            <a:r>
              <a:rPr lang="en-US" sz="4000" dirty="0" smtClean="0">
                <a:latin typeface="Times New Roman" pitchFamily="18" charset="0"/>
                <a:cs typeface="Times New Roman" pitchFamily="18" charset="0"/>
              </a:rPr>
              <a:t>Freedom of Speech and Press: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Categorical Exceptions</a:t>
            </a:r>
          </a:p>
        </p:txBody>
      </p:sp>
      <p:sp>
        <p:nvSpPr>
          <p:cNvPr id="9219" name="Content Placeholder 7"/>
          <p:cNvSpPr>
            <a:spLocks noGrp="1"/>
          </p:cNvSpPr>
          <p:nvPr>
            <p:ph idx="4294967295"/>
          </p:nvPr>
        </p:nvSpPr>
        <p:spPr>
          <a:xfrm>
            <a:off x="0" y="1524000"/>
            <a:ext cx="9144000" cy="4953000"/>
          </a:xfrm>
        </p:spPr>
        <p:txBody>
          <a:bodyPr/>
          <a:lstStyle/>
          <a:p>
            <a:pPr marL="914400" lvl="1" indent="-457200" eaLnBrk="1" hangingPunct="1">
              <a:buFont typeface="Arial" pitchFamily="34" charset="0"/>
              <a:buChar char="•"/>
            </a:pPr>
            <a:r>
              <a:rPr lang="en-US" sz="2400" dirty="0" smtClean="0">
                <a:latin typeface="Times New Roman" pitchFamily="18" charset="0"/>
                <a:cs typeface="Times New Roman" pitchFamily="18" charset="0"/>
              </a:rPr>
              <a:t>Not protected by the First Amendment:</a:t>
            </a:r>
          </a:p>
          <a:p>
            <a:pPr marL="914400" lvl="1" indent="-457200" eaLnBrk="1" hangingPunct="1">
              <a:buNone/>
            </a:pPr>
            <a:r>
              <a:rPr lang="en-US" sz="2400" dirty="0" smtClean="0">
                <a:solidFill>
                  <a:schemeClr val="bg2"/>
                </a:solidFill>
                <a:latin typeface="Times New Roman" pitchFamily="18" charset="0"/>
                <a:cs typeface="Times New Roman" pitchFamily="18" charset="0"/>
              </a:rPr>
              <a:t>	</a:t>
            </a:r>
            <a:r>
              <a:rPr lang="en-US" sz="2400" b="1" dirty="0" smtClean="0">
                <a:solidFill>
                  <a:schemeClr val="bg2"/>
                </a:solidFill>
                <a:latin typeface="Times New Roman" pitchFamily="18" charset="0"/>
                <a:cs typeface="Times New Roman" pitchFamily="18" charset="0"/>
              </a:rPr>
              <a:t>-Defamation: Actual malice, knowingly false charges, and reckless disregard for the truth</a:t>
            </a:r>
          </a:p>
          <a:p>
            <a:pPr marL="1771650" lvl="3" indent="-457200" eaLnBrk="1" hangingPunct="1">
              <a:buFont typeface="Wingdings" pitchFamily="2" charset="2"/>
              <a:buChar char="Ø"/>
            </a:pPr>
            <a:r>
              <a:rPr lang="en-US" sz="1600" b="1" dirty="0" smtClean="0">
                <a:solidFill>
                  <a:schemeClr val="bg2"/>
                </a:solidFill>
                <a:latin typeface="Times New Roman" pitchFamily="18" charset="0"/>
                <a:cs typeface="Times New Roman" pitchFamily="18" charset="0"/>
              </a:rPr>
              <a:t>Controlling case: </a:t>
            </a:r>
            <a:r>
              <a:rPr lang="en-US" sz="1600" b="1" i="1" dirty="0" smtClean="0">
                <a:solidFill>
                  <a:schemeClr val="bg2"/>
                </a:solidFill>
                <a:latin typeface="Times New Roman" pitchFamily="18" charset="0"/>
                <a:cs typeface="Times New Roman" pitchFamily="18" charset="0"/>
              </a:rPr>
              <a:t>New York Times v. Sullivan </a:t>
            </a:r>
            <a:r>
              <a:rPr lang="en-US" sz="1600" b="1" dirty="0" smtClean="0">
                <a:solidFill>
                  <a:schemeClr val="bg2"/>
                </a:solidFill>
                <a:latin typeface="Times New Roman" pitchFamily="18" charset="0"/>
                <a:cs typeface="Times New Roman" pitchFamily="18" charset="0"/>
              </a:rPr>
              <a:t>(1964)</a:t>
            </a:r>
            <a:r>
              <a:rPr lang="en-US" sz="1600" dirty="0" smtClean="0">
                <a:solidFill>
                  <a:schemeClr val="bg2"/>
                </a:solidFill>
                <a:latin typeface="Times New Roman" pitchFamily="18" charset="0"/>
                <a:cs typeface="Times New Roman" pitchFamily="18" charset="0"/>
              </a:rPr>
              <a:t>	</a:t>
            </a:r>
          </a:p>
          <a:p>
            <a:pPr marL="914400" lvl="1" indent="-457200" eaLnBrk="1" hangingPunct="1">
              <a:buNone/>
            </a:pPr>
            <a:r>
              <a:rPr lang="en-US" sz="2400" dirty="0" smtClean="0">
                <a:solidFill>
                  <a:schemeClr val="bg2"/>
                </a:solidFill>
                <a:latin typeface="Times New Roman" pitchFamily="18" charset="0"/>
                <a:cs typeface="Times New Roman" pitchFamily="18" charset="0"/>
              </a:rPr>
              <a:t>	-Incitement: Imminence between the call for action and the action itself</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Brandenburg v. Ohio </a:t>
            </a:r>
            <a:r>
              <a:rPr lang="en-US" sz="1600" dirty="0" smtClean="0">
                <a:solidFill>
                  <a:schemeClr val="bg2"/>
                </a:solidFill>
                <a:latin typeface="Times New Roman" pitchFamily="18" charset="0"/>
                <a:cs typeface="Times New Roman" pitchFamily="18" charset="0"/>
              </a:rPr>
              <a:t>(1969)</a:t>
            </a:r>
          </a:p>
          <a:p>
            <a:pPr marL="914400" lvl="1" indent="-457200" eaLnBrk="1" hangingPunct="1">
              <a:buNone/>
            </a:pPr>
            <a:r>
              <a:rPr lang="en-US" sz="2400" dirty="0" smtClean="0">
                <a:solidFill>
                  <a:schemeClr val="bg2"/>
                </a:solidFill>
                <a:latin typeface="Times New Roman" pitchFamily="18" charset="0"/>
                <a:cs typeface="Times New Roman" pitchFamily="18" charset="0"/>
              </a:rPr>
              <a:t>	</a:t>
            </a:r>
            <a:r>
              <a:rPr lang="en-US" sz="2400" b="1" dirty="0" smtClean="0">
                <a:solidFill>
                  <a:schemeClr val="bg2"/>
                </a:solidFill>
                <a:latin typeface="Times New Roman" pitchFamily="18" charset="0"/>
                <a:cs typeface="Times New Roman" pitchFamily="18" charset="0"/>
              </a:rPr>
              <a:t>-Fighting words: Spoken words that instigate violent reactions</a:t>
            </a:r>
          </a:p>
          <a:p>
            <a:pPr marL="1771650" lvl="3" indent="-457200" eaLnBrk="1" hangingPunct="1">
              <a:buFont typeface="Wingdings" pitchFamily="2" charset="2"/>
              <a:buChar char="Ø"/>
            </a:pPr>
            <a:r>
              <a:rPr lang="en-US" sz="1600" b="1" dirty="0" smtClean="0">
                <a:solidFill>
                  <a:schemeClr val="bg2"/>
                </a:solidFill>
                <a:latin typeface="Times New Roman" pitchFamily="18" charset="0"/>
                <a:cs typeface="Times New Roman" pitchFamily="18" charset="0"/>
              </a:rPr>
              <a:t>Controlling case: </a:t>
            </a:r>
            <a:r>
              <a:rPr lang="en-US" sz="1600" b="1" i="1" dirty="0" err="1" smtClean="0">
                <a:solidFill>
                  <a:schemeClr val="bg2"/>
                </a:solidFill>
                <a:latin typeface="Times New Roman" pitchFamily="18" charset="0"/>
                <a:cs typeface="Times New Roman" pitchFamily="18" charset="0"/>
              </a:rPr>
              <a:t>Chaplinsky</a:t>
            </a:r>
            <a:r>
              <a:rPr lang="en-US" sz="1600" b="1" i="1" dirty="0" smtClean="0">
                <a:solidFill>
                  <a:schemeClr val="bg2"/>
                </a:solidFill>
                <a:latin typeface="Times New Roman" pitchFamily="18" charset="0"/>
                <a:cs typeface="Times New Roman" pitchFamily="18" charset="0"/>
              </a:rPr>
              <a:t> v. New Hampshire </a:t>
            </a:r>
            <a:r>
              <a:rPr lang="en-US" sz="1600" b="1" dirty="0" smtClean="0">
                <a:solidFill>
                  <a:schemeClr val="bg2"/>
                </a:solidFill>
                <a:latin typeface="Times New Roman" pitchFamily="18" charset="0"/>
                <a:cs typeface="Times New Roman" pitchFamily="18" charset="0"/>
              </a:rPr>
              <a:t>(1942)	</a:t>
            </a:r>
          </a:p>
          <a:p>
            <a:pPr marL="914400" lvl="1" indent="-457200" eaLnBrk="1" hangingPunct="1">
              <a:buNone/>
            </a:pPr>
            <a:r>
              <a:rPr lang="en-US" sz="2400" dirty="0" smtClean="0">
                <a:solidFill>
                  <a:schemeClr val="bg2"/>
                </a:solidFill>
                <a:latin typeface="Times New Roman" pitchFamily="18" charset="0"/>
                <a:cs typeface="Times New Roman" pitchFamily="18" charset="0"/>
              </a:rPr>
              <a:t>	-True Threat: Distinguish true threats from political hyperbole</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Watts v. United States </a:t>
            </a:r>
            <a:r>
              <a:rPr lang="en-US" sz="1600" dirty="0" smtClean="0">
                <a:solidFill>
                  <a:schemeClr val="bg2"/>
                </a:solidFill>
                <a:latin typeface="Times New Roman" pitchFamily="18" charset="0"/>
                <a:cs typeface="Times New Roman" pitchFamily="18" charset="0"/>
              </a:rPr>
              <a:t>(1969)	</a:t>
            </a:r>
          </a:p>
          <a:p>
            <a:pPr marL="914400" lvl="1" indent="-457200" eaLnBrk="1" hangingPunct="1">
              <a:buNone/>
            </a:pPr>
            <a:r>
              <a:rPr lang="en-US" sz="2400" dirty="0" smtClean="0">
                <a:solidFill>
                  <a:schemeClr val="bg2"/>
                </a:solidFill>
                <a:latin typeface="Times New Roman" pitchFamily="18" charset="0"/>
                <a:cs typeface="Times New Roman" pitchFamily="18" charset="0"/>
              </a:rPr>
              <a:t>	-Obscenity: Apply three-part </a:t>
            </a:r>
            <a:r>
              <a:rPr lang="en-US" sz="2400" i="1" dirty="0" smtClean="0">
                <a:solidFill>
                  <a:schemeClr val="bg2"/>
                </a:solidFill>
                <a:latin typeface="Times New Roman" pitchFamily="18" charset="0"/>
                <a:cs typeface="Times New Roman" pitchFamily="18" charset="0"/>
              </a:rPr>
              <a:t>Miller </a:t>
            </a:r>
            <a:r>
              <a:rPr lang="en-US" sz="2400" dirty="0" smtClean="0">
                <a:solidFill>
                  <a:schemeClr val="bg2"/>
                </a:solidFill>
                <a:latin typeface="Times New Roman" pitchFamily="18" charset="0"/>
                <a:cs typeface="Times New Roman" pitchFamily="18" charset="0"/>
              </a:rPr>
              <a:t>Test</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Miller v. California </a:t>
            </a:r>
            <a:r>
              <a:rPr lang="en-US" sz="1600" dirty="0" smtClean="0">
                <a:solidFill>
                  <a:schemeClr val="bg2"/>
                </a:solidFill>
                <a:latin typeface="Times New Roman" pitchFamily="18" charset="0"/>
                <a:cs typeface="Times New Roman" pitchFamily="18" charset="0"/>
              </a:rPr>
              <a:t>(1971)</a:t>
            </a:r>
            <a:r>
              <a:rPr lang="en-US" sz="1600" b="1" dirty="0" smtClean="0">
                <a:solidFill>
                  <a:schemeClr val="bg2"/>
                </a:solidFill>
                <a:latin typeface="Times New Roman" pitchFamily="18" charset="0"/>
                <a:cs typeface="Times New Roman" pitchFamily="18" charset="0"/>
              </a:rPr>
              <a:t>	</a:t>
            </a:r>
            <a:r>
              <a:rPr lang="en-US" sz="1600" dirty="0" smtClean="0">
                <a:solidFill>
                  <a:schemeClr val="bg2"/>
                </a:solidFill>
                <a:latin typeface="Times New Roman" pitchFamily="18" charset="0"/>
                <a:cs typeface="Times New Roman" pitchFamily="18" charset="0"/>
              </a:rPr>
              <a:t>		</a:t>
            </a: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5</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5122" name="Picture 2"/>
          <p:cNvPicPr>
            <a:picLocks noChangeAspect="1" noChangeArrowheads="1"/>
          </p:cNvPicPr>
          <p:nvPr/>
        </p:nvPicPr>
        <p:blipFill>
          <a:blip r:embed="rId3" cstate="print"/>
          <a:srcRect/>
          <a:stretch>
            <a:fillRect/>
          </a:stretch>
        </p:blipFill>
        <p:spPr bwMode="auto">
          <a:xfrm>
            <a:off x="7924800" y="990600"/>
            <a:ext cx="9906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a:xfrm>
            <a:off x="360363" y="1470025"/>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7171" name="Rectangle 3"/>
          <p:cNvSpPr>
            <a:spLocks noGrp="1" noChangeArrowheads="1"/>
          </p:cNvSpPr>
          <p:nvPr>
            <p:ph type="title"/>
          </p:nvPr>
        </p:nvSpPr>
        <p:spPr>
          <a:xfrm>
            <a:off x="0" y="0"/>
            <a:ext cx="9144000" cy="1339850"/>
          </a:xfrm>
          <a:noFill/>
        </p:spPr>
        <p:txBody>
          <a:bodyPr/>
          <a:lstStyle/>
          <a:p>
            <a:pPr eaLnBrk="1" hangingPunct="1"/>
            <a:r>
              <a:rPr lang="en-US" dirty="0" smtClean="0">
                <a:latin typeface="Times New Roman" pitchFamily="18" charset="0"/>
                <a:cs typeface="Times New Roman" pitchFamily="18" charset="0"/>
              </a:rPr>
              <a:t>Categorical Exceptions: Libel</a:t>
            </a:r>
            <a:endParaRPr lang="en-US" b="1" i="1" dirty="0" smtClean="0">
              <a:solidFill>
                <a:srgbClr val="7391DC"/>
              </a:solidFill>
              <a:latin typeface="Swis721 Cn BT" pitchFamily="34" charset="0"/>
            </a:endParaRPr>
          </a:p>
        </p:txBody>
      </p:sp>
      <p:sp>
        <p:nvSpPr>
          <p:cNvPr id="7172" name="Text Box 4"/>
          <p:cNvSpPr txBox="1">
            <a:spLocks noChangeArrowheads="1"/>
          </p:cNvSpPr>
          <p:nvPr/>
        </p:nvSpPr>
        <p:spPr bwMode="auto">
          <a:xfrm>
            <a:off x="0" y="1101725"/>
            <a:ext cx="9144000" cy="5293757"/>
          </a:xfrm>
          <a:prstGeom prst="rect">
            <a:avLst/>
          </a:prstGeom>
          <a:noFill/>
          <a:ln w="9525" algn="ctr">
            <a:noFill/>
            <a:miter lim="800000"/>
            <a:headEnd/>
            <a:tailEnd/>
          </a:ln>
        </p:spPr>
        <p:txBody>
          <a:bodyPr wrap="square">
            <a:spAutoFit/>
          </a:bodyPr>
          <a:lstStyle/>
          <a:p>
            <a:pPr marL="688975" indent="-688975">
              <a:spcBef>
                <a:spcPct val="50000"/>
              </a:spcBef>
              <a:buClr>
                <a:srgbClr val="62AC1E"/>
              </a:buClr>
            </a:pPr>
            <a:r>
              <a:rPr lang="en-US" sz="2400" dirty="0" smtClean="0">
                <a:latin typeface="Times New Roman" pitchFamily="18" charset="0"/>
                <a:cs typeface="Times New Roman" pitchFamily="18" charset="0"/>
              </a:rPr>
              <a:t>Libel:</a:t>
            </a:r>
            <a:endParaRPr lang="en-US" sz="2400" dirty="0">
              <a:latin typeface="Times New Roman" pitchFamily="18" charset="0"/>
              <a:cs typeface="Times New Roman" pitchFamily="18" charset="0"/>
            </a:endParaRPr>
          </a:p>
          <a:p>
            <a:pPr marL="1260475" lvl="1" indent="-457200">
              <a:spcBef>
                <a:spcPct val="30000"/>
              </a:spcBef>
              <a:buClr>
                <a:schemeClr val="bg2"/>
              </a:buClr>
              <a:buSzPct val="75000"/>
              <a:buFont typeface="Arial" pitchFamily="34" charset="0"/>
              <a:buChar char="•"/>
            </a:pPr>
            <a:r>
              <a:rPr lang="en-US" sz="2000" dirty="0">
                <a:solidFill>
                  <a:schemeClr val="bg2"/>
                </a:solidFill>
                <a:latin typeface="Times New Roman" pitchFamily="18" charset="0"/>
                <a:cs typeface="Times New Roman" pitchFamily="18" charset="0"/>
              </a:rPr>
              <a:t>Libel: “Any publication that is injurious to the reputation of another</a:t>
            </a:r>
            <a:r>
              <a:rPr lang="en-US" sz="2000" dirty="0" smtClean="0">
                <a:solidFill>
                  <a:schemeClr val="bg2"/>
                </a:solidFill>
                <a:latin typeface="Times New Roman" pitchFamily="18" charset="0"/>
                <a:cs typeface="Times New Roman" pitchFamily="18" charset="0"/>
              </a:rPr>
              <a:t>.”</a:t>
            </a:r>
          </a:p>
          <a:p>
            <a:pPr marL="1260475" lvl="1" indent="-457200">
              <a:spcBef>
                <a:spcPct val="30000"/>
              </a:spcBef>
              <a:buClr>
                <a:schemeClr val="bg2"/>
              </a:buClr>
              <a:buSzPct val="75000"/>
              <a:buFont typeface="Arial" pitchFamily="34" charset="0"/>
              <a:buChar char="•"/>
            </a:pPr>
            <a:r>
              <a:rPr lang="en-US" sz="2000" dirty="0" smtClean="0">
                <a:solidFill>
                  <a:schemeClr val="bg2"/>
                </a:solidFill>
                <a:latin typeface="Times New Roman" pitchFamily="18" charset="0"/>
                <a:cs typeface="Times New Roman" pitchFamily="18" charset="0"/>
              </a:rPr>
              <a:t>Slander</a:t>
            </a:r>
            <a:r>
              <a:rPr lang="en-US" sz="2000" dirty="0">
                <a:solidFill>
                  <a:schemeClr val="bg2"/>
                </a:solidFill>
                <a:latin typeface="Times New Roman" pitchFamily="18" charset="0"/>
                <a:cs typeface="Times New Roman" pitchFamily="18" charset="0"/>
              </a:rPr>
              <a:t>: “Speaking of base and defamatory words tending to prejudice another in his reputation, office, trade, business, or means of livelihood</a:t>
            </a:r>
            <a:r>
              <a:rPr lang="en-US" sz="2000" dirty="0" smtClean="0">
                <a:solidFill>
                  <a:schemeClr val="bg2"/>
                </a:solidFill>
                <a:latin typeface="Times New Roman" pitchFamily="18" charset="0"/>
                <a:cs typeface="Times New Roman" pitchFamily="18" charset="0"/>
              </a:rPr>
              <a:t>.”</a:t>
            </a:r>
          </a:p>
          <a:p>
            <a:pPr marL="1260475" lvl="1" indent="-457200">
              <a:spcBef>
                <a:spcPct val="30000"/>
              </a:spcBef>
              <a:buClr>
                <a:schemeClr val="bg2"/>
              </a:buClr>
              <a:buSzPct val="75000"/>
              <a:buFont typeface="Arial" pitchFamily="34" charset="0"/>
              <a:buChar char="•"/>
            </a:pPr>
            <a:r>
              <a:rPr lang="en-US" sz="2000" dirty="0" smtClean="0">
                <a:solidFill>
                  <a:schemeClr val="bg2"/>
                </a:solidFill>
                <a:latin typeface="Times New Roman" pitchFamily="18" charset="0"/>
                <a:cs typeface="Times New Roman" pitchFamily="18" charset="0"/>
              </a:rPr>
              <a:t>During </a:t>
            </a:r>
            <a:r>
              <a:rPr lang="en-US" sz="2000" dirty="0">
                <a:solidFill>
                  <a:schemeClr val="bg2"/>
                </a:solidFill>
                <a:latin typeface="Times New Roman" pitchFamily="18" charset="0"/>
                <a:cs typeface="Times New Roman" pitchFamily="18" charset="0"/>
              </a:rPr>
              <a:t>Norman times, guilt initially determined by church; later the British judicial </a:t>
            </a:r>
            <a:r>
              <a:rPr lang="en-US" sz="2000" dirty="0" smtClean="0">
                <a:solidFill>
                  <a:schemeClr val="bg2"/>
                </a:solidFill>
                <a:latin typeface="Times New Roman" pitchFamily="18" charset="0"/>
                <a:cs typeface="Times New Roman" pitchFamily="18" charset="0"/>
              </a:rPr>
              <a:t>system</a:t>
            </a:r>
          </a:p>
          <a:p>
            <a:pPr marL="1260475" lvl="1" indent="-457200">
              <a:spcBef>
                <a:spcPct val="30000"/>
              </a:spcBef>
              <a:buClr>
                <a:schemeClr val="bg2"/>
              </a:buClr>
              <a:buSzPct val="75000"/>
              <a:buFont typeface="Arial" pitchFamily="34" charset="0"/>
              <a:buChar char="•"/>
            </a:pPr>
            <a:r>
              <a:rPr lang="en-US" sz="2000" dirty="0" smtClean="0">
                <a:solidFill>
                  <a:schemeClr val="bg2"/>
                </a:solidFill>
                <a:latin typeface="Times New Roman" pitchFamily="18" charset="0"/>
                <a:cs typeface="Times New Roman" pitchFamily="18" charset="0"/>
              </a:rPr>
              <a:t>Guilt </a:t>
            </a:r>
            <a:r>
              <a:rPr lang="en-US" sz="2000" dirty="0">
                <a:solidFill>
                  <a:schemeClr val="bg2"/>
                </a:solidFill>
                <a:latin typeface="Times New Roman" pitchFamily="18" charset="0"/>
                <a:cs typeface="Times New Roman" pitchFamily="18" charset="0"/>
              </a:rPr>
              <a:t>premised on damage to reputation, liability escaped if statements proven </a:t>
            </a:r>
            <a:r>
              <a:rPr lang="en-US" sz="2000" dirty="0" smtClean="0">
                <a:solidFill>
                  <a:schemeClr val="bg2"/>
                </a:solidFill>
                <a:latin typeface="Times New Roman" pitchFamily="18" charset="0"/>
                <a:cs typeface="Times New Roman" pitchFamily="18" charset="0"/>
              </a:rPr>
              <a:t>true</a:t>
            </a:r>
          </a:p>
          <a:p>
            <a:pPr marL="1260475" lvl="1" indent="-457200">
              <a:spcBef>
                <a:spcPct val="30000"/>
              </a:spcBef>
              <a:buClr>
                <a:schemeClr val="bg2"/>
              </a:buClr>
              <a:buSzPct val="75000"/>
              <a:buFont typeface="Arial" pitchFamily="34" charset="0"/>
              <a:buChar char="•"/>
            </a:pPr>
            <a:r>
              <a:rPr lang="en-US" sz="2000" dirty="0" smtClean="0">
                <a:solidFill>
                  <a:schemeClr val="bg2"/>
                </a:solidFill>
                <a:latin typeface="Times New Roman" pitchFamily="18" charset="0"/>
                <a:cs typeface="Times New Roman" pitchFamily="18" charset="0"/>
              </a:rPr>
              <a:t>Prior </a:t>
            </a:r>
            <a:r>
              <a:rPr lang="en-US" sz="2000" dirty="0">
                <a:solidFill>
                  <a:schemeClr val="bg2"/>
                </a:solidFill>
                <a:latin typeface="Times New Roman" pitchFamily="18" charset="0"/>
                <a:cs typeface="Times New Roman" pitchFamily="18" charset="0"/>
              </a:rPr>
              <a:t>to the </a:t>
            </a:r>
            <a:r>
              <a:rPr lang="en-US" sz="2000" i="1" dirty="0">
                <a:solidFill>
                  <a:schemeClr val="bg2"/>
                </a:solidFill>
                <a:latin typeface="Times New Roman" pitchFamily="18" charset="0"/>
                <a:cs typeface="Times New Roman" pitchFamily="18" charset="0"/>
              </a:rPr>
              <a:t>Sullivan </a:t>
            </a:r>
            <a:r>
              <a:rPr lang="en-US" sz="2000" dirty="0">
                <a:solidFill>
                  <a:schemeClr val="bg2"/>
                </a:solidFill>
                <a:latin typeface="Times New Roman" pitchFamily="18" charset="0"/>
                <a:cs typeface="Times New Roman" pitchFamily="18" charset="0"/>
              </a:rPr>
              <a:t>case, a plaintiff in a libel case needed to prove the following:</a:t>
            </a:r>
          </a:p>
          <a:p>
            <a:pPr marL="2152650" lvl="2" indent="-609600">
              <a:spcBef>
                <a:spcPct val="30000"/>
              </a:spcBef>
              <a:buClr>
                <a:schemeClr val="bg2"/>
              </a:buClr>
              <a:buSzPct val="75000"/>
              <a:buFont typeface="+mj-lt"/>
              <a:buAutoNum type="arabicPeriod"/>
            </a:pPr>
            <a:r>
              <a:rPr lang="en-US" sz="2000" dirty="0">
                <a:solidFill>
                  <a:schemeClr val="bg2"/>
                </a:solidFill>
                <a:latin typeface="Times New Roman" pitchFamily="18" charset="0"/>
                <a:cs typeface="Times New Roman" pitchFamily="18" charset="0"/>
              </a:rPr>
              <a:t>The defendant made the </a:t>
            </a:r>
            <a:r>
              <a:rPr lang="en-US" sz="2000" dirty="0" smtClean="0">
                <a:solidFill>
                  <a:schemeClr val="bg2"/>
                </a:solidFill>
                <a:latin typeface="Times New Roman" pitchFamily="18" charset="0"/>
                <a:cs typeface="Times New Roman" pitchFamily="18" charset="0"/>
              </a:rPr>
              <a:t>statement</a:t>
            </a:r>
          </a:p>
          <a:p>
            <a:pPr marL="2152650" lvl="2" indent="-609600">
              <a:spcBef>
                <a:spcPct val="30000"/>
              </a:spcBef>
              <a:buClr>
                <a:schemeClr val="bg2"/>
              </a:buClr>
              <a:buSzPct val="75000"/>
              <a:buFont typeface="+mj-lt"/>
              <a:buAutoNum type="arabicPeriod"/>
            </a:pPr>
            <a:r>
              <a:rPr lang="en-US" sz="2000" dirty="0" smtClean="0">
                <a:solidFill>
                  <a:schemeClr val="bg2"/>
                </a:solidFill>
                <a:latin typeface="Times New Roman" pitchFamily="18" charset="0"/>
                <a:cs typeface="Times New Roman" pitchFamily="18" charset="0"/>
              </a:rPr>
              <a:t>The </a:t>
            </a:r>
            <a:r>
              <a:rPr lang="en-US" sz="2000" dirty="0">
                <a:solidFill>
                  <a:schemeClr val="bg2"/>
                </a:solidFill>
                <a:latin typeface="Times New Roman" pitchFamily="18" charset="0"/>
                <a:cs typeface="Times New Roman" pitchFamily="18" charset="0"/>
              </a:rPr>
              <a:t>statement was about the </a:t>
            </a:r>
            <a:r>
              <a:rPr lang="en-US" sz="2000" dirty="0" smtClean="0">
                <a:solidFill>
                  <a:schemeClr val="bg2"/>
                </a:solidFill>
                <a:latin typeface="Times New Roman" pitchFamily="18" charset="0"/>
                <a:cs typeface="Times New Roman" pitchFamily="18" charset="0"/>
              </a:rPr>
              <a:t>plaintiff</a:t>
            </a:r>
          </a:p>
          <a:p>
            <a:pPr marL="2152650" lvl="2" indent="-609600">
              <a:spcBef>
                <a:spcPct val="30000"/>
              </a:spcBef>
              <a:buClr>
                <a:schemeClr val="bg2"/>
              </a:buClr>
              <a:buSzPct val="75000"/>
              <a:buFont typeface="+mj-lt"/>
              <a:buAutoNum type="arabicPeriod"/>
            </a:pPr>
            <a:r>
              <a:rPr lang="en-US" sz="2000" dirty="0" smtClean="0">
                <a:solidFill>
                  <a:schemeClr val="bg2"/>
                </a:solidFill>
                <a:latin typeface="Times New Roman" pitchFamily="18" charset="0"/>
                <a:cs typeface="Times New Roman" pitchFamily="18" charset="0"/>
              </a:rPr>
              <a:t>The </a:t>
            </a:r>
            <a:r>
              <a:rPr lang="en-US" sz="2000" dirty="0">
                <a:solidFill>
                  <a:schemeClr val="bg2"/>
                </a:solidFill>
                <a:latin typeface="Times New Roman" pitchFamily="18" charset="0"/>
                <a:cs typeface="Times New Roman" pitchFamily="18" charset="0"/>
              </a:rPr>
              <a:t>statement was </a:t>
            </a:r>
            <a:r>
              <a:rPr lang="en-US" sz="2000" dirty="0" smtClean="0">
                <a:solidFill>
                  <a:schemeClr val="bg2"/>
                </a:solidFill>
                <a:latin typeface="Times New Roman" pitchFamily="18" charset="0"/>
                <a:cs typeface="Times New Roman" pitchFamily="18" charset="0"/>
              </a:rPr>
              <a:t>defamatory</a:t>
            </a:r>
          </a:p>
          <a:p>
            <a:pPr marL="2152650" lvl="2" indent="-609600">
              <a:spcBef>
                <a:spcPct val="30000"/>
              </a:spcBef>
              <a:buClr>
                <a:schemeClr val="bg2"/>
              </a:buClr>
              <a:buSzPct val="75000"/>
              <a:buFont typeface="+mj-lt"/>
              <a:buAutoNum type="arabicPeriod"/>
            </a:pPr>
            <a:r>
              <a:rPr lang="en-US" sz="2000" dirty="0" smtClean="0">
                <a:solidFill>
                  <a:schemeClr val="bg2"/>
                </a:solidFill>
                <a:latin typeface="Times New Roman" pitchFamily="18" charset="0"/>
                <a:cs typeface="Times New Roman" pitchFamily="18" charset="0"/>
              </a:rPr>
              <a:t>The </a:t>
            </a:r>
            <a:r>
              <a:rPr lang="en-US" sz="2000" dirty="0">
                <a:solidFill>
                  <a:schemeClr val="bg2"/>
                </a:solidFill>
                <a:latin typeface="Times New Roman" pitchFamily="18" charset="0"/>
                <a:cs typeface="Times New Roman" pitchFamily="18" charset="0"/>
              </a:rPr>
              <a:t>statement injured the </a:t>
            </a:r>
            <a:r>
              <a:rPr lang="en-US" sz="2000" dirty="0" smtClean="0">
                <a:solidFill>
                  <a:schemeClr val="bg2"/>
                </a:solidFill>
                <a:latin typeface="Times New Roman" pitchFamily="18" charset="0"/>
                <a:cs typeface="Times New Roman" pitchFamily="18" charset="0"/>
              </a:rPr>
              <a:t>plaintiff’s reputation</a:t>
            </a:r>
            <a:endParaRPr lang="en-US" sz="2000"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1"/>
          </p:nvPr>
        </p:nvSpPr>
        <p:spPr>
          <a:xfrm>
            <a:off x="360363" y="1470025"/>
            <a:ext cx="6527800" cy="4754563"/>
          </a:xfrm>
        </p:spPr>
        <p:txBody>
          <a:bodyPr/>
          <a:lstStyle/>
          <a:p>
            <a:pPr eaLnBrk="1" hangingPunct="1"/>
            <a:endParaRPr lang="en-US" sz="2000" smtClean="0"/>
          </a:p>
          <a:p>
            <a:pPr lvl="1" eaLnBrk="1" hangingPunct="1">
              <a:buFontTx/>
              <a:buNone/>
            </a:pPr>
            <a:endParaRPr lang="en-US" sz="2000" smtClean="0"/>
          </a:p>
        </p:txBody>
      </p:sp>
      <p:sp>
        <p:nvSpPr>
          <p:cNvPr id="8195" name="Rectangle 3"/>
          <p:cNvSpPr>
            <a:spLocks noGrp="1" noChangeArrowheads="1"/>
          </p:cNvSpPr>
          <p:nvPr>
            <p:ph type="title"/>
          </p:nvPr>
        </p:nvSpPr>
        <p:spPr>
          <a:xfrm>
            <a:off x="0" y="0"/>
            <a:ext cx="9144000" cy="1339850"/>
          </a:xfrm>
          <a:noFill/>
        </p:spPr>
        <p:txBody>
          <a:bodyPr/>
          <a:lstStyle/>
          <a:p>
            <a:pPr eaLnBrk="1" hangingPunct="1"/>
            <a:r>
              <a:rPr lang="en-US" dirty="0" smtClean="0">
                <a:latin typeface="Times New Roman" pitchFamily="18" charset="0"/>
                <a:cs typeface="Times New Roman" pitchFamily="18" charset="0"/>
              </a:rPr>
              <a:t>Categorical Exceptions: Libel</a:t>
            </a:r>
            <a:endParaRPr lang="en-US" b="1" i="1" dirty="0" smtClean="0">
              <a:solidFill>
                <a:srgbClr val="7391DC"/>
              </a:solidFill>
              <a:latin typeface="Swis721 Cn BT" pitchFamily="34" charset="0"/>
            </a:endParaRPr>
          </a:p>
        </p:txBody>
      </p:sp>
      <p:sp>
        <p:nvSpPr>
          <p:cNvPr id="8196" name="Text Box 4"/>
          <p:cNvSpPr txBox="1">
            <a:spLocks noChangeArrowheads="1"/>
          </p:cNvSpPr>
          <p:nvPr/>
        </p:nvSpPr>
        <p:spPr bwMode="auto">
          <a:xfrm>
            <a:off x="0" y="1066799"/>
            <a:ext cx="9144000" cy="4561249"/>
          </a:xfrm>
          <a:prstGeom prst="rect">
            <a:avLst/>
          </a:prstGeom>
          <a:noFill/>
          <a:ln w="9525" algn="ctr">
            <a:noFill/>
            <a:miter lim="800000"/>
            <a:headEnd/>
            <a:tailEnd/>
          </a:ln>
        </p:spPr>
        <p:txBody>
          <a:bodyPr wrap="square">
            <a:spAutoFit/>
          </a:bodyPr>
          <a:lstStyle/>
          <a:p>
            <a:pPr marL="688975" indent="-688975">
              <a:spcBef>
                <a:spcPct val="50000"/>
              </a:spcBef>
              <a:buClr>
                <a:srgbClr val="62AC1E"/>
              </a:buClr>
            </a:pPr>
            <a:r>
              <a:rPr lang="en-US" sz="2400" i="1" dirty="0" err="1">
                <a:latin typeface="Times New Roman" pitchFamily="18" charset="0"/>
                <a:cs typeface="Times New Roman" pitchFamily="18" charset="0"/>
              </a:rPr>
              <a:t>Chaplinsky</a:t>
            </a:r>
            <a:r>
              <a:rPr lang="en-US" sz="2400" i="1" dirty="0">
                <a:latin typeface="Times New Roman" pitchFamily="18" charset="0"/>
                <a:cs typeface="Times New Roman" pitchFamily="18" charset="0"/>
              </a:rPr>
              <a:t> v. New Hampshire</a:t>
            </a:r>
            <a:r>
              <a:rPr lang="en-US" sz="2400" dirty="0">
                <a:latin typeface="Times New Roman" pitchFamily="18" charset="0"/>
                <a:cs typeface="Times New Roman" pitchFamily="18" charset="0"/>
              </a:rPr>
              <a:t> (1942): </a:t>
            </a:r>
          </a:p>
          <a:p>
            <a:pPr marL="1260475" lvl="1" indent="-457200">
              <a:spcBef>
                <a:spcPct val="30000"/>
              </a:spcBef>
              <a:buClr>
                <a:schemeClr val="bg2"/>
              </a:buClr>
              <a:buSzPct val="75000"/>
              <a:buFontTx/>
              <a:buChar char="•"/>
            </a:pPr>
            <a:r>
              <a:rPr lang="en-US" dirty="0">
                <a:solidFill>
                  <a:schemeClr val="bg2"/>
                </a:solidFill>
                <a:latin typeface="Times New Roman" pitchFamily="18" charset="0"/>
                <a:cs typeface="Times New Roman" pitchFamily="18" charset="0"/>
              </a:rPr>
              <a:t>Walter </a:t>
            </a:r>
            <a:r>
              <a:rPr lang="en-US" dirty="0" err="1">
                <a:solidFill>
                  <a:schemeClr val="bg2"/>
                </a:solidFill>
                <a:latin typeface="Times New Roman" pitchFamily="18" charset="0"/>
                <a:cs typeface="Times New Roman" pitchFamily="18" charset="0"/>
              </a:rPr>
              <a:t>Chaplinsky</a:t>
            </a:r>
            <a:r>
              <a:rPr lang="en-US" dirty="0">
                <a:solidFill>
                  <a:schemeClr val="bg2"/>
                </a:solidFill>
                <a:latin typeface="Times New Roman" pitchFamily="18" charset="0"/>
                <a:cs typeface="Times New Roman" pitchFamily="18" charset="0"/>
              </a:rPr>
              <a:t>, a Jehovah’s Witness, instigated a riot upon speaking and distributing pamphlets critical of organized religion in Rochester, NH</a:t>
            </a:r>
          </a:p>
          <a:p>
            <a:pPr marL="1260475" lvl="1" indent="-457200">
              <a:spcBef>
                <a:spcPct val="30000"/>
              </a:spcBef>
              <a:buClr>
                <a:schemeClr val="bg2"/>
              </a:buClr>
              <a:buSzPct val="75000"/>
              <a:buFontTx/>
              <a:buChar char="•"/>
            </a:pPr>
            <a:r>
              <a:rPr lang="en-US" dirty="0">
                <a:solidFill>
                  <a:schemeClr val="bg2"/>
                </a:solidFill>
                <a:latin typeface="Times New Roman" pitchFamily="18" charset="0"/>
                <a:cs typeface="Times New Roman" pitchFamily="18" charset="0"/>
              </a:rPr>
              <a:t>Upon arrest, he uttered, “You are a God damned racketeer” and “a damned fascist and the whole government of Rochester are fascists or agents of fascists.”</a:t>
            </a:r>
          </a:p>
          <a:p>
            <a:pPr marL="1260475" lvl="1" indent="-457200">
              <a:spcBef>
                <a:spcPct val="30000"/>
              </a:spcBef>
              <a:buClr>
                <a:schemeClr val="bg2"/>
              </a:buClr>
              <a:buSzPct val="75000"/>
              <a:buFontTx/>
              <a:buChar char="•"/>
            </a:pPr>
            <a:r>
              <a:rPr lang="en-US" dirty="0" err="1">
                <a:solidFill>
                  <a:schemeClr val="bg2"/>
                </a:solidFill>
                <a:latin typeface="Times New Roman" pitchFamily="18" charset="0"/>
                <a:cs typeface="Times New Roman" pitchFamily="18" charset="0"/>
              </a:rPr>
              <a:t>Chaplinsky</a:t>
            </a:r>
            <a:r>
              <a:rPr lang="en-US" dirty="0">
                <a:solidFill>
                  <a:schemeClr val="bg2"/>
                </a:solidFill>
                <a:latin typeface="Times New Roman" pitchFamily="18" charset="0"/>
                <a:cs typeface="Times New Roman" pitchFamily="18" charset="0"/>
              </a:rPr>
              <a:t> was charged with violated a NH law the prohibited offensive, derisive, or annoying words” toward others or preventing them from going about their daily lives.</a:t>
            </a:r>
          </a:p>
          <a:p>
            <a:pPr marL="1260475" lvl="1" indent="-457200">
              <a:spcBef>
                <a:spcPct val="30000"/>
              </a:spcBef>
              <a:buClr>
                <a:schemeClr val="bg2"/>
              </a:buClr>
              <a:buSzPct val="75000"/>
              <a:buFontTx/>
              <a:buChar char="•"/>
            </a:pPr>
            <a:r>
              <a:rPr lang="en-US" dirty="0">
                <a:solidFill>
                  <a:schemeClr val="bg2"/>
                </a:solidFill>
                <a:latin typeface="Times New Roman" pitchFamily="18" charset="0"/>
                <a:cs typeface="Times New Roman" pitchFamily="18" charset="0"/>
              </a:rPr>
              <a:t>He challenged the law on First and Fourteenth Amendment grounds</a:t>
            </a:r>
          </a:p>
          <a:p>
            <a:pPr marL="2632075" lvl="4" indent="-457200">
              <a:spcBef>
                <a:spcPct val="30000"/>
              </a:spcBef>
              <a:buClr>
                <a:schemeClr val="bg2"/>
              </a:buClr>
              <a:buSzPct val="75000"/>
              <a:buFontTx/>
              <a:buChar char="•"/>
            </a:pPr>
            <a:r>
              <a:rPr lang="en-US" dirty="0">
                <a:solidFill>
                  <a:schemeClr val="bg2"/>
                </a:solidFill>
                <a:latin typeface="Times New Roman" pitchFamily="18" charset="0"/>
                <a:cs typeface="Times New Roman" pitchFamily="18" charset="0"/>
              </a:rPr>
              <a:t>Justice Francis Murphy wrote for a unanimous Court, which ruled that certain spoken words that instigate violent reactions are exempt from First Amendment protections.</a:t>
            </a:r>
          </a:p>
          <a:p>
            <a:pPr marL="2632075" lvl="4" indent="-457200">
              <a:spcBef>
                <a:spcPct val="30000"/>
              </a:spcBef>
              <a:buClr>
                <a:schemeClr val="bg2"/>
              </a:buClr>
              <a:buSzPct val="75000"/>
              <a:buFontTx/>
              <a:buChar char="•"/>
            </a:pPr>
            <a:r>
              <a:rPr lang="en-US" dirty="0">
                <a:solidFill>
                  <a:schemeClr val="bg2"/>
                </a:solidFill>
                <a:latin typeface="Times New Roman" pitchFamily="18" charset="0"/>
                <a:cs typeface="Times New Roman" pitchFamily="18" charset="0"/>
              </a:rPr>
              <a:t>This included speech that is “lewd and obscene,…profane,…libelous,…and insulting or ‘fighting words.’”</a:t>
            </a:r>
          </a:p>
        </p:txBody>
      </p:sp>
      <p:pic>
        <p:nvPicPr>
          <p:cNvPr id="1026" name="Picture 2"/>
          <p:cNvPicPr>
            <a:picLocks noChangeAspect="1" noChangeArrowheads="1"/>
          </p:cNvPicPr>
          <p:nvPr/>
        </p:nvPicPr>
        <p:blipFill>
          <a:blip r:embed="rId3" cstate="print"/>
          <a:srcRect t="3635" r="8000" b="5840"/>
          <a:stretch>
            <a:fillRect/>
          </a:stretch>
        </p:blipFill>
        <p:spPr bwMode="auto">
          <a:xfrm>
            <a:off x="228600" y="4343400"/>
            <a:ext cx="1752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360363" y="1470025"/>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9219" name="Rectangle 3"/>
          <p:cNvSpPr>
            <a:spLocks noGrp="1" noChangeArrowheads="1"/>
          </p:cNvSpPr>
          <p:nvPr>
            <p:ph type="title"/>
          </p:nvPr>
        </p:nvSpPr>
        <p:spPr>
          <a:xfrm>
            <a:off x="0" y="0"/>
            <a:ext cx="9144000" cy="1339850"/>
          </a:xfrm>
          <a:noFill/>
        </p:spPr>
        <p:txBody>
          <a:bodyPr/>
          <a:lstStyle/>
          <a:p>
            <a:pPr eaLnBrk="1" hangingPunct="1"/>
            <a:r>
              <a:rPr lang="en-US" dirty="0" smtClean="0">
                <a:latin typeface="Times New Roman" pitchFamily="18" charset="0"/>
                <a:cs typeface="Times New Roman" pitchFamily="18" charset="0"/>
              </a:rPr>
              <a:t>Categorical Exceptions: Libel</a:t>
            </a:r>
            <a:endParaRPr lang="en-US" b="1" i="1" dirty="0" smtClean="0">
              <a:solidFill>
                <a:srgbClr val="7391DC"/>
              </a:solidFill>
              <a:latin typeface="Swis721 Cn BT" pitchFamily="34" charset="0"/>
            </a:endParaRPr>
          </a:p>
        </p:txBody>
      </p:sp>
      <p:sp>
        <p:nvSpPr>
          <p:cNvPr id="9220" name="Text Box 4"/>
          <p:cNvSpPr txBox="1">
            <a:spLocks noChangeArrowheads="1"/>
          </p:cNvSpPr>
          <p:nvPr/>
        </p:nvSpPr>
        <p:spPr bwMode="auto">
          <a:xfrm>
            <a:off x="0" y="1219199"/>
            <a:ext cx="9144000" cy="2462213"/>
          </a:xfrm>
          <a:prstGeom prst="rect">
            <a:avLst/>
          </a:prstGeom>
          <a:noFill/>
          <a:ln w="9525" algn="ctr">
            <a:noFill/>
            <a:miter lim="800000"/>
            <a:headEnd/>
            <a:tailEnd/>
          </a:ln>
        </p:spPr>
        <p:txBody>
          <a:bodyPr wrap="square">
            <a:spAutoFit/>
          </a:bodyPr>
          <a:lstStyle/>
          <a:p>
            <a:pPr marL="688975" indent="-688975">
              <a:spcBef>
                <a:spcPct val="50000"/>
              </a:spcBef>
              <a:buClr>
                <a:srgbClr val="62AC1E"/>
              </a:buClr>
            </a:pPr>
            <a:r>
              <a:rPr lang="en-US" sz="2400" b="1" i="1" dirty="0">
                <a:latin typeface="Times New Roman" pitchFamily="18" charset="0"/>
                <a:cs typeface="Times New Roman" pitchFamily="18" charset="0"/>
              </a:rPr>
              <a:t>New York Times Company v. Sullivan</a:t>
            </a:r>
            <a:r>
              <a:rPr lang="en-US" sz="2400" b="1" dirty="0">
                <a:latin typeface="Times New Roman" pitchFamily="18" charset="0"/>
                <a:cs typeface="Times New Roman" pitchFamily="18" charset="0"/>
              </a:rPr>
              <a:t> (1964):</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Facts of the case</a:t>
            </a:r>
            <a:endParaRPr lang="en-US" sz="2000" i="1" dirty="0">
              <a:solidFill>
                <a:schemeClr val="bg2"/>
              </a:solidFill>
              <a:latin typeface="Times New Roman" pitchFamily="18" charset="0"/>
              <a:cs typeface="Times New Roman" pitchFamily="18" charset="0"/>
            </a:endParaRP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Issues/ Decisions</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Reasoning</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Separate Opinions</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Discussion</a:t>
            </a:r>
          </a:p>
        </p:txBody>
      </p:sp>
      <p:pic>
        <p:nvPicPr>
          <p:cNvPr id="2050" name="Picture 2"/>
          <p:cNvPicPr>
            <a:picLocks noChangeAspect="1" noChangeArrowheads="1"/>
          </p:cNvPicPr>
          <p:nvPr/>
        </p:nvPicPr>
        <p:blipFill>
          <a:blip r:embed="rId3" cstate="print"/>
          <a:srcRect/>
          <a:stretch>
            <a:fillRect/>
          </a:stretch>
        </p:blipFill>
        <p:spPr bwMode="auto">
          <a:xfrm>
            <a:off x="6019800" y="1371600"/>
            <a:ext cx="1809750" cy="25241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36719" t="53125" r="6250" b="33334"/>
          <a:stretch>
            <a:fillRect/>
          </a:stretch>
        </p:blipFill>
        <p:spPr bwMode="auto">
          <a:xfrm>
            <a:off x="152400" y="4419600"/>
            <a:ext cx="5562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10243" name="Rectangle 3"/>
          <p:cNvSpPr>
            <a:spLocks noGrp="1" noChangeArrowheads="1"/>
          </p:cNvSpPr>
          <p:nvPr>
            <p:ph type="title"/>
          </p:nvPr>
        </p:nvSpPr>
        <p:spPr>
          <a:xfrm>
            <a:off x="0" y="0"/>
            <a:ext cx="9144000" cy="1339850"/>
          </a:xfrm>
          <a:noFill/>
        </p:spPr>
        <p:txBody>
          <a:bodyPr/>
          <a:lstStyle/>
          <a:p>
            <a:pPr eaLnBrk="1" hangingPunct="1"/>
            <a:r>
              <a:rPr lang="en-US" dirty="0" smtClean="0">
                <a:latin typeface="Times New Roman" pitchFamily="18" charset="0"/>
                <a:cs typeface="Times New Roman" pitchFamily="18" charset="0"/>
              </a:rPr>
              <a:t>Categorical Exceptions: Libel</a:t>
            </a:r>
            <a:endParaRPr lang="en-US" b="1" i="1" dirty="0" smtClean="0">
              <a:solidFill>
                <a:srgbClr val="7391DC"/>
              </a:solidFill>
              <a:latin typeface="Swis721 Cn BT" pitchFamily="34" charset="0"/>
            </a:endParaRPr>
          </a:p>
        </p:txBody>
      </p:sp>
      <p:sp>
        <p:nvSpPr>
          <p:cNvPr id="10244" name="Text Box 4"/>
          <p:cNvSpPr txBox="1">
            <a:spLocks noChangeArrowheads="1"/>
          </p:cNvSpPr>
          <p:nvPr/>
        </p:nvSpPr>
        <p:spPr bwMode="auto">
          <a:xfrm>
            <a:off x="0" y="1101725"/>
            <a:ext cx="9144000" cy="4832092"/>
          </a:xfrm>
          <a:prstGeom prst="rect">
            <a:avLst/>
          </a:prstGeom>
          <a:noFill/>
          <a:ln w="9525" algn="ctr">
            <a:noFill/>
            <a:miter lim="800000"/>
            <a:headEnd/>
            <a:tailEnd/>
          </a:ln>
        </p:spPr>
        <p:txBody>
          <a:bodyPr wrap="square">
            <a:spAutoFit/>
          </a:bodyPr>
          <a:lstStyle/>
          <a:p>
            <a:pPr marL="688975" indent="-688975">
              <a:spcBef>
                <a:spcPct val="50000"/>
              </a:spcBef>
              <a:buClr>
                <a:srgbClr val="62AC1E"/>
              </a:buClr>
            </a:pPr>
            <a:r>
              <a:rPr lang="en-US" sz="2400" b="1" dirty="0">
                <a:latin typeface="Times New Roman" pitchFamily="18" charset="0"/>
                <a:cs typeface="Times New Roman" pitchFamily="18" charset="0"/>
              </a:rPr>
              <a:t>Fact Pattern Application: Does this constitute libel?</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An article in a conservative magazine criticizes the lawyer of a police officer who shot and killed a youth, calling him a “Leninist” and a “Communist-</a:t>
            </a:r>
            <a:r>
              <a:rPr lang="en-US" sz="2000" dirty="0" err="1">
                <a:solidFill>
                  <a:schemeClr val="bg2"/>
                </a:solidFill>
                <a:latin typeface="Times New Roman" pitchFamily="18" charset="0"/>
                <a:cs typeface="Times New Roman" pitchFamily="18" charset="0"/>
              </a:rPr>
              <a:t>fronter</a:t>
            </a:r>
            <a:r>
              <a:rPr lang="en-US" sz="2000" dirty="0">
                <a:solidFill>
                  <a:schemeClr val="bg2"/>
                </a:solidFill>
                <a:latin typeface="Times New Roman" pitchFamily="18" charset="0"/>
                <a:cs typeface="Times New Roman" pitchFamily="18" charset="0"/>
              </a:rPr>
              <a:t>,” he also implicated him in a Communist plot to attack the Chicago Police during the 1968 Democratic National Convention.  Many of these statements were factually incorrect and the author did little to verify them.</a:t>
            </a:r>
          </a:p>
          <a:p>
            <a:pPr marL="2152650" lvl="2" indent="-609600">
              <a:spcBef>
                <a:spcPct val="30000"/>
              </a:spcBef>
              <a:buClr>
                <a:schemeClr val="bg2"/>
              </a:buClr>
              <a:buSzPct val="75000"/>
            </a:pPr>
            <a:r>
              <a:rPr lang="en-US" sz="2000" i="1" dirty="0">
                <a:solidFill>
                  <a:schemeClr val="bg2"/>
                </a:solidFill>
                <a:latin typeface="Times New Roman" pitchFamily="18" charset="0"/>
                <a:cs typeface="Times New Roman" pitchFamily="18" charset="0"/>
              </a:rPr>
              <a:t>--</a:t>
            </a:r>
            <a:r>
              <a:rPr lang="en-US" sz="2000" i="1" dirty="0" err="1">
                <a:solidFill>
                  <a:schemeClr val="bg2"/>
                </a:solidFill>
                <a:latin typeface="Times New Roman" pitchFamily="18" charset="0"/>
                <a:cs typeface="Times New Roman" pitchFamily="18" charset="0"/>
              </a:rPr>
              <a:t>Gertz</a:t>
            </a:r>
            <a:r>
              <a:rPr lang="en-US" sz="2000" i="1" dirty="0">
                <a:solidFill>
                  <a:schemeClr val="bg2"/>
                </a:solidFill>
                <a:latin typeface="Times New Roman" pitchFamily="18" charset="0"/>
                <a:cs typeface="Times New Roman" pitchFamily="18" charset="0"/>
              </a:rPr>
              <a:t> v. Robert Welch, Inc. </a:t>
            </a:r>
            <a:r>
              <a:rPr lang="en-US" sz="2000" dirty="0">
                <a:solidFill>
                  <a:schemeClr val="bg2"/>
                </a:solidFill>
                <a:latin typeface="Times New Roman" pitchFamily="18" charset="0"/>
                <a:cs typeface="Times New Roman" pitchFamily="18" charset="0"/>
              </a:rPr>
              <a:t>(1974)</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A college athletic director is accused of fixing a football game by a weekly magazine.  He sues the publisher on the grounds that the story was based on a tip provided by a man on probation, the reporter did not check the game film for evidence of a fix, nor did he have any expertise in football strategy.</a:t>
            </a:r>
          </a:p>
          <a:p>
            <a:pPr marL="2152650" lvl="2" indent="-609600">
              <a:spcBef>
                <a:spcPct val="30000"/>
              </a:spcBef>
              <a:buClr>
                <a:schemeClr val="bg2"/>
              </a:buClr>
              <a:buSzPct val="75000"/>
            </a:pPr>
            <a:r>
              <a:rPr lang="en-US" sz="2000" dirty="0">
                <a:solidFill>
                  <a:schemeClr val="bg2"/>
                </a:solidFill>
                <a:latin typeface="Times New Roman" pitchFamily="18" charset="0"/>
                <a:cs typeface="Times New Roman" pitchFamily="18" charset="0"/>
              </a:rPr>
              <a:t>--</a:t>
            </a:r>
            <a:r>
              <a:rPr lang="en-US" sz="2000" i="1" dirty="0">
                <a:solidFill>
                  <a:schemeClr val="bg2"/>
                </a:solidFill>
                <a:latin typeface="Times New Roman" pitchFamily="18" charset="0"/>
                <a:cs typeface="Times New Roman" pitchFamily="18" charset="0"/>
              </a:rPr>
              <a:t>Curtis Publishing Co. v. Butts</a:t>
            </a:r>
            <a:r>
              <a:rPr lang="en-US" sz="2000" dirty="0">
                <a:solidFill>
                  <a:schemeClr val="bg2"/>
                </a:solidFill>
                <a:latin typeface="Times New Roman" pitchFamily="18" charset="0"/>
                <a:cs typeface="Times New Roman" pitchFamily="18" charset="0"/>
              </a:rPr>
              <a:t> (1967)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7671</TotalTime>
  <Words>1703</Words>
  <Application>Microsoft Office PowerPoint</Application>
  <PresentationFormat>On-screen Show (4:3)</PresentationFormat>
  <Paragraphs>245</Paragraphs>
  <Slides>26</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Default Design</vt:lpstr>
      <vt:lpstr>Chart</vt:lpstr>
      <vt:lpstr>Freedom of the Press:  Prior Restraint and Libel</vt:lpstr>
      <vt:lpstr>Overview: Freedom of Speech and Press</vt:lpstr>
      <vt:lpstr>Freedom of Speech and Press</vt:lpstr>
      <vt:lpstr>Freedom of Speech and Press: Prior Restraint  </vt:lpstr>
      <vt:lpstr>Freedom of Speech and Press:  Categorical Exceptions</vt:lpstr>
      <vt:lpstr>Categorical Exceptions: Libel</vt:lpstr>
      <vt:lpstr>Categorical Exceptions: Libel</vt:lpstr>
      <vt:lpstr>Categorical Exceptions: Libel</vt:lpstr>
      <vt:lpstr>Categorical Exceptions: Libel</vt:lpstr>
      <vt:lpstr>Categorical Exceptions: Libel</vt:lpstr>
      <vt:lpstr>Freedom of the Press:  Prior Restraint and Libel</vt:lpstr>
      <vt:lpstr>Freedom of the Press:  Digital Age Challenges</vt:lpstr>
      <vt:lpstr>Freedom of the Press:  Digital Age Challenges</vt:lpstr>
      <vt:lpstr>Digital Age Challenges: Historical Perspective</vt:lpstr>
      <vt:lpstr>Digital Age Challenges: Historical Perspective</vt:lpstr>
      <vt:lpstr>Information Age Challenges Broken Economic Model</vt:lpstr>
      <vt:lpstr>Information Age Challenges: Fragmented, Competitive Media Environment</vt:lpstr>
      <vt:lpstr>Information Age Challenges: Altered Relationship Between Producers  and Consumers</vt:lpstr>
      <vt:lpstr>Information Age Challenges Proliferation of Edge and Opinion</vt:lpstr>
      <vt:lpstr>Information Age Challenges Democratization of Media  </vt:lpstr>
      <vt:lpstr>Information Age Challenges Newspapers Slow Death</vt:lpstr>
      <vt:lpstr>Information Age Challenges Young People Tuned Out</vt:lpstr>
      <vt:lpstr>Information Age Challenges Young People Tuned Out (Continued)</vt:lpstr>
      <vt:lpstr>Information Age Challenges Young People Tuned Out (Cont.)</vt:lpstr>
      <vt:lpstr>Information Age Challenges Young People Tuned Out (Continued)</vt:lpstr>
      <vt:lpstr>Freedom of the Press:  Digital Age Challenges</vt:lpstr>
    </vt:vector>
  </TitlesOfParts>
  <Company>McCormick Tribune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POLS 228  United States Congress</dc:title>
  <dc:creator>Shawn Healy</dc:creator>
  <cp:lastModifiedBy>Belzowski, Janice</cp:lastModifiedBy>
  <cp:revision>266</cp:revision>
  <dcterms:created xsi:type="dcterms:W3CDTF">2011-01-10T17:07:22Z</dcterms:created>
  <dcterms:modified xsi:type="dcterms:W3CDTF">2011-08-23T19:15:42Z</dcterms:modified>
</cp:coreProperties>
</file>