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63" r:id="rId3"/>
    <p:sldId id="257" r:id="rId4"/>
    <p:sldId id="296" r:id="rId5"/>
    <p:sldId id="258" r:id="rId6"/>
    <p:sldId id="261" r:id="rId7"/>
    <p:sldId id="262" r:id="rId8"/>
    <p:sldId id="290" r:id="rId9"/>
    <p:sldId id="291" r:id="rId10"/>
    <p:sldId id="292" r:id="rId11"/>
    <p:sldId id="273" r:id="rId12"/>
    <p:sldId id="259" r:id="rId13"/>
    <p:sldId id="274" r:id="rId14"/>
    <p:sldId id="275" r:id="rId15"/>
    <p:sldId id="264" r:id="rId16"/>
    <p:sldId id="265" r:id="rId17"/>
    <p:sldId id="266" r:id="rId18"/>
    <p:sldId id="267" r:id="rId19"/>
    <p:sldId id="268" r:id="rId20"/>
    <p:sldId id="269" r:id="rId21"/>
    <p:sldId id="271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532928D-611D-4B20-ADCD-A50E89875212}" type="datetimeFigureOut">
              <a:rPr lang="en-US" smtClean="0"/>
              <a:t>8/23/2011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9BD0C29-D52A-4B57-A829-0B17D1711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342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D0C29-D52A-4B57-A829-0B17D171142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689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2AB39-BE7D-4178-83F7-F311FBB47D31}" type="datetimeFigureOut">
              <a:rPr lang="en-US" smtClean="0"/>
              <a:t>8/23/2011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FBBE2-F4AF-4894-A451-7A14A291F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902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2AB39-BE7D-4178-83F7-F311FBB47D31}" type="datetimeFigureOut">
              <a:rPr lang="en-US" smtClean="0"/>
              <a:t>8/23/2011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FBBE2-F4AF-4894-A451-7A14A291F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587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2AB39-BE7D-4178-83F7-F311FBB47D31}" type="datetimeFigureOut">
              <a:rPr lang="en-US" smtClean="0"/>
              <a:t>8/23/2011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FBBE2-F4AF-4894-A451-7A14A291F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843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2AB39-BE7D-4178-83F7-F311FBB47D31}" type="datetimeFigureOut">
              <a:rPr lang="en-US" smtClean="0"/>
              <a:t>8/23/2011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FBBE2-F4AF-4894-A451-7A14A291F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655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2AB39-BE7D-4178-83F7-F311FBB47D31}" type="datetimeFigureOut">
              <a:rPr lang="en-US" smtClean="0"/>
              <a:t>8/23/2011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FBBE2-F4AF-4894-A451-7A14A291F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536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2AB39-BE7D-4178-83F7-F311FBB47D31}" type="datetimeFigureOut">
              <a:rPr lang="en-US" smtClean="0"/>
              <a:t>8/23/2011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FBBE2-F4AF-4894-A451-7A14A291F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313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2AB39-BE7D-4178-83F7-F311FBB47D31}" type="datetimeFigureOut">
              <a:rPr lang="en-US" smtClean="0"/>
              <a:t>8/23/2011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FBBE2-F4AF-4894-A451-7A14A291F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241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2AB39-BE7D-4178-83F7-F311FBB47D31}" type="datetimeFigureOut">
              <a:rPr lang="en-US" smtClean="0"/>
              <a:t>8/23/2011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FBBE2-F4AF-4894-A451-7A14A291F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433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2AB39-BE7D-4178-83F7-F311FBB47D31}" type="datetimeFigureOut">
              <a:rPr lang="en-US" smtClean="0"/>
              <a:t>8/23/2011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FBBE2-F4AF-4894-A451-7A14A291F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252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2AB39-BE7D-4178-83F7-F311FBB47D31}" type="datetimeFigureOut">
              <a:rPr lang="en-US" smtClean="0"/>
              <a:t>8/23/2011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FBBE2-F4AF-4894-A451-7A14A291F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99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2AB39-BE7D-4178-83F7-F311FBB47D31}" type="datetimeFigureOut">
              <a:rPr lang="en-US" smtClean="0"/>
              <a:t>8/23/2011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FBBE2-F4AF-4894-A451-7A14A291F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114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2AB39-BE7D-4178-83F7-F311FBB47D31}" type="datetimeFigureOut">
              <a:rPr lang="en-US" smtClean="0"/>
              <a:t>8/23/2011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FBBE2-F4AF-4894-A451-7A14A291F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660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shuatelegraph.com/news/909268-196/second-book-challenged-and-removed-in-bedford.html" TargetMode="External"/><Relationship Id="rId2" Type="http://schemas.openxmlformats.org/officeDocument/2006/relationships/hyperlink" Target="http://www.chicagotribune.com/news/local/ct-met-stevenson-high-school-paper-up20110216,0,5814362.story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hyperlink" Target="http://heraldnet.com/article/20110214/ETP06/702169961/-1/NEWS01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rstamendmentcenter.org/news.aspx?id=23866" TargetMode="External"/><Relationship Id="rId2" Type="http://schemas.openxmlformats.org/officeDocument/2006/relationships/hyperlink" Target="http://www.google.com/hostednews/ap/article/ALeqM5jOnHcpnajuiBhV3GG4G8SZntwoBQ?docId=5a575ecd5f354743ab85f81be18749f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hyperlink" Target="http://www.firstamendmentcenter.org/news.aspx?id=23868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pi.com/Entertainment_News/Music/2011/02/12/NY-school-blocks-teens-Bieber-T-shirts/UPI-12131297527109/" TargetMode="External"/><Relationship Id="rId2" Type="http://schemas.openxmlformats.org/officeDocument/2006/relationships/hyperlink" Target="http://www.firstamendmentcenter.org/commentary.aspx?id=2386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hyperlink" Target="http://voices.washingtonpost.com/44/2011/02/house-democrats-say-justice-th.html" TargetMode="External"/><Relationship Id="rId4" Type="http://schemas.openxmlformats.org/officeDocument/2006/relationships/hyperlink" Target="http://www.firstamendmentcenter.org/full-3rd-circuit-pa-teens-can%e2%80%99t-be-suspended-for-myspace-postings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News Literacy Activity &amp; Discussion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4976671"/>
            <a:ext cx="6934200" cy="1752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Jamie Loo, Online Resources Producer</a:t>
            </a:r>
          </a:p>
          <a:p>
            <a:r>
              <a:rPr lang="en-US" sz="2000" dirty="0" smtClean="0"/>
              <a:t>McCormick Foundation Civics Program</a:t>
            </a:r>
          </a:p>
          <a:p>
            <a:r>
              <a:rPr lang="en-US" sz="2000" dirty="0" smtClean="0"/>
              <a:t>July 21, 2011 </a:t>
            </a:r>
          </a:p>
        </p:txBody>
      </p:sp>
      <p:pic>
        <p:nvPicPr>
          <p:cNvPr id="6" name="Picture 2" descr="J:\Civics\PR &amp; Communications\Logos\2011 logos\4515_Logo_2BlackGr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799" y="5886304"/>
            <a:ext cx="2072951" cy="97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96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loo\Pictures\FreedomAlliance_Westbo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8572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26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C0000"/>
                </a:solidFill>
              </a:rPr>
              <a:t>Making sense of the news…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Some news gathering organizations have resources to help </a:t>
            </a:r>
          </a:p>
          <a:p>
            <a:pPr>
              <a:buNone/>
            </a:pPr>
            <a:r>
              <a:rPr lang="en-US" dirty="0" smtClean="0"/>
              <a:t>teachers use news in the classroom. Many of these resources are </a:t>
            </a:r>
          </a:p>
          <a:p>
            <a:pPr>
              <a:buNone/>
            </a:pPr>
            <a:r>
              <a:rPr lang="en-US" dirty="0" smtClean="0"/>
              <a:t>developed by education experts.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Resources include: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	-Lesson plans</a:t>
            </a:r>
          </a:p>
          <a:p>
            <a:pPr>
              <a:buNone/>
            </a:pPr>
            <a:r>
              <a:rPr lang="en-US" dirty="0" smtClean="0"/>
              <a:t>			-Discussion questions</a:t>
            </a:r>
          </a:p>
          <a:p>
            <a:pPr>
              <a:buNone/>
            </a:pPr>
            <a:r>
              <a:rPr lang="en-US" dirty="0" smtClean="0"/>
              <a:t>			-News quizzes</a:t>
            </a:r>
          </a:p>
          <a:p>
            <a:pPr>
              <a:buNone/>
            </a:pPr>
            <a:r>
              <a:rPr lang="en-US" dirty="0" smtClean="0"/>
              <a:t>			-Student activities</a:t>
            </a:r>
          </a:p>
          <a:p>
            <a:pPr>
              <a:buNone/>
            </a:pPr>
            <a:r>
              <a:rPr lang="en-US" dirty="0" smtClean="0"/>
              <a:t>			-Suggested resources for student research</a:t>
            </a:r>
          </a:p>
          <a:p>
            <a:pPr>
              <a:buNone/>
            </a:pPr>
            <a:r>
              <a:rPr lang="en-US" dirty="0" smtClean="0"/>
              <a:t>			-Student discussion forums</a:t>
            </a:r>
          </a:p>
          <a:p>
            <a:endParaRPr lang="en-US" dirty="0"/>
          </a:p>
        </p:txBody>
      </p:sp>
      <p:pic>
        <p:nvPicPr>
          <p:cNvPr id="5" name="Picture 2" descr="J:\Civics\PR &amp; Communications\Logos\2011 logos\4515_Logo_2BlackGr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799" y="5886304"/>
            <a:ext cx="2072951" cy="97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85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  <a:cs typeface="Arial" charset="0"/>
              </a:rPr>
              <a:t>Freedom in the News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2209800"/>
            <a:ext cx="3276600" cy="3581400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en-US" dirty="0" smtClean="0"/>
              <a:t>The </a:t>
            </a:r>
            <a:r>
              <a:rPr lang="en-US" dirty="0"/>
              <a:t>Five Freedoms</a:t>
            </a:r>
          </a:p>
          <a:p>
            <a:pPr>
              <a:defRPr/>
            </a:pPr>
            <a:r>
              <a:rPr lang="en-US" dirty="0" smtClean="0"/>
              <a:t>Student </a:t>
            </a:r>
            <a:r>
              <a:rPr lang="en-US" dirty="0"/>
              <a:t>Freedoms</a:t>
            </a:r>
          </a:p>
          <a:p>
            <a:pPr>
              <a:defRPr/>
            </a:pPr>
            <a:r>
              <a:rPr lang="en-US" dirty="0" smtClean="0"/>
              <a:t>Civil </a:t>
            </a:r>
            <a:r>
              <a:rPr lang="en-US" dirty="0"/>
              <a:t>rights</a:t>
            </a:r>
          </a:p>
          <a:p>
            <a:pPr>
              <a:defRPr/>
            </a:pPr>
            <a:r>
              <a:rPr lang="en-US" dirty="0" smtClean="0"/>
              <a:t>Gender </a:t>
            </a:r>
            <a:r>
              <a:rPr lang="en-US" dirty="0"/>
              <a:t>equity</a:t>
            </a:r>
          </a:p>
          <a:p>
            <a:pPr>
              <a:defRPr/>
            </a:pPr>
            <a:r>
              <a:rPr lang="en-US" dirty="0" smtClean="0"/>
              <a:t>Immigration</a:t>
            </a:r>
            <a:endParaRPr lang="en-US" dirty="0"/>
          </a:p>
          <a:p>
            <a:pPr>
              <a:defRPr/>
            </a:pPr>
            <a:r>
              <a:rPr lang="en-US" dirty="0" smtClean="0"/>
              <a:t>Native </a:t>
            </a:r>
            <a:r>
              <a:rPr lang="en-US" dirty="0"/>
              <a:t>American rights</a:t>
            </a:r>
          </a:p>
          <a:p>
            <a:pPr>
              <a:defRPr/>
            </a:pPr>
            <a:r>
              <a:rPr lang="en-US" dirty="0" smtClean="0"/>
              <a:t>Slavery</a:t>
            </a:r>
            <a:endParaRPr lang="en-US" dirty="0"/>
          </a:p>
          <a:p>
            <a:pPr>
              <a:defRPr/>
            </a:pPr>
            <a:r>
              <a:rPr lang="en-US" dirty="0" smtClean="0"/>
              <a:t>Worker’s </a:t>
            </a:r>
            <a:r>
              <a:rPr lang="en-US" dirty="0"/>
              <a:t>rights</a:t>
            </a:r>
          </a:p>
          <a:p>
            <a:pPr>
              <a:defRPr/>
            </a:pPr>
            <a:r>
              <a:rPr lang="en-US" dirty="0" smtClean="0"/>
              <a:t>Abortion </a:t>
            </a:r>
            <a:r>
              <a:rPr lang="en-US" dirty="0"/>
              <a:t>and reproductive rights</a:t>
            </a:r>
          </a:p>
          <a:p>
            <a:pPr>
              <a:defRPr/>
            </a:pPr>
            <a:r>
              <a:rPr lang="en-US" dirty="0" smtClean="0"/>
              <a:t>Crime </a:t>
            </a:r>
            <a:r>
              <a:rPr lang="en-US" dirty="0"/>
              <a:t>and punishment</a:t>
            </a:r>
          </a:p>
          <a:p>
            <a:pPr>
              <a:defRPr/>
            </a:pPr>
            <a:r>
              <a:rPr lang="en-US" dirty="0" smtClean="0"/>
              <a:t>Death </a:t>
            </a:r>
            <a:r>
              <a:rPr lang="en-US" dirty="0"/>
              <a:t>penalty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159534"/>
            <a:ext cx="4038600" cy="4572000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en-US" dirty="0" smtClean="0"/>
              <a:t>Disability </a:t>
            </a:r>
            <a:r>
              <a:rPr lang="en-US" dirty="0"/>
              <a:t>rights</a:t>
            </a:r>
          </a:p>
          <a:p>
            <a:pPr>
              <a:defRPr/>
            </a:pPr>
            <a:r>
              <a:rPr lang="en-US" dirty="0" smtClean="0"/>
              <a:t>Elections </a:t>
            </a:r>
            <a:r>
              <a:rPr lang="en-US" dirty="0"/>
              <a:t>and voting</a:t>
            </a:r>
          </a:p>
          <a:p>
            <a:pPr>
              <a:defRPr/>
            </a:pPr>
            <a:r>
              <a:rPr lang="en-US" dirty="0" smtClean="0"/>
              <a:t>Gay </a:t>
            </a:r>
            <a:r>
              <a:rPr lang="en-US" dirty="0"/>
              <a:t>rights</a:t>
            </a:r>
          </a:p>
          <a:p>
            <a:pPr>
              <a:defRPr/>
            </a:pPr>
            <a:r>
              <a:rPr lang="en-US" dirty="0" smtClean="0"/>
              <a:t>Gun </a:t>
            </a:r>
            <a:r>
              <a:rPr lang="en-US" dirty="0"/>
              <a:t>rights</a:t>
            </a:r>
          </a:p>
          <a:p>
            <a:pPr>
              <a:defRPr/>
            </a:pPr>
            <a:r>
              <a:rPr lang="en-US" dirty="0" smtClean="0"/>
              <a:t>Homeland </a:t>
            </a:r>
            <a:r>
              <a:rPr lang="en-US" dirty="0"/>
              <a:t>Security</a:t>
            </a:r>
          </a:p>
          <a:p>
            <a:pPr>
              <a:defRPr/>
            </a:pPr>
            <a:r>
              <a:rPr lang="en-US" dirty="0" smtClean="0"/>
              <a:t>Smoking </a:t>
            </a:r>
            <a:r>
              <a:rPr lang="en-US" dirty="0"/>
              <a:t>rights</a:t>
            </a:r>
          </a:p>
          <a:p>
            <a:pPr>
              <a:defRPr/>
            </a:pPr>
            <a:r>
              <a:rPr lang="en-US" dirty="0" smtClean="0"/>
              <a:t>Stem </a:t>
            </a:r>
            <a:r>
              <a:rPr lang="en-US" dirty="0"/>
              <a:t>cell research</a:t>
            </a:r>
          </a:p>
          <a:p>
            <a:pPr>
              <a:defRPr/>
            </a:pPr>
            <a:r>
              <a:rPr lang="en-US" dirty="0" smtClean="0"/>
              <a:t>Privacy </a:t>
            </a:r>
            <a:r>
              <a:rPr lang="en-US" dirty="0"/>
              <a:t>rights</a:t>
            </a:r>
          </a:p>
          <a:p>
            <a:pPr>
              <a:defRPr/>
            </a:pPr>
            <a:r>
              <a:rPr lang="en-US" dirty="0" smtClean="0"/>
              <a:t>Property </a:t>
            </a:r>
            <a:r>
              <a:rPr lang="en-US" dirty="0"/>
              <a:t>rights</a:t>
            </a:r>
          </a:p>
          <a:p>
            <a:pPr>
              <a:defRPr/>
            </a:pPr>
            <a:r>
              <a:rPr lang="en-US" dirty="0" smtClean="0"/>
              <a:t>State’s </a:t>
            </a:r>
            <a:r>
              <a:rPr lang="en-US" dirty="0"/>
              <a:t>rights</a:t>
            </a:r>
          </a:p>
          <a:p>
            <a:pPr>
              <a:defRPr/>
            </a:pPr>
            <a:r>
              <a:rPr lang="en-US" dirty="0" smtClean="0"/>
              <a:t>Federal </a:t>
            </a:r>
            <a:r>
              <a:rPr lang="en-US" dirty="0"/>
              <a:t>courts</a:t>
            </a:r>
          </a:p>
          <a:p>
            <a:pPr>
              <a:defRPr/>
            </a:pPr>
            <a:r>
              <a:rPr lang="en-US" dirty="0" smtClean="0"/>
              <a:t>Supreme </a:t>
            </a:r>
            <a:r>
              <a:rPr lang="en-US" dirty="0"/>
              <a:t>Court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91440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kern="0" dirty="0"/>
              <a:t>Freedom in the News is an e-newsletter that aggregates </a:t>
            </a:r>
            <a:r>
              <a:rPr lang="en-US" kern="0" dirty="0" smtClean="0"/>
              <a:t>news stories </a:t>
            </a:r>
            <a:r>
              <a:rPr lang="en-US" kern="0" dirty="0"/>
              <a:t>on </a:t>
            </a:r>
            <a:r>
              <a:rPr lang="en-US" kern="0" dirty="0" smtClean="0"/>
              <a:t>First Amendment </a:t>
            </a:r>
            <a:r>
              <a:rPr lang="en-US" kern="0" dirty="0"/>
              <a:t>issues and other freedom issues. T</a:t>
            </a:r>
            <a:r>
              <a:rPr lang="en-US" kern="0" dirty="0" smtClean="0"/>
              <a:t>he </a:t>
            </a:r>
            <a:r>
              <a:rPr lang="en-US" kern="0" dirty="0"/>
              <a:t>categories are:</a:t>
            </a:r>
          </a:p>
          <a:p>
            <a:endParaRPr lang="en-US" dirty="0"/>
          </a:p>
        </p:txBody>
      </p:sp>
      <p:pic>
        <p:nvPicPr>
          <p:cNvPr id="7" name="Picture 2" descr="J:\Civics\PR &amp; Communications\Logos\2011 logos\4515_Logo_2BlackGr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799" y="5886304"/>
            <a:ext cx="2072951" cy="97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79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J:\Civics\PR &amp; Communications\Logos\2011 logos\4515_Logo_2ColorFor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962304"/>
            <a:ext cx="2133600" cy="7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2" descr="C:\Documents and Settings\jloo.MCCORMICK\My Documents\My Pictures\Presentation screengrab\FreedominNew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300" y="0"/>
            <a:ext cx="8477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108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Headline examples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FontTx/>
              <a:buNone/>
            </a:pPr>
            <a:r>
              <a:rPr lang="en-US" dirty="0" smtClean="0">
                <a:hlinkClick r:id="rId2"/>
              </a:rPr>
              <a:t>Stevenson High School principal will no longer preview newspaper </a:t>
            </a:r>
            <a:r>
              <a:rPr lang="en-US" dirty="0" smtClean="0"/>
              <a:t>Stevenson</a:t>
            </a:r>
          </a:p>
          <a:p>
            <a:pPr>
              <a:buFontTx/>
              <a:buNone/>
            </a:pPr>
            <a:r>
              <a:rPr lang="en-US" dirty="0" smtClean="0"/>
              <a:t>High School officials, at one time accused of censoring the student newspaper,</a:t>
            </a:r>
          </a:p>
          <a:p>
            <a:pPr>
              <a:buFontTx/>
              <a:buNone/>
            </a:pPr>
            <a:r>
              <a:rPr lang="en-US" dirty="0" smtClean="0"/>
              <a:t>informed a jubilant senior editor Wednesday that the principal no longer feels the</a:t>
            </a:r>
          </a:p>
          <a:p>
            <a:pPr>
              <a:buFontTx/>
              <a:buNone/>
            </a:pPr>
            <a:r>
              <a:rPr lang="en-US" dirty="0" smtClean="0"/>
              <a:t>need to preview the newspaper before publication. (CT)</a:t>
            </a:r>
          </a:p>
          <a:p>
            <a:pPr>
              <a:buFontTx/>
              <a:buNone/>
            </a:pPr>
            <a:endParaRPr lang="en-US" dirty="0" smtClean="0">
              <a:hlinkClick r:id="rId3"/>
            </a:endParaRPr>
          </a:p>
          <a:p>
            <a:pPr>
              <a:buFontTx/>
              <a:buNone/>
            </a:pPr>
            <a:r>
              <a:rPr lang="en-US" dirty="0" smtClean="0">
                <a:hlinkClick r:id="rId3"/>
              </a:rPr>
              <a:t>Second book challenged and removed in Bedford </a:t>
            </a:r>
            <a:r>
              <a:rPr lang="en-US" dirty="0" smtClean="0"/>
              <a:t>A second book has been pulled</a:t>
            </a:r>
          </a:p>
          <a:p>
            <a:pPr>
              <a:buFontTx/>
              <a:buNone/>
            </a:pPr>
            <a:r>
              <a:rPr lang="en-US" dirty="0" smtClean="0"/>
              <a:t>from the Bedford High School curriculum following complaints about its sexual</a:t>
            </a:r>
          </a:p>
          <a:p>
            <a:pPr>
              <a:buFontTx/>
              <a:buNone/>
            </a:pPr>
            <a:r>
              <a:rPr lang="en-US" dirty="0" smtClean="0"/>
              <a:t>content by the same parents who started the argument about “Nickel and Dimed:</a:t>
            </a:r>
          </a:p>
          <a:p>
            <a:pPr>
              <a:buFontTx/>
              <a:buNone/>
            </a:pPr>
            <a:r>
              <a:rPr lang="en-US" dirty="0" smtClean="0"/>
              <a:t>On Not Getting By In America,” which was removed from the high school’s</a:t>
            </a:r>
          </a:p>
          <a:p>
            <a:pPr>
              <a:buFontTx/>
              <a:buNone/>
            </a:pPr>
            <a:r>
              <a:rPr lang="en-US" dirty="0" smtClean="0"/>
              <a:t>personal finance course last month. (Nashua Telegraph)</a:t>
            </a:r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r>
              <a:rPr lang="en-US" dirty="0" smtClean="0">
                <a:hlinkClick r:id="rId4"/>
              </a:rPr>
              <a:t>Edmonds student suspended for going off-script </a:t>
            </a:r>
            <a:r>
              <a:rPr lang="en-US" dirty="0" smtClean="0"/>
              <a:t>Pascal knew that giving an</a:t>
            </a:r>
          </a:p>
          <a:p>
            <a:pPr>
              <a:buFontTx/>
              <a:buNone/>
            </a:pPr>
            <a:r>
              <a:rPr lang="en-US" dirty="0" smtClean="0"/>
              <a:t>unapproved speech would get him disqualified as a candidate. What he didn’t</a:t>
            </a:r>
          </a:p>
          <a:p>
            <a:pPr>
              <a:buFontTx/>
              <a:buNone/>
            </a:pPr>
            <a:r>
              <a:rPr lang="en-US" dirty="0" smtClean="0"/>
              <a:t>expect was getting suspended for a day and a half. He spent that time alone in a</a:t>
            </a:r>
          </a:p>
          <a:p>
            <a:pPr>
              <a:buFontTx/>
              <a:buNone/>
            </a:pPr>
            <a:r>
              <a:rPr lang="en-US" dirty="0" smtClean="0"/>
              <a:t>school conference room, punishment he called “solitary confinement.” (The</a:t>
            </a:r>
          </a:p>
          <a:p>
            <a:pPr>
              <a:buFontTx/>
              <a:buNone/>
            </a:pPr>
            <a:r>
              <a:rPr lang="en-US" dirty="0" smtClean="0"/>
              <a:t>Enterprise)</a:t>
            </a:r>
          </a:p>
          <a:p>
            <a:pPr>
              <a:buFontTx/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Picture 2" descr="J:\Civics\PR &amp; Communications\Logos\2011 logos\4515_Logo_2BlackGre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799" y="5886304"/>
            <a:ext cx="2072951" cy="97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21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Headline examples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FontTx/>
              <a:buNone/>
            </a:pPr>
            <a:r>
              <a:rPr lang="en-US" dirty="0" smtClean="0">
                <a:hlinkClick r:id="rId2"/>
              </a:rPr>
              <a:t>Former NCAA player's suit threatens Hollywood </a:t>
            </a:r>
            <a:r>
              <a:rPr lang="en-US" dirty="0" smtClean="0"/>
              <a:t>Keller's lawsuit has also</a:t>
            </a:r>
          </a:p>
          <a:p>
            <a:pPr>
              <a:buFontTx/>
              <a:buNone/>
            </a:pPr>
            <a:r>
              <a:rPr lang="en-US" dirty="0" smtClean="0"/>
              <a:t>unexpectedly ballooned into a major First Amendment challenge, prompting</a:t>
            </a:r>
          </a:p>
          <a:p>
            <a:pPr>
              <a:buFontTx/>
              <a:buNone/>
            </a:pPr>
            <a:r>
              <a:rPr lang="en-US" dirty="0" smtClean="0"/>
              <a:t>Hollywood's largest movie studios and dozens of other interests — from the estates</a:t>
            </a:r>
          </a:p>
          <a:p>
            <a:pPr>
              <a:buFontTx/>
              <a:buNone/>
            </a:pPr>
            <a:r>
              <a:rPr lang="en-US" dirty="0" smtClean="0"/>
              <a:t>of reggae legend Bob Marley and Nobel laureate John Steinbeck to ESPN and the</a:t>
            </a:r>
          </a:p>
          <a:p>
            <a:pPr>
              <a:buFontTx/>
              <a:buNone/>
            </a:pPr>
            <a:r>
              <a:rPr lang="en-US" dirty="0" smtClean="0"/>
              <a:t>Comic Book Legal Defense Fund — to weigh in on the case. (AP)</a:t>
            </a:r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r>
              <a:rPr lang="en-US" dirty="0" smtClean="0">
                <a:hlinkClick r:id="rId3"/>
              </a:rPr>
              <a:t>Artwork with Confederate flag removed from Ga. exhibit </a:t>
            </a:r>
            <a:r>
              <a:rPr lang="en-US" dirty="0" smtClean="0"/>
              <a:t>A college president says she ordered an instructor's painting removed from a faculty art exhibit amid controversy about the piece, which features a Confederate flag. The flag is superimposed on images that include a hanged black man and a hooded Ku Klux Klansman, the Athens Banner-Herald reported. (AP)</a:t>
            </a:r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r>
              <a:rPr lang="en-US" dirty="0" smtClean="0">
                <a:hlinkClick r:id="rId4"/>
              </a:rPr>
              <a:t>Ky. governor OKs posting of God phrases in Capitol walkway </a:t>
            </a:r>
            <a:r>
              <a:rPr lang="en-US" dirty="0" smtClean="0"/>
              <a:t>A legislative chaplain received permission Feb. 4 to post excerpts from historical documents that reference God in a Capitol walkway, settling a dispute that had raised the ire of lawmakers and ministers. (AP)</a:t>
            </a:r>
          </a:p>
          <a:p>
            <a:endParaRPr lang="en-US" dirty="0"/>
          </a:p>
        </p:txBody>
      </p:sp>
      <p:pic>
        <p:nvPicPr>
          <p:cNvPr id="5" name="Picture 2" descr="J:\Civics\PR &amp; Communications\Logos\2011 logos\4515_Logo_2BlackGre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799" y="5886304"/>
            <a:ext cx="2072951" cy="97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70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Headline examples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410200"/>
          </a:xfrm>
        </p:spPr>
        <p:txBody>
          <a:bodyPr>
            <a:normAutofit fontScale="55000" lnSpcReduction="20000"/>
          </a:bodyPr>
          <a:lstStyle/>
          <a:p>
            <a:pPr>
              <a:buFontTx/>
              <a:buNone/>
            </a:pPr>
            <a:r>
              <a:rPr lang="en-US" dirty="0" smtClean="0">
                <a:hlinkClick r:id="rId2"/>
              </a:rPr>
              <a:t>N.Y. assemblyman introduces school-uniform bill </a:t>
            </a:r>
            <a:r>
              <a:rPr lang="en-US" dirty="0" smtClean="0"/>
              <a:t>Public school students —</a:t>
            </a:r>
          </a:p>
          <a:p>
            <a:pPr>
              <a:buFontTx/>
              <a:buNone/>
            </a:pPr>
            <a:r>
              <a:rPr lang="en-US" dirty="0" smtClean="0"/>
              <a:t>elementary, middle and high school — will wear school uniforms if a measure in the New</a:t>
            </a:r>
          </a:p>
          <a:p>
            <a:pPr>
              <a:buFontTx/>
              <a:buNone/>
            </a:pPr>
            <a:r>
              <a:rPr lang="en-US" dirty="0" smtClean="0"/>
              <a:t>York General Assembly becomes law. (FAC)</a:t>
            </a:r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r>
              <a:rPr lang="en-US" dirty="0" smtClean="0">
                <a:hlinkClick r:id="rId3"/>
              </a:rPr>
              <a:t>N.Y. school blocks teens' </a:t>
            </a:r>
            <a:r>
              <a:rPr lang="en-US" dirty="0" err="1" smtClean="0">
                <a:hlinkClick r:id="rId3"/>
              </a:rPr>
              <a:t>Bieber</a:t>
            </a:r>
            <a:r>
              <a:rPr lang="en-US" dirty="0" smtClean="0">
                <a:hlinkClick r:id="rId3"/>
              </a:rPr>
              <a:t> T-shirts </a:t>
            </a:r>
            <a:r>
              <a:rPr lang="en-US" dirty="0" smtClean="0"/>
              <a:t>A group of high school girls in New York say their</a:t>
            </a:r>
          </a:p>
          <a:p>
            <a:pPr>
              <a:buFontTx/>
              <a:buNone/>
            </a:pPr>
            <a:r>
              <a:rPr lang="en-US" dirty="0" smtClean="0"/>
              <a:t>informal Justin </a:t>
            </a:r>
            <a:r>
              <a:rPr lang="en-US" dirty="0" err="1" smtClean="0"/>
              <a:t>Bieber</a:t>
            </a:r>
            <a:r>
              <a:rPr lang="en-US" dirty="0" smtClean="0"/>
              <a:t> fan club almost got them suspended because it crossed school</a:t>
            </a:r>
          </a:p>
          <a:p>
            <a:pPr>
              <a:buFontTx/>
              <a:buNone/>
            </a:pPr>
            <a:r>
              <a:rPr lang="en-US" dirty="0" smtClean="0"/>
              <a:t>rules on gang attire. (UPI) </a:t>
            </a:r>
          </a:p>
          <a:p>
            <a:pPr>
              <a:buFontTx/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>
                <a:hlinkClick r:id="rId4"/>
              </a:rPr>
              <a:t>Full 3rd Circuit: Pa. teens can’t be suspended for MySpace postings </a:t>
            </a:r>
            <a:r>
              <a:rPr lang="en-US" dirty="0"/>
              <a:t>Two Pennsylvania teens cannot be disciplined at school for MySpace parodies of their principals created on home computers, a federal appeals court ruled yesterday in two high-profile cases involving students and free speech. (AP)</a:t>
            </a:r>
          </a:p>
          <a:p>
            <a:endParaRPr lang="en-US" dirty="0" smtClean="0"/>
          </a:p>
          <a:p>
            <a:pPr>
              <a:buFontTx/>
              <a:buNone/>
            </a:pPr>
            <a:r>
              <a:rPr lang="en-US" dirty="0" smtClean="0">
                <a:hlinkClick r:id="rId5"/>
              </a:rPr>
              <a:t>House Democrats say Justice Thomas should recuse himself in health-care case</a:t>
            </a:r>
          </a:p>
          <a:p>
            <a:pPr>
              <a:buFontTx/>
              <a:buNone/>
            </a:pPr>
            <a:r>
              <a:rPr lang="en-US" dirty="0" smtClean="0">
                <a:hlinkClick r:id="rId5"/>
              </a:rPr>
              <a:t> </a:t>
            </a:r>
            <a:r>
              <a:rPr lang="en-US" dirty="0" smtClean="0"/>
              <a:t>Seventy-four House Democrats have signed a letter to Clarence Thomas asking</a:t>
            </a:r>
          </a:p>
          <a:p>
            <a:pPr>
              <a:buFontTx/>
              <a:buNone/>
            </a:pPr>
            <a:r>
              <a:rPr lang="en-US" dirty="0" smtClean="0"/>
              <a:t>the Supreme Court justice to recuse himself from any deliberations on the</a:t>
            </a:r>
          </a:p>
          <a:p>
            <a:pPr>
              <a:buFontTx/>
              <a:buNone/>
            </a:pPr>
            <a:r>
              <a:rPr lang="en-US" dirty="0" smtClean="0"/>
              <a:t>constitutionality of the national health care overhaul, arguing that his wife's work as</a:t>
            </a:r>
          </a:p>
          <a:p>
            <a:pPr>
              <a:buFontTx/>
              <a:buNone/>
            </a:pPr>
            <a:r>
              <a:rPr lang="en-US" dirty="0" smtClean="0"/>
              <a:t> a lobbyist creates "the appearance of a conflict of interest." (WP)</a:t>
            </a:r>
          </a:p>
          <a:p>
            <a:endParaRPr lang="en-US" dirty="0"/>
          </a:p>
        </p:txBody>
      </p:sp>
      <p:pic>
        <p:nvPicPr>
          <p:cNvPr id="5" name="Picture 2" descr="J:\Civics\PR &amp; Communications\Logos\2011 logos\4515_Logo_2BlackGre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799" y="5886304"/>
            <a:ext cx="2072951" cy="97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95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J:\Civics\PR &amp; Communications\Logos\2011 logos\4515_Logo_2ColorFor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962304"/>
            <a:ext cx="2133600" cy="7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jloo\Pictures\FAChomep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39" y="76200"/>
            <a:ext cx="8438761" cy="675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90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J:\Civics\PR &amp; Communications\Logos\2011 logos\4515_Logo_2ColorFor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962304"/>
            <a:ext cx="2133600" cy="7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ocuments and Settings\jloo.MCCORMICK\My Documents\My Pictures\Presentation screengrab\BRIHeadlin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5" y="317500"/>
            <a:ext cx="8175625" cy="654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430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J:\Civics\PR &amp; Communications\Logos\2011 logos\4515_Logo_2ColorFor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962304"/>
            <a:ext cx="2133600" cy="7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Documents and Settings\jloo.MCCORMICK\My Documents\My Pictures\Presentation screengrab\SPL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195263"/>
            <a:ext cx="9417050" cy="666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834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cs typeface="Arial" pitchFamily="34" charset="0"/>
              </a:rPr>
              <a:t>What is news literacy?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News Literacy is the application of critical thinking skills to the search for reliable </a:t>
            </a:r>
            <a:r>
              <a:rPr lang="en-US" dirty="0" smtClean="0"/>
              <a:t>sources of information </a:t>
            </a:r>
            <a:r>
              <a:rPr lang="en-US" dirty="0"/>
              <a:t>necessary to </a:t>
            </a:r>
            <a:r>
              <a:rPr lang="en-US" dirty="0" smtClean="0"/>
              <a:t>be well-informed and participate in civic life.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Media literacy looks at popular culture, entertainment and advertising as well as news. </a:t>
            </a:r>
          </a:p>
        </p:txBody>
      </p:sp>
      <p:pic>
        <p:nvPicPr>
          <p:cNvPr id="6" name="Picture 2" descr="J:\Civics\PR &amp; Communications\Logos\2011 logos\4515_Logo_2BlackGre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799" y="5886304"/>
            <a:ext cx="2072951" cy="97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8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J:\Civics\PR &amp; Communications\Logos\2011 logos\4515_Logo_2ColorFor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962304"/>
            <a:ext cx="2133600" cy="7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ocuments and Settings\jloo.MCCORMICK\My Documents\My Pictures\Presentation screengrab\Newseumfrontp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13" y="374650"/>
            <a:ext cx="8104187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183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J:\Civics\PR &amp; Communications\Logos\2011 logos\4515_Logo_2ColorFor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962304"/>
            <a:ext cx="2133600" cy="7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ocuments and Settings\jloo.MCCORMICK\My Documents\My Pictures\Presentation screengrab\NYTimmigration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0"/>
            <a:ext cx="9031287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949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J:\Civics\PR &amp; Communications\Logos\2011 logos\4515_Logo_2ColorFor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962304"/>
            <a:ext cx="2133600" cy="7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ocuments and Settings\jloo.MCCORMICK\My Documents\My Pictures\Presentation screengrab\NYTImmigration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0"/>
            <a:ext cx="883285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96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J:\Civics\PR &amp; Communications\Logos\2011 logos\4515_Logo_2ColorFor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962304"/>
            <a:ext cx="2133600" cy="7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ocuments and Settings\jloo.MCCORMICK\My Documents\My Pictures\Presentation screengrab\NYTImmigration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50184"/>
            <a:ext cx="9234488" cy="683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579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J:\Civics\PR &amp; Communications\Logos\2011 logos\4515_Logo_2ColorFor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962304"/>
            <a:ext cx="2133600" cy="7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ocuments and Settings\jloo.MCCORMICK\My Documents\My Pictures\Presentation screengrab\CSP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-11113"/>
            <a:ext cx="8732837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059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J:\Civics\PR &amp; Communications\Logos\2011 logos\4515_Logo_2ColorFor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962304"/>
            <a:ext cx="2133600" cy="7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jloo\Pictures\C-Span.APGov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1310"/>
            <a:ext cx="85344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87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J:\Civics\PR &amp; Communications\Logos\2011 logos\4515_Logo_2ColorFor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962304"/>
            <a:ext cx="2133600" cy="7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ocuments and Settings\jloo.MCCORMICK\My Documents\My Pictures\Presentation screengrab\PBSNewsHou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0"/>
            <a:ext cx="8751887" cy="680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718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J:\Civics\PR &amp; Communications\Logos\2011 logos\4515_Logo_2ColorFor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962304"/>
            <a:ext cx="2133600" cy="7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ocuments and Settings\jloo.MCCORMICK\My Documents\My Pictures\Presentation screengrab\PBSNewsHour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0"/>
            <a:ext cx="8550275" cy="679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523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J:\Civics\PR &amp; Communications\Logos\2011 logos\4515_Logo_2ColorFor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962304"/>
            <a:ext cx="2133600" cy="7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jloo\Pictures\NIEfro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5317"/>
            <a:ext cx="8488664" cy="665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52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J:\Civics\PR &amp; Communications\Logos\2011 logos\4515_Logo_2ColorFor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962304"/>
            <a:ext cx="2133600" cy="7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ocuments and Settings\jloo.MCCORMICK\My Documents\My Pictures\Presentation screengrab\ChannelO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0"/>
            <a:ext cx="8801100" cy="679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655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cs typeface="Arial" pitchFamily="34" charset="0"/>
              </a:rPr>
              <a:t>Why is news literacy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News literacy prepares students to become well informed so they can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become active and involved citizens. Effective news literacy programs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help students develop skills in a variety of areas such as:</a:t>
            </a:r>
          </a:p>
          <a:p>
            <a:pPr>
              <a:buNone/>
            </a:pPr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-Public speaking and listening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-Persuasive writing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-Critical thinking and reasoning through evaluating different 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sources of information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-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Learning current events,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defining civic problems of importance 	and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thinking critically about solutions</a:t>
            </a:r>
          </a:p>
          <a:p>
            <a:pPr>
              <a:buNone/>
            </a:pPr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2008 study by the Newspaper Association of America found that students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who directly participate in high school journalism and yearbook classes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have higher overall grade point averages and ACT test scores compared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their peers.</a:t>
            </a:r>
          </a:p>
          <a:p>
            <a:endParaRPr lang="en-US" dirty="0"/>
          </a:p>
        </p:txBody>
      </p:sp>
      <p:pic>
        <p:nvPicPr>
          <p:cNvPr id="6" name="Picture 2" descr="J:\Civics\PR &amp; Communications\Logos\2011 logos\4515_Logo_2BlackGr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799" y="5886304"/>
            <a:ext cx="2072951" cy="97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47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J:\Civics\PR &amp; Communications\Logos\2011 logos\4515_Logo_2ColorFor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962304"/>
            <a:ext cx="2133600" cy="7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ocuments and Settings\jloo.MCCORMICK\My Documents\My Pictures\Presentation screengrab\ChannelOneImmigr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0"/>
            <a:ext cx="8709025" cy="675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983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J:\Civics\PR &amp; Communications\Logos\2011 logos\4515_Logo_2ColorFor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962304"/>
            <a:ext cx="2133600" cy="7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ocuments and Settings\jloo.MCCORMICK\My Documents\My Pictures\Presentation screengrab\ChannelOneImmigration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686800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499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sz="4800" dirty="0" smtClean="0">
                <a:solidFill>
                  <a:srgbClr val="C00000"/>
                </a:solidFill>
              </a:rPr>
              <a:t>Questions?</a:t>
            </a:r>
            <a:endParaRPr lang="en-US" sz="4800" dirty="0">
              <a:solidFill>
                <a:srgbClr val="C00000"/>
              </a:solidFill>
            </a:endParaRPr>
          </a:p>
        </p:txBody>
      </p:sp>
      <p:pic>
        <p:nvPicPr>
          <p:cNvPr id="5" name="Picture 2" descr="J:\Civics\PR &amp; Communications\Logos\2011 logos\4515_Logo_2BlackGr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799" y="5886304"/>
            <a:ext cx="2072951" cy="97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56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  <a:cs typeface="Arial" charset="0"/>
              </a:rPr>
              <a:t>International Society for </a:t>
            </a:r>
            <a:r>
              <a:rPr lang="en-US" dirty="0" smtClean="0">
                <a:solidFill>
                  <a:srgbClr val="C00000"/>
                </a:solidFill>
                <a:cs typeface="Arial" charset="0"/>
              </a:rPr>
              <a:t>Technology </a:t>
            </a:r>
            <a:r>
              <a:rPr lang="en-US" dirty="0">
                <a:solidFill>
                  <a:srgbClr val="C00000"/>
                </a:solidFill>
                <a:cs typeface="Arial" charset="0"/>
              </a:rPr>
              <a:t/>
            </a:r>
            <a:br>
              <a:rPr lang="en-US" dirty="0">
                <a:solidFill>
                  <a:srgbClr val="C00000"/>
                </a:solidFill>
                <a:cs typeface="Arial" charset="0"/>
              </a:rPr>
            </a:br>
            <a:r>
              <a:rPr lang="en-US" dirty="0">
                <a:solidFill>
                  <a:srgbClr val="C00000"/>
                </a:solidFill>
                <a:cs typeface="Arial" charset="0"/>
              </a:rPr>
              <a:t>in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  <a:defRPr/>
            </a:pPr>
            <a:r>
              <a:rPr lang="en-US" sz="4400" kern="0" dirty="0"/>
              <a:t>ISTE Net Standards, Students,  Strand 3, </a:t>
            </a:r>
            <a:r>
              <a:rPr lang="en-US" sz="4400" kern="0" dirty="0" smtClean="0"/>
              <a:t>Research </a:t>
            </a:r>
            <a:r>
              <a:rPr lang="en-US" sz="4400" kern="0" dirty="0"/>
              <a:t>and Information Fluency</a:t>
            </a:r>
          </a:p>
          <a:p>
            <a:pPr>
              <a:defRPr/>
            </a:pPr>
            <a:endParaRPr lang="en-US" sz="3600" kern="0" dirty="0"/>
          </a:p>
          <a:p>
            <a:pPr marL="0" indent="0">
              <a:buNone/>
              <a:defRPr/>
            </a:pPr>
            <a:r>
              <a:rPr lang="en-US" dirty="0"/>
              <a:t>Students apply digital tools to gather, evaluate, and use </a:t>
            </a:r>
            <a:r>
              <a:rPr lang="en-US" dirty="0" smtClean="0"/>
              <a:t>information. Students</a:t>
            </a:r>
            <a:r>
              <a:rPr lang="en-US" dirty="0"/>
              <a:t>:</a:t>
            </a:r>
          </a:p>
          <a:p>
            <a:pPr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	a. plan strategies to guide inquiry. </a:t>
            </a:r>
          </a:p>
          <a:p>
            <a:pPr marL="0" indent="0">
              <a:buNone/>
              <a:defRPr/>
            </a:pPr>
            <a:r>
              <a:rPr lang="en-US" dirty="0"/>
              <a:t>	</a:t>
            </a:r>
          </a:p>
          <a:p>
            <a:pPr marL="0" indent="0">
              <a:buNone/>
              <a:defRPr/>
            </a:pPr>
            <a:r>
              <a:rPr lang="en-US" dirty="0"/>
              <a:t>	b. locate, organize, analyze, evaluate, synthesize, and </a:t>
            </a:r>
          </a:p>
          <a:p>
            <a:pPr marL="0" indent="0">
              <a:buNone/>
              <a:defRPr/>
            </a:pPr>
            <a:r>
              <a:rPr lang="en-US" dirty="0"/>
              <a:t>	ethically use information from a variety of sources and media. </a:t>
            </a:r>
          </a:p>
          <a:p>
            <a:pPr marL="0" indent="0">
              <a:buNone/>
              <a:defRPr/>
            </a:pPr>
            <a:r>
              <a:rPr lang="en-US" dirty="0"/>
              <a:t>	</a:t>
            </a:r>
          </a:p>
          <a:p>
            <a:pPr marL="0" indent="0">
              <a:buNone/>
              <a:defRPr/>
            </a:pPr>
            <a:r>
              <a:rPr lang="en-US" dirty="0"/>
              <a:t>	c. evaluate and select information sources and digital tools </a:t>
            </a:r>
            <a:r>
              <a:rPr lang="en-US" dirty="0" smtClean="0"/>
              <a:t>based </a:t>
            </a:r>
            <a:r>
              <a:rPr lang="en-US" dirty="0"/>
              <a:t>on </a:t>
            </a:r>
            <a:r>
              <a:rPr lang="en-US" dirty="0" smtClean="0"/>
              <a:t>the</a:t>
            </a:r>
          </a:p>
          <a:p>
            <a:pPr marL="0" indent="0">
              <a:buNone/>
              <a:defRPr/>
            </a:pPr>
            <a:r>
              <a:rPr lang="en-US" dirty="0"/>
              <a:t>	</a:t>
            </a:r>
            <a:r>
              <a:rPr lang="en-US" dirty="0" smtClean="0"/>
              <a:t>appropriateness </a:t>
            </a:r>
            <a:r>
              <a:rPr lang="en-US" dirty="0"/>
              <a:t>to specific tasks. </a:t>
            </a:r>
          </a:p>
          <a:p>
            <a:pPr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 smtClean="0"/>
              <a:t>	d</a:t>
            </a:r>
            <a:r>
              <a:rPr lang="en-US" dirty="0"/>
              <a:t>. process data and report results.</a:t>
            </a:r>
            <a:endParaRPr lang="en-US" kern="0" dirty="0"/>
          </a:p>
          <a:p>
            <a:endParaRPr lang="en-US" dirty="0"/>
          </a:p>
        </p:txBody>
      </p:sp>
      <p:pic>
        <p:nvPicPr>
          <p:cNvPr id="6" name="Picture 2" descr="J:\Civics\PR &amp; Communications\Logos\2011 logos\4515_Logo_2BlackGr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799" y="5886304"/>
            <a:ext cx="2072951" cy="97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53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C0000"/>
                </a:solidFill>
              </a:rPr>
              <a:t>Intro. to News Literacy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>
              <a:buNone/>
            </a:pPr>
            <a:r>
              <a:rPr lang="en-US" sz="2000" dirty="0" smtClean="0"/>
              <a:t>We’ve developed a short lesson plan that introduces the concepts </a:t>
            </a:r>
          </a:p>
          <a:p>
            <a:pPr lvl="1">
              <a:buNone/>
            </a:pPr>
            <a:r>
              <a:rPr lang="en-US" sz="2000" dirty="0" smtClean="0"/>
              <a:t>of news literacy, 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</a:rPr>
              <a:t>ideas to broaden the use of news in the </a:t>
            </a:r>
          </a:p>
          <a:p>
            <a:pPr lvl="1">
              <a:buNone/>
            </a:pP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</a:rPr>
              <a:t>classroom, and additional resources.</a:t>
            </a:r>
          </a:p>
          <a:p>
            <a:pPr lvl="1"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>
                <a:cs typeface="Arial" pitchFamily="34" charset="0"/>
              </a:rPr>
              <a:t>	In it students will learn to identify</a:t>
            </a:r>
          </a:p>
          <a:p>
            <a:pPr>
              <a:buNone/>
            </a:pPr>
            <a:r>
              <a:rPr lang="en-US" sz="2000" dirty="0" smtClean="0">
                <a:cs typeface="Arial" pitchFamily="34" charset="0"/>
              </a:rPr>
              <a:t> 	the basic components of a story and analyze its content. This</a:t>
            </a:r>
          </a:p>
          <a:p>
            <a:pPr>
              <a:buNone/>
            </a:pPr>
            <a:r>
              <a:rPr lang="en-US" sz="2000" dirty="0" smtClean="0">
                <a:cs typeface="Arial" pitchFamily="34" charset="0"/>
              </a:rPr>
              <a:t> 	exercise asks students to:</a:t>
            </a:r>
          </a:p>
          <a:p>
            <a:pPr>
              <a:buNone/>
            </a:pPr>
            <a:r>
              <a:rPr lang="en-US" sz="2000" dirty="0" smtClean="0">
                <a:cs typeface="Arial" pitchFamily="34" charset="0"/>
              </a:rPr>
              <a:t>	</a:t>
            </a:r>
          </a:p>
          <a:p>
            <a:pPr>
              <a:buNone/>
            </a:pPr>
            <a:r>
              <a:rPr lang="en-US" sz="2000" dirty="0" smtClean="0">
                <a:cs typeface="Arial" pitchFamily="34" charset="0"/>
              </a:rPr>
              <a:t>			-Summarize the content of the article</a:t>
            </a:r>
          </a:p>
          <a:p>
            <a:pPr>
              <a:buNone/>
            </a:pPr>
            <a:r>
              <a:rPr lang="en-US" sz="2000" dirty="0" smtClean="0">
                <a:cs typeface="Arial" pitchFamily="34" charset="0"/>
              </a:rPr>
              <a:t>			-Relate it to course content</a:t>
            </a:r>
          </a:p>
          <a:p>
            <a:pPr>
              <a:buNone/>
            </a:pPr>
            <a:r>
              <a:rPr lang="en-US" sz="2000" dirty="0" smtClean="0">
                <a:cs typeface="Arial" pitchFamily="34" charset="0"/>
              </a:rPr>
              <a:t>			-List </a:t>
            </a:r>
            <a:r>
              <a:rPr lang="en-US" sz="2000" dirty="0" smtClean="0">
                <a:solidFill>
                  <a:srgbClr val="FF0000"/>
                </a:solidFill>
                <a:cs typeface="Arial" pitchFamily="34" charset="0"/>
              </a:rPr>
              <a:t>three facts </a:t>
            </a:r>
            <a:r>
              <a:rPr lang="en-US" sz="2000" dirty="0" smtClean="0">
                <a:cs typeface="Arial" pitchFamily="34" charset="0"/>
              </a:rPr>
              <a:t>presented by the article</a:t>
            </a:r>
          </a:p>
          <a:p>
            <a:pPr>
              <a:buNone/>
            </a:pPr>
            <a:r>
              <a:rPr lang="en-US" sz="2000" dirty="0" smtClean="0">
                <a:cs typeface="Arial" pitchFamily="34" charset="0"/>
              </a:rPr>
              <a:t>			-</a:t>
            </a:r>
            <a:r>
              <a:rPr lang="en-US" sz="2000" dirty="0" smtClean="0">
                <a:solidFill>
                  <a:srgbClr val="0066FF"/>
                </a:solidFill>
                <a:cs typeface="Arial" pitchFamily="34" charset="0"/>
              </a:rPr>
              <a:t>Identify</a:t>
            </a:r>
            <a:r>
              <a:rPr lang="en-US" sz="2000" dirty="0" smtClean="0">
                <a:cs typeface="Arial" pitchFamily="34" charset="0"/>
              </a:rPr>
              <a:t> and evaluate the </a:t>
            </a:r>
            <a:r>
              <a:rPr lang="en-US" sz="2000" dirty="0" smtClean="0">
                <a:solidFill>
                  <a:srgbClr val="0066FF"/>
                </a:solidFill>
                <a:cs typeface="Arial" pitchFamily="34" charset="0"/>
              </a:rPr>
              <a:t>sources</a:t>
            </a:r>
            <a:r>
              <a:rPr lang="en-US" sz="2000" dirty="0" smtClean="0">
                <a:cs typeface="Arial" pitchFamily="34" charset="0"/>
              </a:rPr>
              <a:t> in the article</a:t>
            </a:r>
          </a:p>
          <a:p>
            <a:pPr>
              <a:buNone/>
            </a:pPr>
            <a:r>
              <a:rPr lang="en-US" sz="2000" dirty="0" smtClean="0">
                <a:cs typeface="Arial" pitchFamily="34" charset="0"/>
              </a:rPr>
              <a:t>			-Identify information that is needed or unclear</a:t>
            </a:r>
          </a:p>
          <a:p>
            <a:endParaRPr lang="en-US" dirty="0"/>
          </a:p>
        </p:txBody>
      </p:sp>
      <p:pic>
        <p:nvPicPr>
          <p:cNvPr id="5" name="Picture 2" descr="J:\Civics\PR &amp; Communications\Logos\2011 logos\4515_Logo_2BlackGr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799" y="5886304"/>
            <a:ext cx="2072951" cy="97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57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C0000"/>
                </a:solidFill>
              </a:rPr>
              <a:t>Intro. to News Literacy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3400" dirty="0" smtClean="0"/>
              <a:t>Break into groups and complete the worksheet. Refer to the</a:t>
            </a:r>
          </a:p>
          <a:p>
            <a:pPr>
              <a:buNone/>
            </a:pPr>
            <a:r>
              <a:rPr lang="en-US" sz="3400" dirty="0" smtClean="0"/>
              <a:t>Student</a:t>
            </a:r>
            <a:r>
              <a:rPr lang="en-US" sz="3400" dirty="0"/>
              <a:t> </a:t>
            </a:r>
            <a:r>
              <a:rPr lang="en-US" sz="3400" dirty="0" smtClean="0"/>
              <a:t>Worksheet Supplement in the lesson plan if you need </a:t>
            </a:r>
          </a:p>
          <a:p>
            <a:pPr>
              <a:buNone/>
            </a:pPr>
            <a:r>
              <a:rPr lang="en-US" sz="3400" dirty="0" smtClean="0"/>
              <a:t>help with definitions.</a:t>
            </a:r>
          </a:p>
          <a:p>
            <a:pPr>
              <a:buNone/>
            </a:pPr>
            <a:endParaRPr lang="en-US" sz="3400" dirty="0" smtClean="0"/>
          </a:p>
          <a:p>
            <a:pPr>
              <a:buNone/>
            </a:pPr>
            <a:r>
              <a:rPr lang="en-US" sz="3400" dirty="0" smtClean="0"/>
              <a:t>When your group is finished with the worksheet look at the</a:t>
            </a:r>
          </a:p>
          <a:p>
            <a:pPr>
              <a:buNone/>
            </a:pPr>
            <a:r>
              <a:rPr lang="en-US" sz="3400" dirty="0" smtClean="0"/>
              <a:t>Extensions sheet and brainstorm the following questions:</a:t>
            </a:r>
          </a:p>
          <a:p>
            <a:pPr>
              <a:buNone/>
            </a:pPr>
            <a:endParaRPr lang="en-US" sz="3400" dirty="0" smtClean="0"/>
          </a:p>
          <a:p>
            <a:pPr>
              <a:buNone/>
            </a:pPr>
            <a:r>
              <a:rPr lang="en-US" sz="3400" b="1" i="1" dirty="0" smtClean="0"/>
              <a:t>What extensions can I use in the classroom with this article or </a:t>
            </a:r>
          </a:p>
          <a:p>
            <a:pPr>
              <a:buNone/>
            </a:pPr>
            <a:r>
              <a:rPr lang="en-US" sz="3400" b="1" i="1" dirty="0" smtClean="0"/>
              <a:t>particular topic? Explain how you would use it.</a:t>
            </a:r>
          </a:p>
          <a:p>
            <a:pPr>
              <a:buNone/>
            </a:pPr>
            <a:endParaRPr lang="en-US" sz="3400" b="1" i="1" dirty="0" smtClean="0"/>
          </a:p>
          <a:p>
            <a:pPr>
              <a:buNone/>
            </a:pPr>
            <a:r>
              <a:rPr lang="en-US" sz="3400" b="1" i="1" dirty="0" smtClean="0"/>
              <a:t>What other extensions are not listed that you think would work</a:t>
            </a:r>
          </a:p>
          <a:p>
            <a:pPr>
              <a:buNone/>
            </a:pPr>
            <a:r>
              <a:rPr lang="en-US" sz="3400" b="1" i="1" dirty="0" smtClean="0"/>
              <a:t>well with this article or topic?</a:t>
            </a:r>
          </a:p>
          <a:p>
            <a:endParaRPr lang="en-US" dirty="0"/>
          </a:p>
        </p:txBody>
      </p:sp>
      <p:pic>
        <p:nvPicPr>
          <p:cNvPr id="5" name="Picture 2" descr="J:\Civics\PR &amp; Communications\Logos\2011 logos\4515_Logo_2BlackGr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799" y="5886304"/>
            <a:ext cx="2072951" cy="97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08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>
                <a:solidFill>
                  <a:srgbClr val="CC0000"/>
                </a:solidFill>
              </a:rPr>
              <a:t>What did you find?</a:t>
            </a:r>
            <a:r>
              <a:rPr lang="en-US" dirty="0">
                <a:solidFill>
                  <a:srgbClr val="CC0000"/>
                </a:solidFill>
              </a:rPr>
              <a:t/>
            </a:r>
            <a:br>
              <a:rPr lang="en-US" dirty="0">
                <a:solidFill>
                  <a:srgbClr val="CC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229600" cy="5334000"/>
          </a:xfrm>
        </p:spPr>
        <p:txBody>
          <a:bodyPr>
            <a:normAutofit fontScale="70000" lnSpcReduction="20000"/>
          </a:bodyPr>
          <a:lstStyle/>
          <a:p>
            <a:endParaRPr lang="en-US" sz="4400" dirty="0" smtClean="0"/>
          </a:p>
          <a:p>
            <a:r>
              <a:rPr lang="en-US" sz="3600" dirty="0" smtClean="0"/>
              <a:t>Are there </a:t>
            </a:r>
            <a:r>
              <a:rPr lang="en-US" sz="3600" dirty="0"/>
              <a:t>enough sources? </a:t>
            </a:r>
            <a:r>
              <a:rPr lang="en-US" sz="3600" dirty="0" smtClean="0"/>
              <a:t>Are they reliable?</a:t>
            </a:r>
            <a:endParaRPr lang="en-US" sz="3600" dirty="0"/>
          </a:p>
          <a:p>
            <a:r>
              <a:rPr lang="en-US" sz="3600" dirty="0" smtClean="0"/>
              <a:t>Did </a:t>
            </a:r>
            <a:r>
              <a:rPr lang="en-US" sz="3600" dirty="0"/>
              <a:t>you </a:t>
            </a:r>
            <a:r>
              <a:rPr lang="en-US" sz="3600" dirty="0" smtClean="0"/>
              <a:t>get enough information</a:t>
            </a:r>
            <a:r>
              <a:rPr lang="en-US" sz="3600" dirty="0"/>
              <a:t>? </a:t>
            </a:r>
            <a:endParaRPr lang="en-US" sz="3600" dirty="0" smtClean="0"/>
          </a:p>
          <a:p>
            <a:r>
              <a:rPr lang="en-US" sz="3600" dirty="0" smtClean="0"/>
              <a:t>What</a:t>
            </a:r>
            <a:r>
              <a:rPr lang="en-US" sz="3600" dirty="0"/>
              <a:t> </a:t>
            </a:r>
            <a:r>
              <a:rPr lang="en-US" sz="3600" dirty="0" smtClean="0"/>
              <a:t>is missing?</a:t>
            </a:r>
          </a:p>
          <a:p>
            <a:endParaRPr lang="en-US" sz="3600" dirty="0"/>
          </a:p>
          <a:p>
            <a:pPr marL="0" indent="0">
              <a:buNone/>
            </a:pPr>
            <a:r>
              <a:rPr lang="en-US" sz="3600" b="1" i="1" dirty="0" smtClean="0"/>
              <a:t>Extensions</a:t>
            </a:r>
          </a:p>
          <a:p>
            <a:pPr>
              <a:buNone/>
            </a:pPr>
            <a:endParaRPr lang="en-US" sz="3600" b="1" i="1" dirty="0" smtClean="0"/>
          </a:p>
          <a:p>
            <a:pPr>
              <a:buNone/>
            </a:pPr>
            <a:r>
              <a:rPr lang="en-US" sz="3600" dirty="0" smtClean="0"/>
              <a:t>What </a:t>
            </a:r>
            <a:r>
              <a:rPr lang="en-US" sz="3600" dirty="0"/>
              <a:t>extensions can I use in the classroom with this article or </a:t>
            </a:r>
          </a:p>
          <a:p>
            <a:pPr>
              <a:buNone/>
            </a:pPr>
            <a:r>
              <a:rPr lang="en-US" sz="3600" dirty="0"/>
              <a:t>particular topic? </a:t>
            </a:r>
            <a:endParaRPr lang="en-US" sz="3600" dirty="0" smtClean="0"/>
          </a:p>
          <a:p>
            <a:pPr>
              <a:buNone/>
            </a:pPr>
            <a:endParaRPr lang="en-US" sz="3600" dirty="0"/>
          </a:p>
          <a:p>
            <a:pPr>
              <a:buNone/>
            </a:pPr>
            <a:r>
              <a:rPr lang="en-US" sz="3600" dirty="0"/>
              <a:t>What other extensions are not listed that you think </a:t>
            </a:r>
            <a:r>
              <a:rPr lang="en-US" sz="3600" dirty="0" smtClean="0"/>
              <a:t>would</a:t>
            </a:r>
          </a:p>
          <a:p>
            <a:pPr>
              <a:buNone/>
            </a:pPr>
            <a:r>
              <a:rPr lang="en-US" sz="3600" dirty="0" smtClean="0"/>
              <a:t>work well </a:t>
            </a:r>
            <a:r>
              <a:rPr lang="en-US" sz="3600" dirty="0"/>
              <a:t>with this article or topic?</a:t>
            </a:r>
          </a:p>
          <a:p>
            <a:pPr marL="0" indent="0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4400" dirty="0"/>
          </a:p>
        </p:txBody>
      </p:sp>
      <p:pic>
        <p:nvPicPr>
          <p:cNvPr id="5" name="Picture 2" descr="J:\Civics\PR &amp; Communications\Logos\2011 logos\4515_Logo_2BlackGr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799" y="5886304"/>
            <a:ext cx="2072951" cy="97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64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loo\Pictures\Yahoo_Westbo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0150"/>
            <a:ext cx="847725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51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loo\Pictures\MediaAbsurdity_Westbo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7147"/>
            <a:ext cx="8324850" cy="665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49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845</TotalTime>
  <Words>979</Words>
  <Application>Microsoft Office PowerPoint</Application>
  <PresentationFormat>On-screen Show (4:3)</PresentationFormat>
  <Paragraphs>161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News Literacy Activity &amp; Discussion</vt:lpstr>
      <vt:lpstr>What is news literacy?</vt:lpstr>
      <vt:lpstr>Why is news literacy important?</vt:lpstr>
      <vt:lpstr>International Society for Technology  in Education</vt:lpstr>
      <vt:lpstr>Intro. to News Literacy exercise</vt:lpstr>
      <vt:lpstr>Intro. to News Literacy exercise</vt:lpstr>
      <vt:lpstr>What did you find? </vt:lpstr>
      <vt:lpstr>PowerPoint Presentation</vt:lpstr>
      <vt:lpstr>PowerPoint Presentation</vt:lpstr>
      <vt:lpstr>PowerPoint Presentation</vt:lpstr>
      <vt:lpstr>Making sense of the news…</vt:lpstr>
      <vt:lpstr>Freedom in the News </vt:lpstr>
      <vt:lpstr>PowerPoint Presentation</vt:lpstr>
      <vt:lpstr>Headline examples</vt:lpstr>
      <vt:lpstr>Headline examples</vt:lpstr>
      <vt:lpstr>Headline examples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Loo, Jamie</dc:creator>
  <cp:lastModifiedBy>Belzowski, Janice</cp:lastModifiedBy>
  <cp:revision>27</cp:revision>
  <cp:lastPrinted>2011-06-16T20:09:27Z</cp:lastPrinted>
  <dcterms:created xsi:type="dcterms:W3CDTF">2011-06-14T16:44:44Z</dcterms:created>
  <dcterms:modified xsi:type="dcterms:W3CDTF">2011-08-23T19:17:03Z</dcterms:modified>
</cp:coreProperties>
</file>