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57" r:id="rId2"/>
    <p:sldId id="458" r:id="rId3"/>
    <p:sldId id="459" r:id="rId4"/>
    <p:sldId id="460" r:id="rId5"/>
    <p:sldId id="461" r:id="rId6"/>
    <p:sldId id="462" r:id="rId7"/>
    <p:sldId id="463" r:id="rId8"/>
    <p:sldId id="464" r:id="rId9"/>
    <p:sldId id="465" r:id="rId10"/>
    <p:sldId id="467" r:id="rId11"/>
    <p:sldId id="468" r:id="rId12"/>
    <p:sldId id="469" r:id="rId13"/>
    <p:sldId id="470" r:id="rId14"/>
    <p:sldId id="471" r:id="rId15"/>
    <p:sldId id="472" r:id="rId16"/>
    <p:sldId id="474" r:id="rId17"/>
    <p:sldId id="475" r:id="rId18"/>
    <p:sldId id="47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42CF2"/>
    <a:srgbClr val="080DEA"/>
    <a:srgbClr val="C11122"/>
    <a:srgbClr val="9933FF"/>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95" autoAdjust="0"/>
  </p:normalViewPr>
  <p:slideViewPr>
    <p:cSldViewPr>
      <p:cViewPr varScale="1">
        <p:scale>
          <a:sx n="93" d="100"/>
          <a:sy n="93"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E7745-A8A6-4E17-952C-B86FD3B083BE}" type="doc">
      <dgm:prSet loTypeId="urn:microsoft.com/office/officeart/2005/8/layout/pyramid1" loCatId="pyramid" qsTypeId="urn:microsoft.com/office/officeart/2005/8/quickstyle/simple1" qsCatId="simple" csTypeId="urn:microsoft.com/office/officeart/2005/8/colors/accent1_2" csCatId="accent1" phldr="1"/>
      <dgm:spPr/>
    </dgm:pt>
    <dgm:pt modelId="{EE82CB10-8714-4C41-9329-7A70DA0333A2}">
      <dgm:prSet phldrT="[Text]"/>
      <dgm:spPr>
        <a:solidFill>
          <a:srgbClr val="FF0000"/>
        </a:solidFill>
      </dgm:spPr>
      <dgm:t>
        <a:bodyPr/>
        <a:lstStyle/>
        <a:p>
          <a:r>
            <a:rPr lang="en-US" dirty="0" smtClean="0"/>
            <a:t>Strict Scrutiny</a:t>
          </a:r>
          <a:endParaRPr lang="en-US" dirty="0"/>
        </a:p>
      </dgm:t>
    </dgm:pt>
    <dgm:pt modelId="{3C190E35-F37D-42FC-B9AE-2A7217E00138}" type="parTrans" cxnId="{88828AD0-50EB-453D-8E39-AC6219AC0E85}">
      <dgm:prSet/>
      <dgm:spPr/>
      <dgm:t>
        <a:bodyPr/>
        <a:lstStyle/>
        <a:p>
          <a:endParaRPr lang="en-US"/>
        </a:p>
      </dgm:t>
    </dgm:pt>
    <dgm:pt modelId="{9DD2D4AF-F963-43BF-A106-9036208ECFD6}" type="sibTrans" cxnId="{88828AD0-50EB-453D-8E39-AC6219AC0E85}">
      <dgm:prSet/>
      <dgm:spPr/>
      <dgm:t>
        <a:bodyPr/>
        <a:lstStyle/>
        <a:p>
          <a:endParaRPr lang="en-US"/>
        </a:p>
      </dgm:t>
    </dgm:pt>
    <dgm:pt modelId="{7811D429-5B4C-4D3F-935E-5F84F7CA1BE9}">
      <dgm:prSet phldrT="[Text]"/>
      <dgm:spPr>
        <a:solidFill>
          <a:srgbClr val="FFFF00"/>
        </a:solidFill>
        <a:ln>
          <a:solidFill>
            <a:schemeClr val="bg1"/>
          </a:solidFill>
        </a:ln>
      </dgm:spPr>
      <dgm:t>
        <a:bodyPr/>
        <a:lstStyle/>
        <a:p>
          <a:r>
            <a:rPr lang="en-US" dirty="0" smtClean="0"/>
            <a:t>Intermediate Scrutiny</a:t>
          </a:r>
          <a:endParaRPr lang="en-US" dirty="0"/>
        </a:p>
      </dgm:t>
    </dgm:pt>
    <dgm:pt modelId="{44DBD43B-C224-44A6-B3C1-DAC515B21639}" type="parTrans" cxnId="{113314AA-5BB8-456A-BA25-3DBBA8588516}">
      <dgm:prSet/>
      <dgm:spPr/>
      <dgm:t>
        <a:bodyPr/>
        <a:lstStyle/>
        <a:p>
          <a:endParaRPr lang="en-US"/>
        </a:p>
      </dgm:t>
    </dgm:pt>
    <dgm:pt modelId="{13BF6F43-AEBD-413E-9D9E-F48A30B3E6C8}" type="sibTrans" cxnId="{113314AA-5BB8-456A-BA25-3DBBA8588516}">
      <dgm:prSet/>
      <dgm:spPr/>
      <dgm:t>
        <a:bodyPr/>
        <a:lstStyle/>
        <a:p>
          <a:endParaRPr lang="en-US"/>
        </a:p>
      </dgm:t>
    </dgm:pt>
    <dgm:pt modelId="{BFFBA950-6A0D-4575-9669-EA7ED770A2BB}">
      <dgm:prSet phldrT="[Text]"/>
      <dgm:spPr>
        <a:solidFill>
          <a:srgbClr val="00B050"/>
        </a:solidFill>
      </dgm:spPr>
      <dgm:t>
        <a:bodyPr/>
        <a:lstStyle/>
        <a:p>
          <a:r>
            <a:rPr lang="en-US" dirty="0" smtClean="0"/>
            <a:t>Reasonableness</a:t>
          </a:r>
          <a:endParaRPr lang="en-US" dirty="0"/>
        </a:p>
      </dgm:t>
    </dgm:pt>
    <dgm:pt modelId="{525D87D2-93EE-4E3C-97C8-74F56A48F62D}" type="parTrans" cxnId="{B41C30BD-7878-4C35-8907-DB3B67A647BE}">
      <dgm:prSet/>
      <dgm:spPr/>
      <dgm:t>
        <a:bodyPr/>
        <a:lstStyle/>
        <a:p>
          <a:endParaRPr lang="en-US"/>
        </a:p>
      </dgm:t>
    </dgm:pt>
    <dgm:pt modelId="{47200021-CB56-44BB-9622-B2E4186EDD1C}" type="sibTrans" cxnId="{B41C30BD-7878-4C35-8907-DB3B67A647BE}">
      <dgm:prSet/>
      <dgm:spPr/>
      <dgm:t>
        <a:bodyPr/>
        <a:lstStyle/>
        <a:p>
          <a:endParaRPr lang="en-US"/>
        </a:p>
      </dgm:t>
    </dgm:pt>
    <dgm:pt modelId="{959D8BF0-2627-4AC5-960D-AEB86670573E}" type="pres">
      <dgm:prSet presAssocID="{7A0E7745-A8A6-4E17-952C-B86FD3B083BE}" presName="Name0" presStyleCnt="0">
        <dgm:presLayoutVars>
          <dgm:dir/>
          <dgm:animLvl val="lvl"/>
          <dgm:resizeHandles val="exact"/>
        </dgm:presLayoutVars>
      </dgm:prSet>
      <dgm:spPr/>
    </dgm:pt>
    <dgm:pt modelId="{1018A1A3-2A21-4F23-811B-B1C93761195F}" type="pres">
      <dgm:prSet presAssocID="{EE82CB10-8714-4C41-9329-7A70DA0333A2}" presName="Name8" presStyleCnt="0"/>
      <dgm:spPr/>
    </dgm:pt>
    <dgm:pt modelId="{2608476B-260F-4C0E-B6BD-131F7558B6A9}" type="pres">
      <dgm:prSet presAssocID="{EE82CB10-8714-4C41-9329-7A70DA0333A2}" presName="level" presStyleLbl="node1" presStyleIdx="0" presStyleCnt="3">
        <dgm:presLayoutVars>
          <dgm:chMax val="1"/>
          <dgm:bulletEnabled val="1"/>
        </dgm:presLayoutVars>
      </dgm:prSet>
      <dgm:spPr/>
      <dgm:t>
        <a:bodyPr/>
        <a:lstStyle/>
        <a:p>
          <a:endParaRPr lang="en-US"/>
        </a:p>
      </dgm:t>
    </dgm:pt>
    <dgm:pt modelId="{6A7EF4CF-18E4-44F2-8FD0-4725A4D5F3F7}" type="pres">
      <dgm:prSet presAssocID="{EE82CB10-8714-4C41-9329-7A70DA0333A2}" presName="levelTx" presStyleLbl="revTx" presStyleIdx="0" presStyleCnt="0">
        <dgm:presLayoutVars>
          <dgm:chMax val="1"/>
          <dgm:bulletEnabled val="1"/>
        </dgm:presLayoutVars>
      </dgm:prSet>
      <dgm:spPr/>
      <dgm:t>
        <a:bodyPr/>
        <a:lstStyle/>
        <a:p>
          <a:endParaRPr lang="en-US"/>
        </a:p>
      </dgm:t>
    </dgm:pt>
    <dgm:pt modelId="{2336A78D-E816-40BD-9C7A-18DCA17E787D}" type="pres">
      <dgm:prSet presAssocID="{7811D429-5B4C-4D3F-935E-5F84F7CA1BE9}" presName="Name8" presStyleCnt="0"/>
      <dgm:spPr/>
    </dgm:pt>
    <dgm:pt modelId="{15E0B0A9-1D58-465A-AAC0-6F455A7215E4}" type="pres">
      <dgm:prSet presAssocID="{7811D429-5B4C-4D3F-935E-5F84F7CA1BE9}" presName="level" presStyleLbl="node1" presStyleIdx="1" presStyleCnt="3">
        <dgm:presLayoutVars>
          <dgm:chMax val="1"/>
          <dgm:bulletEnabled val="1"/>
        </dgm:presLayoutVars>
      </dgm:prSet>
      <dgm:spPr/>
      <dgm:t>
        <a:bodyPr/>
        <a:lstStyle/>
        <a:p>
          <a:endParaRPr lang="en-US"/>
        </a:p>
      </dgm:t>
    </dgm:pt>
    <dgm:pt modelId="{98288E9A-FE9B-4F2F-A930-E6866280B6A8}" type="pres">
      <dgm:prSet presAssocID="{7811D429-5B4C-4D3F-935E-5F84F7CA1BE9}" presName="levelTx" presStyleLbl="revTx" presStyleIdx="0" presStyleCnt="0">
        <dgm:presLayoutVars>
          <dgm:chMax val="1"/>
          <dgm:bulletEnabled val="1"/>
        </dgm:presLayoutVars>
      </dgm:prSet>
      <dgm:spPr/>
      <dgm:t>
        <a:bodyPr/>
        <a:lstStyle/>
        <a:p>
          <a:endParaRPr lang="en-US"/>
        </a:p>
      </dgm:t>
    </dgm:pt>
    <dgm:pt modelId="{531EB423-F522-45EE-84DB-D5269FF4B81F}" type="pres">
      <dgm:prSet presAssocID="{BFFBA950-6A0D-4575-9669-EA7ED770A2BB}" presName="Name8" presStyleCnt="0"/>
      <dgm:spPr/>
    </dgm:pt>
    <dgm:pt modelId="{3E116150-0063-45DB-90AD-FB87C33CB0B9}" type="pres">
      <dgm:prSet presAssocID="{BFFBA950-6A0D-4575-9669-EA7ED770A2BB}" presName="level" presStyleLbl="node1" presStyleIdx="2" presStyleCnt="3" custLinFactNeighborY="7692">
        <dgm:presLayoutVars>
          <dgm:chMax val="1"/>
          <dgm:bulletEnabled val="1"/>
        </dgm:presLayoutVars>
      </dgm:prSet>
      <dgm:spPr/>
      <dgm:t>
        <a:bodyPr/>
        <a:lstStyle/>
        <a:p>
          <a:endParaRPr lang="en-US"/>
        </a:p>
      </dgm:t>
    </dgm:pt>
    <dgm:pt modelId="{04D770B9-BFA7-423A-ACA4-21C67EC0F0C9}" type="pres">
      <dgm:prSet presAssocID="{BFFBA950-6A0D-4575-9669-EA7ED770A2BB}" presName="levelTx" presStyleLbl="revTx" presStyleIdx="0" presStyleCnt="0">
        <dgm:presLayoutVars>
          <dgm:chMax val="1"/>
          <dgm:bulletEnabled val="1"/>
        </dgm:presLayoutVars>
      </dgm:prSet>
      <dgm:spPr/>
      <dgm:t>
        <a:bodyPr/>
        <a:lstStyle/>
        <a:p>
          <a:endParaRPr lang="en-US"/>
        </a:p>
      </dgm:t>
    </dgm:pt>
  </dgm:ptLst>
  <dgm:cxnLst>
    <dgm:cxn modelId="{910798EE-E4A8-4E1C-B1CB-30ED0CA9A6F4}" type="presOf" srcId="{BFFBA950-6A0D-4575-9669-EA7ED770A2BB}" destId="{04D770B9-BFA7-423A-ACA4-21C67EC0F0C9}" srcOrd="1" destOrd="0" presId="urn:microsoft.com/office/officeart/2005/8/layout/pyramid1"/>
    <dgm:cxn modelId="{187B7C37-A93D-4D69-AA66-607EFF3974F9}" type="presOf" srcId="{7811D429-5B4C-4D3F-935E-5F84F7CA1BE9}" destId="{15E0B0A9-1D58-465A-AAC0-6F455A7215E4}" srcOrd="0" destOrd="0" presId="urn:microsoft.com/office/officeart/2005/8/layout/pyramid1"/>
    <dgm:cxn modelId="{113314AA-5BB8-456A-BA25-3DBBA8588516}" srcId="{7A0E7745-A8A6-4E17-952C-B86FD3B083BE}" destId="{7811D429-5B4C-4D3F-935E-5F84F7CA1BE9}" srcOrd="1" destOrd="0" parTransId="{44DBD43B-C224-44A6-B3C1-DAC515B21639}" sibTransId="{13BF6F43-AEBD-413E-9D9E-F48A30B3E6C8}"/>
    <dgm:cxn modelId="{88828AD0-50EB-453D-8E39-AC6219AC0E85}" srcId="{7A0E7745-A8A6-4E17-952C-B86FD3B083BE}" destId="{EE82CB10-8714-4C41-9329-7A70DA0333A2}" srcOrd="0" destOrd="0" parTransId="{3C190E35-F37D-42FC-B9AE-2A7217E00138}" sibTransId="{9DD2D4AF-F963-43BF-A106-9036208ECFD6}"/>
    <dgm:cxn modelId="{6C7ADF77-84EF-4FBF-92B9-AC5719A5C0A9}" type="presOf" srcId="{EE82CB10-8714-4C41-9329-7A70DA0333A2}" destId="{6A7EF4CF-18E4-44F2-8FD0-4725A4D5F3F7}" srcOrd="1" destOrd="0" presId="urn:microsoft.com/office/officeart/2005/8/layout/pyramid1"/>
    <dgm:cxn modelId="{4AB5F11A-6EB0-4DCF-BB76-8455D338E614}" type="presOf" srcId="{BFFBA950-6A0D-4575-9669-EA7ED770A2BB}" destId="{3E116150-0063-45DB-90AD-FB87C33CB0B9}" srcOrd="0" destOrd="0" presId="urn:microsoft.com/office/officeart/2005/8/layout/pyramid1"/>
    <dgm:cxn modelId="{3F89E9EB-B33B-4993-B571-AD4E989805D1}" type="presOf" srcId="{7811D429-5B4C-4D3F-935E-5F84F7CA1BE9}" destId="{98288E9A-FE9B-4F2F-A930-E6866280B6A8}" srcOrd="1" destOrd="0" presId="urn:microsoft.com/office/officeart/2005/8/layout/pyramid1"/>
    <dgm:cxn modelId="{B41C30BD-7878-4C35-8907-DB3B67A647BE}" srcId="{7A0E7745-A8A6-4E17-952C-B86FD3B083BE}" destId="{BFFBA950-6A0D-4575-9669-EA7ED770A2BB}" srcOrd="2" destOrd="0" parTransId="{525D87D2-93EE-4E3C-97C8-74F56A48F62D}" sibTransId="{47200021-CB56-44BB-9622-B2E4186EDD1C}"/>
    <dgm:cxn modelId="{BD9C16BD-B997-45A6-934D-62EB23A89FC5}" type="presOf" srcId="{EE82CB10-8714-4C41-9329-7A70DA0333A2}" destId="{2608476B-260F-4C0E-B6BD-131F7558B6A9}" srcOrd="0" destOrd="0" presId="urn:microsoft.com/office/officeart/2005/8/layout/pyramid1"/>
    <dgm:cxn modelId="{6C2D3CA6-D95B-444D-8B1C-6D0FDB830628}" type="presOf" srcId="{7A0E7745-A8A6-4E17-952C-B86FD3B083BE}" destId="{959D8BF0-2627-4AC5-960D-AEB86670573E}" srcOrd="0" destOrd="0" presId="urn:microsoft.com/office/officeart/2005/8/layout/pyramid1"/>
    <dgm:cxn modelId="{AF22B575-236F-4896-914E-030E84B35BA9}" type="presParOf" srcId="{959D8BF0-2627-4AC5-960D-AEB86670573E}" destId="{1018A1A3-2A21-4F23-811B-B1C93761195F}" srcOrd="0" destOrd="0" presId="urn:microsoft.com/office/officeart/2005/8/layout/pyramid1"/>
    <dgm:cxn modelId="{C5853598-598C-4244-866E-8A6356964940}" type="presParOf" srcId="{1018A1A3-2A21-4F23-811B-B1C93761195F}" destId="{2608476B-260F-4C0E-B6BD-131F7558B6A9}" srcOrd="0" destOrd="0" presId="urn:microsoft.com/office/officeart/2005/8/layout/pyramid1"/>
    <dgm:cxn modelId="{4050F046-FF5A-4C90-A4DB-49B99AB036B4}" type="presParOf" srcId="{1018A1A3-2A21-4F23-811B-B1C93761195F}" destId="{6A7EF4CF-18E4-44F2-8FD0-4725A4D5F3F7}" srcOrd="1" destOrd="0" presId="urn:microsoft.com/office/officeart/2005/8/layout/pyramid1"/>
    <dgm:cxn modelId="{0E21421C-A38D-4336-98D1-1A3816B36ADF}" type="presParOf" srcId="{959D8BF0-2627-4AC5-960D-AEB86670573E}" destId="{2336A78D-E816-40BD-9C7A-18DCA17E787D}" srcOrd="1" destOrd="0" presId="urn:microsoft.com/office/officeart/2005/8/layout/pyramid1"/>
    <dgm:cxn modelId="{E0204E7D-F92C-43FD-90EA-B12B6BC1FC14}" type="presParOf" srcId="{2336A78D-E816-40BD-9C7A-18DCA17E787D}" destId="{15E0B0A9-1D58-465A-AAC0-6F455A7215E4}" srcOrd="0" destOrd="0" presId="urn:microsoft.com/office/officeart/2005/8/layout/pyramid1"/>
    <dgm:cxn modelId="{50084EED-34B2-46C8-8288-1884E673A751}" type="presParOf" srcId="{2336A78D-E816-40BD-9C7A-18DCA17E787D}" destId="{98288E9A-FE9B-4F2F-A930-E6866280B6A8}" srcOrd="1" destOrd="0" presId="urn:microsoft.com/office/officeart/2005/8/layout/pyramid1"/>
    <dgm:cxn modelId="{5B13C999-494C-4E91-9C11-99C83120CA3D}" type="presParOf" srcId="{959D8BF0-2627-4AC5-960D-AEB86670573E}" destId="{531EB423-F522-45EE-84DB-D5269FF4B81F}" srcOrd="2" destOrd="0" presId="urn:microsoft.com/office/officeart/2005/8/layout/pyramid1"/>
    <dgm:cxn modelId="{6B9DB00D-F182-440E-83A4-53A9453AB238}" type="presParOf" srcId="{531EB423-F522-45EE-84DB-D5269FF4B81F}" destId="{3E116150-0063-45DB-90AD-FB87C33CB0B9}" srcOrd="0" destOrd="0" presId="urn:microsoft.com/office/officeart/2005/8/layout/pyramid1"/>
    <dgm:cxn modelId="{3AE531C8-2D45-4AE3-8FEC-E3338621E691}" type="presParOf" srcId="{531EB423-F522-45EE-84DB-D5269FF4B81F}" destId="{04D770B9-BFA7-423A-ACA4-21C67EC0F0C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sz="quarter" idx="1"/>
          </p:nvPr>
        </p:nvSpPr>
        <p:spPr bwMode="auto">
          <a:xfrm>
            <a:off x="3970338"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ChangeArrowheads="1"/>
          </p:cNvSpPr>
          <p:nvPr>
            <p:ph type="ftr" sz="quarter" idx="2"/>
          </p:nvPr>
        </p:nvSpPr>
        <p:spPr bwMode="auto">
          <a:xfrm>
            <a:off x="0"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09" name="Rectangle 5"/>
          <p:cNvSpPr>
            <a:spLocks noGrp="1" noChangeArrowheads="1"/>
          </p:cNvSpPr>
          <p:nvPr>
            <p:ph type="sldNum" sz="quarter" idx="3"/>
          </p:nvPr>
        </p:nvSpPr>
        <p:spPr bwMode="auto">
          <a:xfrm>
            <a:off x="3970338" y="8829675"/>
            <a:ext cx="3038475"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F18B3B0-1D38-4106-A7AE-6872AE730874}" type="slidenum">
              <a:rPr lang="en-US"/>
              <a:pPr>
                <a:defRPr/>
              </a:pPr>
              <a:t>‹#›</a:t>
            </a:fld>
            <a:endParaRPr lang="en-US"/>
          </a:p>
        </p:txBody>
      </p:sp>
    </p:spTree>
    <p:extLst>
      <p:ext uri="{BB962C8B-B14F-4D97-AF65-F5344CB8AC3E}">
        <p14:creationId xmlns:p14="http://schemas.microsoft.com/office/powerpoint/2010/main" val="78005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EBFD24-53BD-4A24-B9F4-D2D62E821A9A}" type="datetimeFigureOut">
              <a:rPr lang="en-US" smtClean="0"/>
              <a:pPr/>
              <a:t>8/1/2011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DDD2D5-3FDA-4408-B363-6E524DD5996B}" type="slidenum">
              <a:rPr lang="en-US" smtClean="0"/>
              <a:pPr/>
              <a:t>‹#›</a:t>
            </a:fld>
            <a:endParaRPr lang="en-US"/>
          </a:p>
        </p:txBody>
      </p:sp>
    </p:spTree>
    <p:extLst>
      <p:ext uri="{BB962C8B-B14F-4D97-AF65-F5344CB8AC3E}">
        <p14:creationId xmlns:p14="http://schemas.microsoft.com/office/powerpoint/2010/main" val="266742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3010E2A4-8F93-4CFD-B580-B42DEBCCCA7C}" type="slidenum">
              <a:rPr lang="en-US" smtClean="0"/>
              <a:pPr/>
              <a:t>2</a:t>
            </a:fld>
            <a:endParaRPr lang="en-US" smtClean="0"/>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3557"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A3543BDD-57D7-464F-BB64-EF2F2E5A0957}" type="slidenum">
              <a:rPr lang="en-US" sz="1200"/>
              <a:pPr algn="r" defTabSz="930275" eaLnBrk="0" hangingPunct="0">
                <a:spcBef>
                  <a:spcPct val="0"/>
                </a:spcBef>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11</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12</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13</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14</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15</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16</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17</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dirty="0"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890ED062-7F26-4568-A489-07F6F8475D18}" type="slidenum">
              <a:rPr lang="en-US" smtClean="0"/>
              <a:pPr/>
              <a:t>3</a:t>
            </a:fld>
            <a:endParaRPr lang="en-US" smtClean="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458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D577C7C3-E462-4AA8-A975-A8B6297779BE}" type="slidenum">
              <a:rPr lang="en-US" sz="1200"/>
              <a:pPr algn="r" defTabSz="930275" eaLnBrk="0" hangingPunct="0">
                <a:spcBef>
                  <a:spcPct val="0"/>
                </a:spcBef>
              </a:pP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7ED5E408-8CE7-4578-95E4-321CE06D18AB}" type="slidenum">
              <a:rPr lang="en-US" smtClean="0"/>
              <a:pPr/>
              <a:t>4</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675" y="4416425"/>
            <a:ext cx="5607050" cy="4183063"/>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1D06AB30-CAFF-4053-A3C1-3306C8F8839E}" type="slidenum">
              <a:rPr lang="en-US" smtClean="0"/>
              <a:pPr/>
              <a:t>5</a:t>
            </a:fld>
            <a:endParaRPr 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6629"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101B7574-DE3D-4F12-8937-D4371B762182}" type="slidenum">
              <a:rPr lang="en-US" sz="1200"/>
              <a:pPr algn="r" defTabSz="930275" eaLnBrk="0" hangingPunct="0">
                <a:spcBef>
                  <a:spcPct val="0"/>
                </a:spcBef>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97FB2416-ACA9-496D-ABF3-FB9F9FB45256}" type="slidenum">
              <a:rPr lang="en-US" smtClean="0"/>
              <a:pPr/>
              <a:t>6</a:t>
            </a:fld>
            <a:endParaRPr lang="en-US" smtClean="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7653"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B6B2A9E2-E04B-4BD3-9A09-B6A34EA8A647}" type="slidenum">
              <a:rPr lang="en-US" sz="1200"/>
              <a:pPr algn="r" defTabSz="930275" eaLnBrk="0" hangingPunct="0">
                <a:spcBef>
                  <a:spcPct val="0"/>
                </a:spcBef>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B33D5DED-1AE5-4248-B863-9D37644403F4}" type="slidenum">
              <a:rPr lang="en-US" smtClean="0"/>
              <a:pPr/>
              <a:t>7</a:t>
            </a:fld>
            <a:endParaRPr lang="en-US" smtClean="0"/>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8677"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6EEAC393-4A71-4339-B085-051142A59B61}" type="slidenum">
              <a:rPr lang="en-US" sz="1200"/>
              <a:pPr algn="r" defTabSz="930275" eaLnBrk="0" hangingPunct="0">
                <a:spcBef>
                  <a:spcPct val="0"/>
                </a:spcBef>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8</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9</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B6AADA20-4D84-41A4-806D-FD236319B4D6}" type="slidenum">
              <a:rPr lang="en-US" smtClean="0"/>
              <a:pPr/>
              <a:t>10</a:t>
            </a:fld>
            <a:endParaRPr lang="en-US"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p:spPr>
        <p:txBody>
          <a:bodyPr lIns="93164" tIns="46582" rIns="93164" bIns="46582"/>
          <a:lstStyle/>
          <a:p>
            <a:pPr eaLnBrk="1" hangingPunct="1"/>
            <a:endParaRPr lang="en-US" smtClean="0"/>
          </a:p>
        </p:txBody>
      </p:sp>
      <p:sp>
        <p:nvSpPr>
          <p:cNvPr id="29701"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3164" tIns="46582" rIns="93164" bIns="46582" anchor="b"/>
          <a:lstStyle/>
          <a:p>
            <a:pPr algn="r" defTabSz="930275" eaLnBrk="0" hangingPunct="0">
              <a:spcBef>
                <a:spcPct val="0"/>
              </a:spcBef>
            </a:pPr>
            <a:fld id="{223FCED1-FA43-4223-9404-6FE4B75BD6A1}" type="slidenum">
              <a:rPr lang="en-US" sz="1200"/>
              <a:pPr algn="r" defTabSz="930275" eaLnBrk="0" hangingPunct="0">
                <a:spcBef>
                  <a:spcPct val="0"/>
                </a:spcBef>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150813" y="228600"/>
            <a:ext cx="1825625" cy="519113"/>
          </a:xfrm>
          <a:prstGeom prst="rect">
            <a:avLst/>
          </a:prstGeom>
          <a:noFill/>
          <a:ln w="9525" algn="in">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FFFC3-367B-4D29-9D4D-7B138CC3AC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AF8F7-5F7C-434B-8D9E-B176C3A6B9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02D8C-9806-43AD-A154-CD230F07DB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1BE8D2-23FC-4E04-9A57-372726617CDD}" type="slidenum">
              <a:rPr lang="en-US"/>
              <a:pPr>
                <a:defRPr/>
              </a:pPr>
              <a:t>‹#›</a:t>
            </a:fld>
            <a:endParaRPr lang="en-US"/>
          </a:p>
        </p:txBody>
      </p:sp>
      <p:pic>
        <p:nvPicPr>
          <p:cNvPr id="8" name="Picture 6" descr="NEWlogoBW-500px"/>
          <p:cNvPicPr>
            <a:picLocks noChangeAspect="1" noChangeArrowheads="1"/>
          </p:cNvPicPr>
          <p:nvPr userDrawn="1"/>
        </p:nvPicPr>
        <p:blipFill>
          <a:blip r:embed="rId2" cstate="print"/>
          <a:srcRect/>
          <a:stretch>
            <a:fillRect/>
          </a:stretch>
        </p:blipFill>
        <p:spPr bwMode="auto">
          <a:xfrm>
            <a:off x="7162800" y="6172200"/>
            <a:ext cx="1825625" cy="519113"/>
          </a:xfrm>
          <a:prstGeom prst="rect">
            <a:avLst/>
          </a:prstGeom>
          <a:noFill/>
          <a:ln w="9525" algn="in">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EWlogoBW-500px"/>
          <p:cNvPicPr>
            <a:picLocks noChangeAspect="1" noChangeArrowheads="1"/>
          </p:cNvPicPr>
          <p:nvPr userDrawn="1"/>
        </p:nvPicPr>
        <p:blipFill>
          <a:blip r:embed="rId2" cstate="print"/>
          <a:srcRect/>
          <a:stretch>
            <a:fillRect/>
          </a:stretch>
        </p:blipFill>
        <p:spPr bwMode="auto">
          <a:xfrm>
            <a:off x="7162800" y="6172200"/>
            <a:ext cx="1825625" cy="519113"/>
          </a:xfrm>
          <a:prstGeom prst="rect">
            <a:avLst/>
          </a:prstGeom>
          <a:noFill/>
          <a:ln w="9525" algn="in">
            <a:noFill/>
            <a:miter lim="800000"/>
            <a:headEnd/>
            <a:tailEnd/>
          </a:ln>
        </p:spPr>
      </p:pic>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241D5-1894-44A9-A522-B8E7D96426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A02A0-E44D-4A02-9161-7BD5F69324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87746-5040-4346-96DF-D8D991D553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430BD2-71F9-49E9-8EE9-111B55CFBC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3FBFA0-DB85-482B-AEE5-742FB47C0A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0B54F2-060C-40DE-9661-0A340E06F94A}" type="slidenum">
              <a:rPr lang="en-US"/>
              <a:pPr>
                <a:defRPr/>
              </a:pPr>
              <a:t>‹#›</a:t>
            </a:fld>
            <a:endParaRPr lang="en-US"/>
          </a:p>
        </p:txBody>
      </p:sp>
      <p:pic>
        <p:nvPicPr>
          <p:cNvPr id="5" name="Picture 6" descr="NEWlogoBW-500px"/>
          <p:cNvPicPr>
            <a:picLocks noChangeAspect="1" noChangeArrowheads="1"/>
          </p:cNvPicPr>
          <p:nvPr userDrawn="1"/>
        </p:nvPicPr>
        <p:blipFill>
          <a:blip r:embed="rId2" cstate="print"/>
          <a:srcRect/>
          <a:stretch>
            <a:fillRect/>
          </a:stretch>
        </p:blipFill>
        <p:spPr bwMode="auto">
          <a:xfrm>
            <a:off x="7086600" y="6172200"/>
            <a:ext cx="1825625" cy="519113"/>
          </a:xfrm>
          <a:prstGeom prst="rect">
            <a:avLst/>
          </a:prstGeom>
          <a:noFill/>
          <a:ln w="9525" algn="in">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A0357A-046A-4969-B3D6-C8DB0BEA9A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C13CD-B257-490C-A8DA-905D8BF008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4C04FAAF-710C-4EF2-BECB-4B05644C0B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solidFill>
                  <a:schemeClr val="tx2"/>
                </a:solidFill>
                <a:latin typeface="Times New Roman" pitchFamily="18" charset="0"/>
                <a:cs typeface="Times New Roman" pitchFamily="18" charset="0"/>
              </a:rPr>
              <a:t>Global View of the </a:t>
            </a:r>
            <a:br>
              <a:rPr lang="en-US" sz="5400" dirty="0" smtClean="0">
                <a:solidFill>
                  <a:schemeClr val="tx2"/>
                </a:solidFill>
                <a:latin typeface="Times New Roman" pitchFamily="18" charset="0"/>
                <a:cs typeface="Times New Roman" pitchFamily="18" charset="0"/>
              </a:rPr>
            </a:br>
            <a:r>
              <a:rPr lang="en-US" sz="5400" dirty="0" smtClean="0">
                <a:solidFill>
                  <a:schemeClr val="tx2"/>
                </a:solidFill>
                <a:latin typeface="Times New Roman" pitchFamily="18" charset="0"/>
                <a:cs typeface="Times New Roman" pitchFamily="18" charset="0"/>
              </a:rPr>
              <a:t>First Amendment</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Shawn Healy</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Resident Scholar</a:t>
            </a:r>
          </a:p>
          <a:p>
            <a:pPr algn="l" eaLnBrk="1" hangingPunct="1">
              <a:defRPr/>
            </a:pPr>
            <a:r>
              <a:rPr lang="en-US" sz="2400" dirty="0" smtClean="0">
                <a:solidFill>
                  <a:schemeClr val="tx2">
                    <a:lumMod val="50000"/>
                    <a:lumOff val="50000"/>
                  </a:schemeClr>
                </a:solidFill>
                <a:latin typeface="Times New Roman" pitchFamily="18" charset="0"/>
                <a:cs typeface="Times New Roman" pitchFamily="18" charset="0"/>
              </a:rPr>
              <a:t>McCormick Foundation Civics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1676400"/>
          </a:xfrm>
        </p:spPr>
        <p:txBody>
          <a:bodyPr/>
          <a:lstStyle/>
          <a:p>
            <a:pPr eaLnBrk="1" hangingPunct="1"/>
            <a:r>
              <a:rPr lang="en-US" dirty="0" smtClean="0">
                <a:latin typeface="Times New Roman" pitchFamily="18" charset="0"/>
                <a:cs typeface="Times New Roman" pitchFamily="18" charset="0"/>
              </a:rPr>
              <a:t>First Amendment Overview</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“Congress shall make no law…”: Limits government or its agents, not private parties</a:t>
            </a:r>
          </a:p>
          <a:p>
            <a:pPr marL="1314450" lvl="2" indent="-457200" eaLnBrk="1" hangingPunct="1">
              <a:buNone/>
            </a:pPr>
            <a:r>
              <a:rPr lang="en-US" sz="2000" dirty="0" smtClean="0">
                <a:solidFill>
                  <a:schemeClr val="bg2"/>
                </a:solidFill>
                <a:latin typeface="Times New Roman" pitchFamily="18" charset="0"/>
                <a:cs typeface="Times New Roman" pitchFamily="18" charset="0"/>
              </a:rPr>
              <a:t>-Known as state action</a:t>
            </a:r>
          </a:p>
          <a:p>
            <a:pPr marL="914400" lvl="1" indent="-457200"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Bill of Rights, the First Amendment included, applied originally to the states only</a:t>
            </a:r>
          </a:p>
          <a:p>
            <a:pPr marL="914400" lvl="1" indent="-457200" eaLnBrk="1" hangingPunct="1">
              <a:buNone/>
            </a:pPr>
            <a:r>
              <a:rPr lang="en-US" sz="2000" dirty="0" smtClean="0">
                <a:solidFill>
                  <a:schemeClr val="bg2"/>
                </a:solidFill>
                <a:latin typeface="Times New Roman" pitchFamily="18" charset="0"/>
                <a:cs typeface="Times New Roman" pitchFamily="18" charset="0"/>
              </a:rPr>
              <a:t>	-Madison attempted to have freedom of conscience, speech, and press applied to states, but was rejected by the Senate on this front</a:t>
            </a:r>
          </a:p>
          <a:p>
            <a:pPr marL="914400" lvl="1" indent="-457200"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All rights have limitations: Only exception being freedom to believe in abstract ideas</a:t>
            </a:r>
          </a:p>
          <a:p>
            <a:pPr marL="914400" lvl="1" indent="-457200" eaLnBrk="1" hangingPunct="1">
              <a:buNone/>
            </a:pPr>
            <a:r>
              <a:rPr lang="en-US" sz="2000" dirty="0" smtClean="0">
                <a:solidFill>
                  <a:schemeClr val="bg2"/>
                </a:solidFill>
                <a:latin typeface="Times New Roman" pitchFamily="18" charset="0"/>
                <a:cs typeface="Times New Roman" pitchFamily="18" charset="0"/>
              </a:rPr>
              <a:t>	-Government may regulate actions that embody these ideas</a:t>
            </a:r>
          </a:p>
          <a:p>
            <a:pPr marL="914400" lvl="1" indent="-457200"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Federal courts’ First Amendment ceilings establish a floor, not a ceiling</a:t>
            </a:r>
          </a:p>
          <a:p>
            <a:pPr lvl="1" eaLnBrk="1" hangingPunct="1">
              <a:buNone/>
            </a:pPr>
            <a:endParaRPr lang="en-US" sz="2400" dirty="0" smtClean="0">
              <a:solidFill>
                <a:schemeClr val="bg2"/>
              </a:solidFill>
              <a:latin typeface="Times New Roman" pitchFamily="18" charset="0"/>
              <a:cs typeface="Times New Roman" pitchFamily="18" charset="0"/>
            </a:endParaRP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10</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2050" name="Picture 2"/>
          <p:cNvPicPr>
            <a:picLocks noChangeAspect="1" noChangeArrowheads="1"/>
          </p:cNvPicPr>
          <p:nvPr/>
        </p:nvPicPr>
        <p:blipFill>
          <a:blip r:embed="rId3" cstate="print"/>
          <a:srcRect b="16667"/>
          <a:stretch>
            <a:fillRect/>
          </a:stretch>
        </p:blipFill>
        <p:spPr bwMode="auto">
          <a:xfrm>
            <a:off x="1066800" y="5867400"/>
            <a:ext cx="11430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Freedom of Religion</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u="sng" dirty="0" smtClean="0">
                <a:solidFill>
                  <a:schemeClr val="bg2"/>
                </a:solidFill>
                <a:latin typeface="Times New Roman" pitchFamily="18" charset="0"/>
                <a:cs typeface="Times New Roman" pitchFamily="18" charset="0"/>
              </a:rPr>
              <a:t>Establishment Clause</a:t>
            </a:r>
            <a:r>
              <a:rPr lang="en-US" sz="2400" dirty="0" smtClean="0">
                <a:solidFill>
                  <a:schemeClr val="bg2"/>
                </a:solidFill>
                <a:latin typeface="Times New Roman" pitchFamily="18" charset="0"/>
                <a:cs typeface="Times New Roman" pitchFamily="18" charset="0"/>
              </a:rPr>
              <a:t>: “Congress shall make no                         law respecting the establishment of religion…”</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 Most Establishment Clause cases center on education. Prior to universal public education, schools were largely church-run. Because modern public schools are governmental entities, First Amendment issues regularly surface</a:t>
            </a:r>
          </a:p>
          <a:p>
            <a:pPr marL="914400" lvl="1" indent="-457200" eaLnBrk="1" hangingPunct="1">
              <a:buNone/>
            </a:pPr>
            <a:r>
              <a:rPr lang="en-US" sz="2000" dirty="0" smtClean="0">
                <a:solidFill>
                  <a:schemeClr val="bg2"/>
                </a:solidFill>
                <a:latin typeface="Times New Roman" pitchFamily="18" charset="0"/>
                <a:cs typeface="Times New Roman" pitchFamily="18" charset="0"/>
              </a:rPr>
              <a:t>	-Controlling case: </a:t>
            </a:r>
            <a:r>
              <a:rPr lang="en-US" sz="2000" i="1" dirty="0" smtClean="0">
                <a:solidFill>
                  <a:schemeClr val="bg2"/>
                </a:solidFill>
                <a:latin typeface="Times New Roman" pitchFamily="18" charset="0"/>
                <a:cs typeface="Times New Roman" pitchFamily="18" charset="0"/>
              </a:rPr>
              <a:t>Lemon v. </a:t>
            </a:r>
            <a:r>
              <a:rPr lang="en-US" sz="2000" i="1" dirty="0" err="1" smtClean="0">
                <a:solidFill>
                  <a:schemeClr val="bg2"/>
                </a:solidFill>
                <a:latin typeface="Times New Roman" pitchFamily="18" charset="0"/>
                <a:cs typeface="Times New Roman" pitchFamily="18" charset="0"/>
              </a:rPr>
              <a:t>Kurtzman</a:t>
            </a:r>
            <a:r>
              <a:rPr lang="en-US" sz="2000" i="1" dirty="0" smtClean="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(1971)</a:t>
            </a:r>
          </a:p>
          <a:p>
            <a:pPr marL="914400" lvl="1" indent="-457200" eaLnBrk="1" hangingPunct="1">
              <a:buNone/>
            </a:pPr>
            <a:r>
              <a:rPr lang="en-US" sz="2000" dirty="0" smtClean="0">
                <a:solidFill>
                  <a:schemeClr val="bg2"/>
                </a:solidFill>
                <a:latin typeface="Times New Roman" pitchFamily="18" charset="0"/>
                <a:cs typeface="Times New Roman" pitchFamily="18" charset="0"/>
              </a:rPr>
              <a:t>	-See </a:t>
            </a:r>
            <a:r>
              <a:rPr lang="en-US" sz="2000" i="1" dirty="0" smtClean="0">
                <a:solidFill>
                  <a:schemeClr val="bg2"/>
                </a:solidFill>
                <a:latin typeface="Times New Roman" pitchFamily="18" charset="0"/>
                <a:cs typeface="Times New Roman" pitchFamily="18" charset="0"/>
              </a:rPr>
              <a:t>Lee v. Weisman </a:t>
            </a:r>
            <a:r>
              <a:rPr lang="en-US" sz="2000" dirty="0" smtClean="0">
                <a:solidFill>
                  <a:schemeClr val="bg2"/>
                </a:solidFill>
                <a:latin typeface="Times New Roman" pitchFamily="18" charset="0"/>
                <a:cs typeface="Times New Roman" pitchFamily="18" charset="0"/>
              </a:rPr>
              <a:t>(1992) video</a:t>
            </a:r>
          </a:p>
          <a:p>
            <a:pPr marL="914400" lvl="1" indent="-457200" eaLnBrk="1" hangingPunct="1">
              <a:buFont typeface="Arial" pitchFamily="34" charset="0"/>
              <a:buChar char="•"/>
            </a:pPr>
            <a:r>
              <a:rPr lang="en-US" sz="2400" u="sng" dirty="0" smtClean="0">
                <a:solidFill>
                  <a:schemeClr val="bg2"/>
                </a:solidFill>
                <a:latin typeface="Times New Roman" pitchFamily="18" charset="0"/>
                <a:cs typeface="Times New Roman" pitchFamily="18" charset="0"/>
              </a:rPr>
              <a:t>Free Exercise Clause</a:t>
            </a:r>
            <a:r>
              <a:rPr lang="en-US" sz="2400" dirty="0" smtClean="0">
                <a:solidFill>
                  <a:schemeClr val="bg2"/>
                </a:solidFill>
                <a:latin typeface="Times New Roman" pitchFamily="18" charset="0"/>
                <a:cs typeface="Times New Roman" pitchFamily="18" charset="0"/>
              </a:rPr>
              <a:t>: “Or prohibit the free exercise thereof…”</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-Reverse side of the coin: Protects individuals from government encroachment on their own beliefs</a:t>
            </a:r>
          </a:p>
          <a:p>
            <a:pPr marL="914400" lvl="1" indent="-457200" eaLnBrk="1" hangingPunct="1">
              <a:buNone/>
            </a:pPr>
            <a:r>
              <a:rPr lang="en-US" sz="2000" dirty="0" smtClean="0">
                <a:solidFill>
                  <a:schemeClr val="bg2"/>
                </a:solidFill>
                <a:latin typeface="Times New Roman" pitchFamily="18" charset="0"/>
                <a:cs typeface="Times New Roman" pitchFamily="18" charset="0"/>
              </a:rPr>
              <a:t>	-Most modern Free Exercise cases do not center on discrimination against a specific denomination, but instead laws that have a negative impact on a particular religious group</a:t>
            </a:r>
          </a:p>
          <a:p>
            <a:pPr marL="914400" lvl="1" indent="-457200" eaLnBrk="1" hangingPunct="1">
              <a:buNone/>
            </a:pPr>
            <a:r>
              <a:rPr lang="en-US" sz="2000" dirty="0" smtClean="0">
                <a:solidFill>
                  <a:schemeClr val="bg2"/>
                </a:solidFill>
                <a:latin typeface="Times New Roman" pitchFamily="18" charset="0"/>
                <a:cs typeface="Times New Roman" pitchFamily="18" charset="0"/>
              </a:rPr>
              <a:t>	-Controlling case: </a:t>
            </a:r>
            <a:r>
              <a:rPr lang="en-US" sz="2000" i="1" dirty="0" smtClean="0">
                <a:solidFill>
                  <a:schemeClr val="bg2"/>
                </a:solidFill>
                <a:latin typeface="Times New Roman" pitchFamily="18" charset="0"/>
                <a:cs typeface="Times New Roman" pitchFamily="18" charset="0"/>
              </a:rPr>
              <a:t>Oregon v. Smith </a:t>
            </a:r>
            <a:r>
              <a:rPr lang="en-US" sz="2000" dirty="0" smtClean="0">
                <a:solidFill>
                  <a:schemeClr val="bg2"/>
                </a:solidFill>
                <a:latin typeface="Times New Roman" pitchFamily="18" charset="0"/>
                <a:cs typeface="Times New Roman" pitchFamily="18" charset="0"/>
              </a:rPr>
              <a:t>(1990)</a:t>
            </a:r>
            <a:endParaRPr lang="en-US" sz="2400" dirty="0" smtClean="0">
              <a:solidFill>
                <a:schemeClr val="bg2"/>
              </a:solidFill>
              <a:latin typeface="Times New Roman" pitchFamily="18" charset="0"/>
              <a:cs typeface="Times New Roman" pitchFamily="18" charset="0"/>
            </a:endParaRPr>
          </a:p>
          <a:p>
            <a:pPr lvl="1" eaLnBrk="1" hangingPunct="1">
              <a:buNone/>
            </a:pPr>
            <a:endParaRPr lang="en-US" sz="2400" dirty="0" smtClean="0">
              <a:solidFill>
                <a:schemeClr val="bg2"/>
              </a:solidFill>
              <a:latin typeface="Times New Roman" pitchFamily="18" charset="0"/>
              <a:cs typeface="Times New Roman" pitchFamily="18" charset="0"/>
            </a:endParaRP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11</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3074" name="Picture 2"/>
          <p:cNvPicPr>
            <a:picLocks noChangeAspect="1" noChangeArrowheads="1"/>
          </p:cNvPicPr>
          <p:nvPr/>
        </p:nvPicPr>
        <p:blipFill>
          <a:blip r:embed="rId3" cstate="print"/>
          <a:srcRect/>
          <a:stretch>
            <a:fillRect/>
          </a:stretch>
        </p:blipFill>
        <p:spPr bwMode="auto">
          <a:xfrm>
            <a:off x="7363496" y="0"/>
            <a:ext cx="1780504"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Freedom of Speech and Press</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Speech and Press Clauses: “Congress shall make no law…abridging…the freedom of speech or of the press…” </a:t>
            </a:r>
          </a:p>
          <a:p>
            <a:pPr marL="914400" lvl="1" indent="-457200"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Speech</a:t>
            </a:r>
          </a:p>
          <a:p>
            <a:pPr marL="914400" lvl="1" indent="-457200" eaLnBrk="1" hangingPunct="1">
              <a:buNone/>
            </a:pPr>
            <a:r>
              <a:rPr lang="en-US" sz="2000" dirty="0" smtClean="0">
                <a:solidFill>
                  <a:schemeClr val="bg2"/>
                </a:solidFill>
                <a:latin typeface="Times New Roman" pitchFamily="18" charset="0"/>
                <a:cs typeface="Times New Roman" pitchFamily="18" charset="0"/>
              </a:rPr>
              <a:t>	- First protected in the Magna </a:t>
            </a:r>
            <a:r>
              <a:rPr lang="en-US" sz="2000" dirty="0" err="1" smtClean="0">
                <a:solidFill>
                  <a:schemeClr val="bg2"/>
                </a:solidFill>
                <a:latin typeface="Times New Roman" pitchFamily="18" charset="0"/>
                <a:cs typeface="Times New Roman" pitchFamily="18" charset="0"/>
              </a:rPr>
              <a:t>Carta</a:t>
            </a:r>
            <a:r>
              <a:rPr lang="en-US" sz="2000" dirty="0" smtClean="0">
                <a:solidFill>
                  <a:schemeClr val="bg2"/>
                </a:solidFill>
                <a:latin typeface="Times New Roman" pitchFamily="18" charset="0"/>
                <a:cs typeface="Times New Roman" pitchFamily="18" charset="0"/>
              </a:rPr>
              <a:t> (1215) and the English Bill of Rights (1689)</a:t>
            </a:r>
          </a:p>
          <a:p>
            <a:pPr marL="914400" lvl="1" indent="-457200" eaLnBrk="1" hangingPunct="1">
              <a:buNone/>
            </a:pPr>
            <a:r>
              <a:rPr lang="en-US" sz="2000" dirty="0" smtClean="0">
                <a:solidFill>
                  <a:schemeClr val="bg2"/>
                </a:solidFill>
                <a:latin typeface="Times New Roman" pitchFamily="18" charset="0"/>
                <a:cs typeface="Times New Roman" pitchFamily="18" charset="0"/>
              </a:rPr>
              <a:t>	-Appeared in the Massachusetts Body of Liberties (1641)</a:t>
            </a:r>
          </a:p>
          <a:p>
            <a:pPr marL="914400" lvl="1" indent="-457200" eaLnBrk="1" hangingPunct="1">
              <a:buNone/>
            </a:pPr>
            <a:r>
              <a:rPr lang="en-US" sz="2000" dirty="0" smtClean="0">
                <a:solidFill>
                  <a:schemeClr val="bg2"/>
                </a:solidFill>
                <a:latin typeface="Times New Roman" pitchFamily="18" charset="0"/>
                <a:cs typeface="Times New Roman" pitchFamily="18" charset="0"/>
              </a:rPr>
              <a:t>	-Mentioned in several state constitutions, and three states               recommended inclusion in the Bill of Rights</a:t>
            </a:r>
          </a:p>
          <a:p>
            <a:pPr marL="914400" lvl="1" indent="-457200"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Press</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-Licensing of the press was the norm under colonial legislatures</a:t>
            </a:r>
          </a:p>
          <a:p>
            <a:pPr marL="914400" lvl="1" indent="-457200" eaLnBrk="1" hangingPunct="1">
              <a:buNone/>
            </a:pPr>
            <a:r>
              <a:rPr lang="en-US" sz="2000" dirty="0" smtClean="0">
                <a:solidFill>
                  <a:schemeClr val="bg2"/>
                </a:solidFill>
                <a:latin typeface="Times New Roman" pitchFamily="18" charset="0"/>
                <a:cs typeface="Times New Roman" pitchFamily="18" charset="0"/>
              </a:rPr>
              <a:t>	-Seditious libel reigned: Could be convicted for publishing government critiques, and truth was no defense</a:t>
            </a:r>
          </a:p>
          <a:p>
            <a:pPr marL="914400" lvl="1" indent="-457200" eaLnBrk="1" hangingPunct="1">
              <a:buNone/>
            </a:pPr>
            <a:r>
              <a:rPr lang="en-US" sz="2000" dirty="0" smtClean="0">
                <a:solidFill>
                  <a:schemeClr val="bg2"/>
                </a:solidFill>
                <a:latin typeface="Times New Roman" pitchFamily="18" charset="0"/>
                <a:cs typeface="Times New Roman" pitchFamily="18" charset="0"/>
              </a:rPr>
              <a:t>	-Virginia the first state to protect press freedoms in its Constitution</a:t>
            </a:r>
          </a:p>
          <a:p>
            <a:pPr marL="914400" lvl="1" indent="-457200" eaLnBrk="1" hangingPunct="1">
              <a:buNone/>
            </a:pPr>
            <a:r>
              <a:rPr lang="en-US" sz="2000" dirty="0" smtClean="0">
                <a:solidFill>
                  <a:schemeClr val="bg2"/>
                </a:solidFill>
                <a:latin typeface="Times New Roman" pitchFamily="18" charset="0"/>
                <a:cs typeface="Times New Roman" pitchFamily="18" charset="0"/>
              </a:rPr>
              <a:t>	-More states recommended press freedom for the Bill of </a:t>
            </a:r>
          </a:p>
          <a:p>
            <a:pPr marL="914400" lvl="1" indent="-457200" eaLnBrk="1" hangingPunct="1">
              <a:buNone/>
            </a:pPr>
            <a:r>
              <a:rPr lang="en-US" sz="2000" dirty="0" smtClean="0">
                <a:solidFill>
                  <a:schemeClr val="bg2"/>
                </a:solidFill>
                <a:latin typeface="Times New Roman" pitchFamily="18" charset="0"/>
                <a:cs typeface="Times New Roman" pitchFamily="18" charset="0"/>
              </a:rPr>
              <a:t>	Rights than they did speech</a:t>
            </a:r>
            <a:endParaRPr lang="en-US" sz="2400" dirty="0" smtClean="0">
              <a:solidFill>
                <a:schemeClr val="bg2"/>
              </a:solidFill>
              <a:latin typeface="Times New Roman" pitchFamily="18" charset="0"/>
              <a:cs typeface="Times New Roman" pitchFamily="18" charset="0"/>
            </a:endParaRP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12</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4098" name="Picture 2"/>
          <p:cNvPicPr>
            <a:picLocks noChangeAspect="1" noChangeArrowheads="1"/>
          </p:cNvPicPr>
          <p:nvPr/>
        </p:nvPicPr>
        <p:blipFill>
          <a:blip r:embed="rId3" cstate="print"/>
          <a:srcRect/>
          <a:stretch>
            <a:fillRect/>
          </a:stretch>
        </p:blipFill>
        <p:spPr bwMode="auto">
          <a:xfrm>
            <a:off x="6990020" y="2819400"/>
            <a:ext cx="2153979"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Freedom of Speech and Press</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Categorical exceptions: Not protected by the First Amendment</a:t>
            </a:r>
          </a:p>
          <a:p>
            <a:pPr marL="914400" lvl="1" indent="-457200" eaLnBrk="1" hangingPunct="1">
              <a:buNone/>
            </a:pPr>
            <a:r>
              <a:rPr lang="en-US" sz="2400" dirty="0" smtClean="0">
                <a:solidFill>
                  <a:schemeClr val="bg2"/>
                </a:solidFill>
                <a:latin typeface="Times New Roman" pitchFamily="18" charset="0"/>
                <a:cs typeface="Times New Roman" pitchFamily="18" charset="0"/>
              </a:rPr>
              <a:t>	-Fighting words: Spoken words that instigate violent reactions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err="1" smtClean="0">
                <a:solidFill>
                  <a:schemeClr val="bg2"/>
                </a:solidFill>
                <a:latin typeface="Times New Roman" pitchFamily="18" charset="0"/>
                <a:cs typeface="Times New Roman" pitchFamily="18" charset="0"/>
              </a:rPr>
              <a:t>Chaplinsky</a:t>
            </a:r>
            <a:r>
              <a:rPr lang="en-US" sz="1600" i="1" dirty="0" smtClean="0">
                <a:solidFill>
                  <a:schemeClr val="bg2"/>
                </a:solidFill>
                <a:latin typeface="Times New Roman" pitchFamily="18" charset="0"/>
                <a:cs typeface="Times New Roman" pitchFamily="18" charset="0"/>
              </a:rPr>
              <a:t> v. New Hampshire </a:t>
            </a:r>
            <a:r>
              <a:rPr lang="en-US" sz="1600" dirty="0" smtClean="0">
                <a:solidFill>
                  <a:schemeClr val="bg2"/>
                </a:solidFill>
                <a:latin typeface="Times New Roman" pitchFamily="18" charset="0"/>
                <a:cs typeface="Times New Roman" pitchFamily="18" charset="0"/>
              </a:rPr>
              <a:t>(1942)	</a:t>
            </a:r>
          </a:p>
          <a:p>
            <a:pPr marL="914400" lvl="1" indent="-457200" eaLnBrk="1" hangingPunct="1">
              <a:buNone/>
            </a:pPr>
            <a:r>
              <a:rPr lang="en-US" sz="2400" dirty="0" smtClean="0">
                <a:solidFill>
                  <a:schemeClr val="bg2"/>
                </a:solidFill>
                <a:latin typeface="Times New Roman" pitchFamily="18" charset="0"/>
                <a:cs typeface="Times New Roman" pitchFamily="18" charset="0"/>
              </a:rPr>
              <a:t>	-Defamation: Actual malice, knowingly false charges, and reckless disregard for the truth</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New York Times v. Sullivan </a:t>
            </a:r>
            <a:r>
              <a:rPr lang="en-US" sz="1600" dirty="0" smtClean="0">
                <a:solidFill>
                  <a:schemeClr val="bg2"/>
                </a:solidFill>
                <a:latin typeface="Times New Roman" pitchFamily="18" charset="0"/>
                <a:cs typeface="Times New Roman" pitchFamily="18" charset="0"/>
              </a:rPr>
              <a:t>(1964)	</a:t>
            </a:r>
          </a:p>
          <a:p>
            <a:pPr marL="914400" lvl="1" indent="-457200" eaLnBrk="1" hangingPunct="1">
              <a:buNone/>
            </a:pPr>
            <a:r>
              <a:rPr lang="en-US" sz="2400" dirty="0" smtClean="0">
                <a:solidFill>
                  <a:schemeClr val="bg2"/>
                </a:solidFill>
                <a:latin typeface="Times New Roman" pitchFamily="18" charset="0"/>
                <a:cs typeface="Times New Roman" pitchFamily="18" charset="0"/>
              </a:rPr>
              <a:t>	-Incitement: Imminence between the call for action and the action itself</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Brandenburg v. Ohio </a:t>
            </a:r>
            <a:r>
              <a:rPr lang="en-US" sz="1600" dirty="0" smtClean="0">
                <a:solidFill>
                  <a:schemeClr val="bg2"/>
                </a:solidFill>
                <a:latin typeface="Times New Roman" pitchFamily="18" charset="0"/>
                <a:cs typeface="Times New Roman" pitchFamily="18" charset="0"/>
              </a:rPr>
              <a:t>(1969)</a:t>
            </a:r>
          </a:p>
          <a:p>
            <a:pPr marL="914400" lvl="1" indent="-457200" eaLnBrk="1" hangingPunct="1">
              <a:buNone/>
            </a:pPr>
            <a:r>
              <a:rPr lang="en-US" sz="2400" dirty="0" smtClean="0">
                <a:solidFill>
                  <a:schemeClr val="bg2"/>
                </a:solidFill>
                <a:latin typeface="Times New Roman" pitchFamily="18" charset="0"/>
                <a:cs typeface="Times New Roman" pitchFamily="18" charset="0"/>
              </a:rPr>
              <a:t>	-True Threat: Distinguish true threats from political hyperbole</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Watts v. United States </a:t>
            </a:r>
            <a:r>
              <a:rPr lang="en-US" sz="1600" dirty="0" smtClean="0">
                <a:solidFill>
                  <a:schemeClr val="bg2"/>
                </a:solidFill>
                <a:latin typeface="Times New Roman" pitchFamily="18" charset="0"/>
                <a:cs typeface="Times New Roman" pitchFamily="18" charset="0"/>
              </a:rPr>
              <a:t>(1969)	</a:t>
            </a:r>
          </a:p>
          <a:p>
            <a:pPr marL="914400" lvl="1" indent="-457200" eaLnBrk="1" hangingPunct="1">
              <a:buNone/>
            </a:pPr>
            <a:r>
              <a:rPr lang="en-US" sz="2400" dirty="0" smtClean="0">
                <a:solidFill>
                  <a:schemeClr val="bg2"/>
                </a:solidFill>
                <a:latin typeface="Times New Roman" pitchFamily="18" charset="0"/>
                <a:cs typeface="Times New Roman" pitchFamily="18" charset="0"/>
              </a:rPr>
              <a:t>	-Obscenity: Apply three-part </a:t>
            </a:r>
            <a:r>
              <a:rPr lang="en-US" sz="2400" i="1" dirty="0" smtClean="0">
                <a:solidFill>
                  <a:schemeClr val="bg2"/>
                </a:solidFill>
                <a:latin typeface="Times New Roman" pitchFamily="18" charset="0"/>
                <a:cs typeface="Times New Roman" pitchFamily="18" charset="0"/>
              </a:rPr>
              <a:t>Miller </a:t>
            </a:r>
            <a:r>
              <a:rPr lang="en-US" sz="2400" dirty="0" smtClean="0">
                <a:solidFill>
                  <a:schemeClr val="bg2"/>
                </a:solidFill>
                <a:latin typeface="Times New Roman" pitchFamily="18" charset="0"/>
                <a:cs typeface="Times New Roman" pitchFamily="18" charset="0"/>
              </a:rPr>
              <a:t>Test</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Miller v. California </a:t>
            </a:r>
            <a:r>
              <a:rPr lang="en-US" sz="1600" dirty="0" smtClean="0">
                <a:solidFill>
                  <a:schemeClr val="bg2"/>
                </a:solidFill>
                <a:latin typeface="Times New Roman" pitchFamily="18" charset="0"/>
                <a:cs typeface="Times New Roman" pitchFamily="18" charset="0"/>
              </a:rPr>
              <a:t>(1971)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13</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5122" name="Picture 2"/>
          <p:cNvPicPr>
            <a:picLocks noChangeAspect="1" noChangeArrowheads="1"/>
          </p:cNvPicPr>
          <p:nvPr/>
        </p:nvPicPr>
        <p:blipFill>
          <a:blip r:embed="rId3" cstate="print"/>
          <a:srcRect/>
          <a:stretch>
            <a:fillRect/>
          </a:stretch>
        </p:blipFill>
        <p:spPr bwMode="auto">
          <a:xfrm>
            <a:off x="7848600" y="0"/>
            <a:ext cx="129540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Freedom of Speech and Press</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Tiers of constitutional scrutiny</a:t>
            </a:r>
          </a:p>
          <a:p>
            <a:pPr marL="914400" lvl="1" indent="-457200" eaLnBrk="1" hangingPunct="1">
              <a:buNone/>
            </a:pPr>
            <a:r>
              <a:rPr lang="en-US" sz="2400" dirty="0" smtClean="0">
                <a:solidFill>
                  <a:schemeClr val="bg2"/>
                </a:solidFill>
                <a:latin typeface="Times New Roman" pitchFamily="18" charset="0"/>
                <a:cs typeface="Times New Roman" pitchFamily="18" charset="0"/>
              </a:rPr>
              <a:t>	-Strict scrutiny: Pure speech</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Rosenberger v. Rector and Visitors of the University of Virginia </a:t>
            </a:r>
            <a:r>
              <a:rPr lang="en-US" sz="1600" dirty="0" smtClean="0">
                <a:solidFill>
                  <a:schemeClr val="bg2"/>
                </a:solidFill>
                <a:latin typeface="Times New Roman" pitchFamily="18" charset="0"/>
                <a:cs typeface="Times New Roman" pitchFamily="18" charset="0"/>
              </a:rPr>
              <a:t>(1995)	</a:t>
            </a:r>
          </a:p>
          <a:p>
            <a:pPr marL="914400" lvl="1" indent="-457200" eaLnBrk="1" hangingPunct="1">
              <a:buNone/>
            </a:pPr>
            <a:r>
              <a:rPr lang="en-US" sz="2400" dirty="0" smtClean="0">
                <a:solidFill>
                  <a:schemeClr val="bg2"/>
                </a:solidFill>
                <a:latin typeface="Times New Roman" pitchFamily="18" charset="0"/>
                <a:cs typeface="Times New Roman" pitchFamily="18" charset="0"/>
              </a:rPr>
              <a:t>	-Intermediate scrutiny: Speech plus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United States v. O’Brien </a:t>
            </a:r>
            <a:r>
              <a:rPr lang="en-US" sz="1600" dirty="0" smtClean="0">
                <a:solidFill>
                  <a:schemeClr val="bg2"/>
                </a:solidFill>
                <a:latin typeface="Times New Roman" pitchFamily="18" charset="0"/>
                <a:cs typeface="Times New Roman" pitchFamily="18" charset="0"/>
              </a:rPr>
              <a:t>(1968)	</a:t>
            </a:r>
          </a:p>
          <a:p>
            <a:pPr marL="914400" lvl="1" indent="-457200" eaLnBrk="1" hangingPunct="1">
              <a:buNone/>
            </a:pPr>
            <a:r>
              <a:rPr lang="en-US" sz="2400" dirty="0" smtClean="0">
                <a:solidFill>
                  <a:schemeClr val="bg2"/>
                </a:solidFill>
                <a:latin typeface="Times New Roman" pitchFamily="18" charset="0"/>
                <a:cs typeface="Times New Roman" pitchFamily="18" charset="0"/>
              </a:rPr>
              <a:t>	-Reasonableness: Content-neutral time, place, and manner restrictions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Ward v. Rock Against Racism </a:t>
            </a:r>
            <a:r>
              <a:rPr lang="en-US" sz="1600" dirty="0" smtClean="0">
                <a:solidFill>
                  <a:schemeClr val="bg2"/>
                </a:solidFill>
                <a:latin typeface="Times New Roman" pitchFamily="18" charset="0"/>
                <a:cs typeface="Times New Roman" pitchFamily="18" charset="0"/>
              </a:rPr>
              <a:t>(1989)</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14</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graphicFrame>
        <p:nvGraphicFramePr>
          <p:cNvPr id="12" name="Diagram 11"/>
          <p:cNvGraphicFramePr/>
          <p:nvPr/>
        </p:nvGraphicFramePr>
        <p:xfrm>
          <a:off x="1219200" y="4724400"/>
          <a:ext cx="2362200" cy="165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Up-Down Arrow 12"/>
          <p:cNvSpPr/>
          <p:nvPr/>
        </p:nvSpPr>
        <p:spPr>
          <a:xfrm>
            <a:off x="3733800" y="4724400"/>
            <a:ext cx="45719" cy="1600200"/>
          </a:xfrm>
          <a:prstGeom prst="up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3733800" y="4724400"/>
            <a:ext cx="8382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High</a:t>
            </a:r>
            <a:endParaRPr lang="en-US" sz="1000" dirty="0">
              <a:latin typeface="Times New Roman" pitchFamily="18" charset="0"/>
              <a:cs typeface="Times New Roman" pitchFamily="18" charset="0"/>
            </a:endParaRPr>
          </a:p>
        </p:txBody>
      </p:sp>
      <p:sp>
        <p:nvSpPr>
          <p:cNvPr id="15" name="TextBox 14"/>
          <p:cNvSpPr txBox="1"/>
          <p:nvPr/>
        </p:nvSpPr>
        <p:spPr>
          <a:xfrm>
            <a:off x="3733800" y="6096000"/>
            <a:ext cx="10668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Low</a:t>
            </a:r>
            <a:endParaRPr lang="en-US" sz="1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676400"/>
          </a:xfrm>
        </p:spPr>
        <p:txBody>
          <a:bodyPr/>
          <a:lstStyle/>
          <a:p>
            <a:pPr eaLnBrk="1" hangingPunct="1"/>
            <a:r>
              <a:rPr lang="en-US" dirty="0" smtClean="0">
                <a:latin typeface="Times New Roman" pitchFamily="18" charset="0"/>
                <a:cs typeface="Times New Roman" pitchFamily="18" charset="0"/>
              </a:rPr>
              <a:t>Freedom of Speech and Press</a:t>
            </a:r>
          </a:p>
        </p:txBody>
      </p:sp>
      <p:sp>
        <p:nvSpPr>
          <p:cNvPr id="9219" name="Content Placeholder 7"/>
          <p:cNvSpPr>
            <a:spLocks noGrp="1"/>
          </p:cNvSpPr>
          <p:nvPr>
            <p:ph idx="4294967295"/>
          </p:nvPr>
        </p:nvSpPr>
        <p:spPr>
          <a:xfrm>
            <a:off x="0" y="1219200"/>
            <a:ext cx="9144000" cy="52578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Prior restraint</a:t>
            </a:r>
          </a:p>
          <a:p>
            <a:pPr marL="914400" lvl="1" indent="-457200" eaLnBrk="1" hangingPunct="1">
              <a:buNone/>
            </a:pPr>
            <a:r>
              <a:rPr lang="en-US" sz="2400" dirty="0" smtClean="0">
                <a:solidFill>
                  <a:schemeClr val="bg2"/>
                </a:solidFill>
                <a:latin typeface="Times New Roman" pitchFamily="18" charset="0"/>
                <a:cs typeface="Times New Roman" pitchFamily="18" charset="0"/>
              </a:rPr>
              <a:t>	-Prohibited with few exceptions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Near v. Minnesota </a:t>
            </a:r>
            <a:r>
              <a:rPr lang="en-US" sz="1600" dirty="0" smtClean="0">
                <a:solidFill>
                  <a:schemeClr val="bg2"/>
                </a:solidFill>
                <a:latin typeface="Times New Roman" pitchFamily="18" charset="0"/>
                <a:cs typeface="Times New Roman" pitchFamily="18" charset="0"/>
              </a:rPr>
              <a:t>(1931)	</a:t>
            </a:r>
            <a:endParaRPr lang="en-US" sz="2000" dirty="0" smtClean="0">
              <a:latin typeface="Times New Roman" pitchFamily="18" charset="0"/>
              <a:cs typeface="Times New Roman" pitchFamily="18" charset="0"/>
            </a:endParaRPr>
          </a:p>
          <a:p>
            <a:pPr marL="914400" lvl="1" indent="-457200" eaLnBrk="1" hangingPunct="1">
              <a:buFont typeface="Arial" pitchFamily="34" charset="0"/>
              <a:buChar char="•"/>
            </a:pPr>
            <a:r>
              <a:rPr lang="en-US" sz="2400" dirty="0" smtClean="0">
                <a:latin typeface="Times New Roman" pitchFamily="18" charset="0"/>
                <a:cs typeface="Times New Roman" pitchFamily="18" charset="0"/>
              </a:rPr>
              <a:t>Student speech and press</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400" dirty="0" smtClean="0">
                <a:solidFill>
                  <a:schemeClr val="bg2"/>
                </a:solidFill>
                <a:latin typeface="Swis721 Lt BT" pitchFamily="34" charset="0"/>
              </a:rPr>
              <a:t> </a:t>
            </a:r>
            <a:r>
              <a:rPr lang="en-US" sz="2400" dirty="0" smtClean="0">
                <a:solidFill>
                  <a:schemeClr val="bg2"/>
                </a:solidFill>
                <a:latin typeface="Times New Roman" pitchFamily="18" charset="0"/>
                <a:cs typeface="Times New Roman" pitchFamily="18" charset="0"/>
              </a:rPr>
              <a:t>Students in public schools enjoy First Amendment protections depending on the type of expression and their age.  The Court has distinguished between elementary and secondary schools and public colleges and universities</a:t>
            </a:r>
          </a:p>
          <a:p>
            <a:pPr marL="914400" lvl="1" indent="-457200" eaLnBrk="1" hangingPunct="1">
              <a:buNone/>
            </a:pPr>
            <a:r>
              <a:rPr lang="en-US" sz="2400" dirty="0" smtClean="0">
                <a:solidFill>
                  <a:schemeClr val="bg2"/>
                </a:solidFill>
                <a:latin typeface="Times New Roman" pitchFamily="18" charset="0"/>
                <a:cs typeface="Times New Roman" pitchFamily="18" charset="0"/>
              </a:rPr>
              <a:t>	-Limitations include:</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Material and substantial disruptions: </a:t>
            </a:r>
            <a:r>
              <a:rPr lang="en-US" sz="1600" i="1" dirty="0" smtClean="0">
                <a:solidFill>
                  <a:schemeClr val="bg2"/>
                </a:solidFill>
                <a:latin typeface="Times New Roman" pitchFamily="18" charset="0"/>
                <a:cs typeface="Times New Roman" pitchFamily="18" charset="0"/>
              </a:rPr>
              <a:t>Tinker v. Des Moines </a:t>
            </a:r>
            <a:r>
              <a:rPr lang="en-US" sz="1600" dirty="0" smtClean="0">
                <a:solidFill>
                  <a:schemeClr val="bg2"/>
                </a:solidFill>
                <a:latin typeface="Times New Roman" pitchFamily="18" charset="0"/>
                <a:cs typeface="Times New Roman" pitchFamily="18" charset="0"/>
              </a:rPr>
              <a:t>(1969)	</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Vulgar or lewd speech: </a:t>
            </a:r>
            <a:r>
              <a:rPr lang="en-US" sz="1600" i="1" dirty="0" smtClean="0">
                <a:solidFill>
                  <a:schemeClr val="bg2"/>
                </a:solidFill>
                <a:latin typeface="Times New Roman" pitchFamily="18" charset="0"/>
                <a:cs typeface="Times New Roman" pitchFamily="18" charset="0"/>
              </a:rPr>
              <a:t>Bethel v. Fraser </a:t>
            </a:r>
            <a:r>
              <a:rPr lang="en-US" sz="1600" dirty="0" smtClean="0">
                <a:solidFill>
                  <a:schemeClr val="bg2"/>
                </a:solidFill>
                <a:latin typeface="Times New Roman" pitchFamily="18" charset="0"/>
                <a:cs typeface="Times New Roman" pitchFamily="18" charset="0"/>
              </a:rPr>
              <a:t>(1986)</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Reasonably related to legitimate pedagogical concerns: </a:t>
            </a:r>
            <a:r>
              <a:rPr lang="en-US" sz="1600" i="1" dirty="0" smtClean="0">
                <a:solidFill>
                  <a:schemeClr val="bg2"/>
                </a:solidFill>
                <a:latin typeface="Times New Roman" pitchFamily="18" charset="0"/>
                <a:cs typeface="Times New Roman" pitchFamily="18" charset="0"/>
              </a:rPr>
              <a:t>Hazelwood v. </a:t>
            </a:r>
            <a:r>
              <a:rPr lang="en-US" sz="1600" i="1" dirty="0" err="1" smtClean="0">
                <a:solidFill>
                  <a:schemeClr val="bg2"/>
                </a:solidFill>
                <a:latin typeface="Times New Roman" pitchFamily="18" charset="0"/>
                <a:cs typeface="Times New Roman" pitchFamily="18" charset="0"/>
              </a:rPr>
              <a:t>Kuhlmeier</a:t>
            </a:r>
            <a:r>
              <a:rPr lang="en-US" sz="1600" i="1"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(1988)</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Drug-related speech: </a:t>
            </a:r>
            <a:r>
              <a:rPr lang="en-US" sz="1600" i="1" dirty="0" smtClean="0">
                <a:solidFill>
                  <a:schemeClr val="bg2"/>
                </a:solidFill>
                <a:latin typeface="Times New Roman" pitchFamily="18" charset="0"/>
                <a:cs typeface="Times New Roman" pitchFamily="18" charset="0"/>
              </a:rPr>
              <a:t>Morse v. Frederick </a:t>
            </a:r>
            <a:r>
              <a:rPr lang="en-US" sz="1600" dirty="0" smtClean="0">
                <a:solidFill>
                  <a:schemeClr val="bg2"/>
                </a:solidFill>
                <a:latin typeface="Times New Roman" pitchFamily="18" charset="0"/>
                <a:cs typeface="Times New Roman" pitchFamily="18" charset="0"/>
              </a:rPr>
              <a:t>(2007)</a:t>
            </a:r>
            <a:r>
              <a:rPr lang="en-US" sz="2400"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15</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10" name="Picture 2"/>
          <p:cNvPicPr>
            <a:picLocks noChangeAspect="1" noChangeArrowheads="1"/>
          </p:cNvPicPr>
          <p:nvPr/>
        </p:nvPicPr>
        <p:blipFill>
          <a:blip r:embed="rId3" cstate="print"/>
          <a:srcRect/>
          <a:stretch>
            <a:fillRect/>
          </a:stretch>
        </p:blipFill>
        <p:spPr bwMode="auto">
          <a:xfrm>
            <a:off x="7162800" y="1295400"/>
            <a:ext cx="1828800" cy="12801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066800"/>
          </a:xfrm>
        </p:spPr>
        <p:txBody>
          <a:bodyPr/>
          <a:lstStyle/>
          <a:p>
            <a:pPr eaLnBrk="1" hangingPunct="1"/>
            <a:r>
              <a:rPr lang="en-US" dirty="0" smtClean="0">
                <a:latin typeface="Times New Roman" pitchFamily="18" charset="0"/>
                <a:cs typeface="Times New Roman" pitchFamily="18" charset="0"/>
              </a:rPr>
              <a:t>Ancillary Issues</a:t>
            </a:r>
          </a:p>
        </p:txBody>
      </p:sp>
      <p:sp>
        <p:nvSpPr>
          <p:cNvPr id="9219" name="Content Placeholder 7"/>
          <p:cNvSpPr>
            <a:spLocks noGrp="1"/>
          </p:cNvSpPr>
          <p:nvPr>
            <p:ph idx="4294967295"/>
          </p:nvPr>
        </p:nvSpPr>
        <p:spPr>
          <a:xfrm>
            <a:off x="0" y="914400"/>
            <a:ext cx="9144000" cy="55626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Campaign finance</a:t>
            </a:r>
          </a:p>
          <a:p>
            <a:pPr marL="914400" lvl="1" indent="-457200" eaLnBrk="1" hangingPunct="1">
              <a:buNone/>
            </a:pPr>
            <a:r>
              <a:rPr lang="en-US" sz="2000" dirty="0" smtClean="0">
                <a:solidFill>
                  <a:schemeClr val="bg2"/>
                </a:solidFill>
                <a:latin typeface="Times New Roman" pitchFamily="18" charset="0"/>
                <a:cs typeface="Times New Roman" pitchFamily="18" charset="0"/>
              </a:rPr>
              <a:t>	-Contribution limits permissible, but not spending limits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	Controlling case: </a:t>
            </a:r>
            <a:r>
              <a:rPr lang="en-US" sz="1600" i="1" dirty="0" smtClean="0">
                <a:solidFill>
                  <a:schemeClr val="bg2"/>
                </a:solidFill>
                <a:latin typeface="Times New Roman" pitchFamily="18" charset="0"/>
                <a:cs typeface="Times New Roman" pitchFamily="18" charset="0"/>
              </a:rPr>
              <a:t>Buckley v. </a:t>
            </a:r>
            <a:r>
              <a:rPr lang="en-US" sz="1600" i="1" dirty="0" err="1" smtClean="0">
                <a:solidFill>
                  <a:schemeClr val="bg2"/>
                </a:solidFill>
                <a:latin typeface="Times New Roman" pitchFamily="18" charset="0"/>
                <a:cs typeface="Times New Roman" pitchFamily="18" charset="0"/>
              </a:rPr>
              <a:t>Valeo</a:t>
            </a:r>
            <a:r>
              <a:rPr lang="en-US" sz="1600" i="1" dirty="0" smtClean="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(1976)	</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-Soft money limits on political parties also upheld</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FEC v. McConnell </a:t>
            </a:r>
            <a:r>
              <a:rPr lang="en-US" sz="1600" dirty="0" smtClean="0">
                <a:solidFill>
                  <a:schemeClr val="bg2"/>
                </a:solidFill>
                <a:latin typeface="Times New Roman" pitchFamily="18" charset="0"/>
                <a:cs typeface="Times New Roman" pitchFamily="18" charset="0"/>
              </a:rPr>
              <a:t>(2003)	</a:t>
            </a:r>
          </a:p>
          <a:p>
            <a:pPr marL="914400" lvl="1" indent="-457200" eaLnBrk="1" hangingPunct="1">
              <a:buNone/>
            </a:pPr>
            <a:r>
              <a:rPr lang="en-US" sz="2400" dirty="0" smtClean="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-Corporate funding of political broadcasting during campaigns upheld, as is ban on corporate and union contributions to individual candidates</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Controlling case: </a:t>
            </a:r>
            <a:r>
              <a:rPr lang="en-US" sz="1600" i="1" dirty="0" smtClean="0">
                <a:solidFill>
                  <a:schemeClr val="bg2"/>
                </a:solidFill>
                <a:latin typeface="Times New Roman" pitchFamily="18" charset="0"/>
                <a:cs typeface="Times New Roman" pitchFamily="18" charset="0"/>
              </a:rPr>
              <a:t>Citizens United, Inc. v. FEC </a:t>
            </a:r>
            <a:r>
              <a:rPr lang="en-US" sz="1600" dirty="0" smtClean="0">
                <a:solidFill>
                  <a:schemeClr val="bg2"/>
                </a:solidFill>
                <a:latin typeface="Times New Roman" pitchFamily="18" charset="0"/>
                <a:cs typeface="Times New Roman" pitchFamily="18" charset="0"/>
              </a:rPr>
              <a:t>(2010)	</a:t>
            </a:r>
            <a:endParaRPr lang="en-US" sz="2000" dirty="0" smtClean="0">
              <a:latin typeface="Times New Roman" pitchFamily="18" charset="0"/>
              <a:cs typeface="Times New Roman" pitchFamily="18" charset="0"/>
            </a:endParaRPr>
          </a:p>
          <a:p>
            <a:pPr marL="914400" lvl="1" indent="-457200" eaLnBrk="1" hangingPunct="1">
              <a:buFont typeface="Arial" pitchFamily="34" charset="0"/>
              <a:buChar char="•"/>
            </a:pPr>
            <a:r>
              <a:rPr lang="en-US" sz="2400" dirty="0" smtClean="0">
                <a:latin typeface="Times New Roman" pitchFamily="18" charset="0"/>
                <a:cs typeface="Times New Roman" pitchFamily="18" charset="0"/>
              </a:rPr>
              <a:t>Commercial speech</a:t>
            </a:r>
          </a:p>
          <a:p>
            <a:pPr marL="914400" lvl="1" indent="-457200" eaLnBrk="1" hangingPunct="1">
              <a:buNone/>
            </a:pPr>
            <a:r>
              <a:rPr lang="en-US" sz="2400" dirty="0" smtClean="0">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-Speech that does no more than propose a </a:t>
            </a:r>
          </a:p>
          <a:p>
            <a:pPr marL="914400" lvl="1" indent="-457200" eaLnBrk="1" hangingPunct="1">
              <a:buNone/>
            </a:pPr>
            <a:r>
              <a:rPr lang="en-US" sz="2000" dirty="0" smtClean="0">
                <a:solidFill>
                  <a:schemeClr val="bg2"/>
                </a:solidFill>
                <a:latin typeface="Times New Roman" pitchFamily="18" charset="0"/>
                <a:cs typeface="Times New Roman" pitchFamily="18" charset="0"/>
              </a:rPr>
              <a:t>	commercial transaction</a:t>
            </a:r>
          </a:p>
          <a:p>
            <a:pPr marL="1771650" lvl="3" indent="-457200" eaLnBrk="1" hangingPunct="1">
              <a:buFont typeface="+mj-lt"/>
              <a:buAutoNum type="arabicPeriod"/>
            </a:pPr>
            <a:r>
              <a:rPr lang="en-US" sz="1600" dirty="0" smtClean="0">
                <a:latin typeface="Times New Roman" pitchFamily="18" charset="0"/>
                <a:cs typeface="Times New Roman" pitchFamily="18" charset="0"/>
              </a:rPr>
              <a:t>Advertising must concern lawful activity and not be misleading</a:t>
            </a:r>
          </a:p>
          <a:p>
            <a:pPr marL="1771650" lvl="3" indent="-457200" eaLnBrk="1" hangingPunct="1">
              <a:buFont typeface="+mj-lt"/>
              <a:buAutoNum type="arabicPeriod"/>
            </a:pPr>
            <a:r>
              <a:rPr lang="en-US" sz="1600" dirty="0" smtClean="0">
                <a:latin typeface="Times New Roman" pitchFamily="18" charset="0"/>
                <a:cs typeface="Times New Roman" pitchFamily="18" charset="0"/>
              </a:rPr>
              <a:t>Government must demonstrate a substantial interest</a:t>
            </a:r>
          </a:p>
          <a:p>
            <a:pPr marL="1771650" lvl="3" indent="-457200" eaLnBrk="1" hangingPunct="1">
              <a:buFont typeface="+mj-lt"/>
              <a:buAutoNum type="arabicPeriod"/>
            </a:pPr>
            <a:r>
              <a:rPr lang="en-US" sz="1600" dirty="0" smtClean="0">
                <a:latin typeface="Times New Roman" pitchFamily="18" charset="0"/>
                <a:cs typeface="Times New Roman" pitchFamily="18" charset="0"/>
              </a:rPr>
              <a:t>Regulation must directly advance this interest</a:t>
            </a:r>
          </a:p>
          <a:p>
            <a:pPr marL="1771650" lvl="3" indent="-457200" eaLnBrk="1" hangingPunct="1">
              <a:buFont typeface="+mj-lt"/>
              <a:buAutoNum type="arabicPeriod"/>
            </a:pPr>
            <a:r>
              <a:rPr lang="en-US" sz="1600" dirty="0" smtClean="0">
                <a:latin typeface="Times New Roman" pitchFamily="18" charset="0"/>
                <a:cs typeface="Times New Roman" pitchFamily="18" charset="0"/>
              </a:rPr>
              <a:t>Regulation must not be more extensive than necessary</a:t>
            </a:r>
          </a:p>
          <a:p>
            <a:pPr marL="1771650" lvl="3" indent="-457200" eaLnBrk="1" hangingPunct="1">
              <a:buFont typeface="Wingdings" pitchFamily="2" charset="2"/>
              <a:buChar char="Ø"/>
            </a:pPr>
            <a:r>
              <a:rPr lang="en-US" sz="1600" dirty="0" smtClean="0">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Controlling case: </a:t>
            </a:r>
            <a:r>
              <a:rPr lang="en-US" sz="1600" i="1" dirty="0" smtClean="0">
                <a:solidFill>
                  <a:schemeClr val="bg2"/>
                </a:solidFill>
                <a:latin typeface="Times New Roman" pitchFamily="18" charset="0"/>
                <a:cs typeface="Times New Roman" pitchFamily="18" charset="0"/>
              </a:rPr>
              <a:t>Central Hudson v. Public Service                                       Commission of New York </a:t>
            </a:r>
            <a:r>
              <a:rPr lang="en-US" sz="1600" dirty="0" smtClean="0">
                <a:solidFill>
                  <a:schemeClr val="bg2"/>
                </a:solidFill>
                <a:latin typeface="Times New Roman" pitchFamily="18" charset="0"/>
                <a:cs typeface="Times New Roman" pitchFamily="18" charset="0"/>
              </a:rPr>
              <a:t>(1980) 		</a:t>
            </a:r>
          </a:p>
        </p:txBody>
      </p:sp>
      <p:sp>
        <p:nvSpPr>
          <p:cNvPr id="9220" name="Slide Number Placeholder 6"/>
          <p:cNvSpPr txBox="1">
            <a:spLocks noGrp="1"/>
          </p:cNvSpPr>
          <p:nvPr/>
        </p:nvSpPr>
        <p:spPr bwMode="auto">
          <a:xfrm>
            <a:off x="6324600" y="61722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16</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7" name="Picture 6"/>
          <p:cNvPicPr>
            <a:picLocks noChangeAspect="1" noChangeArrowheads="1"/>
          </p:cNvPicPr>
          <p:nvPr/>
        </p:nvPicPr>
        <p:blipFill>
          <a:blip r:embed="rId3" cstate="print"/>
          <a:srcRect l="10938" t="22722" r="12354" b="8551"/>
          <a:stretch>
            <a:fillRect/>
          </a:stretch>
        </p:blipFill>
        <p:spPr bwMode="auto">
          <a:xfrm>
            <a:off x="6629400" y="3505200"/>
            <a:ext cx="2301875" cy="154463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7391400" cy="1066800"/>
          </a:xfrm>
        </p:spPr>
        <p:txBody>
          <a:bodyPr/>
          <a:lstStyle/>
          <a:p>
            <a:pPr eaLnBrk="1" hangingPunct="1"/>
            <a:r>
              <a:rPr lang="en-US" dirty="0" smtClean="0">
                <a:latin typeface="Times New Roman" pitchFamily="18" charset="0"/>
                <a:cs typeface="Times New Roman" pitchFamily="18" charset="0"/>
              </a:rPr>
              <a:t>Ancillary Issues</a:t>
            </a:r>
          </a:p>
        </p:txBody>
      </p:sp>
      <p:sp>
        <p:nvSpPr>
          <p:cNvPr id="9219" name="Content Placeholder 7"/>
          <p:cNvSpPr>
            <a:spLocks noGrp="1"/>
          </p:cNvSpPr>
          <p:nvPr>
            <p:ph idx="4294967295"/>
          </p:nvPr>
        </p:nvSpPr>
        <p:spPr>
          <a:xfrm>
            <a:off x="0" y="914400"/>
            <a:ext cx="9144000" cy="5562600"/>
          </a:xfrm>
        </p:spPr>
        <p:txBody>
          <a:bodyPr/>
          <a:lstStyle/>
          <a:p>
            <a:pPr marL="914400" lvl="1" indent="-457200" eaLnBrk="1" hangingPunct="1">
              <a:buFont typeface="Arial" pitchFamily="34" charset="0"/>
              <a:buChar char="•"/>
            </a:pPr>
            <a:r>
              <a:rPr lang="en-US" sz="2400" dirty="0" smtClean="0">
                <a:latin typeface="Times New Roman" pitchFamily="18" charset="0"/>
                <a:cs typeface="Times New Roman" pitchFamily="18" charset="0"/>
              </a:rPr>
              <a:t>Freedom of association</a:t>
            </a:r>
          </a:p>
          <a:p>
            <a:pPr marL="914400" lvl="1" indent="-457200" eaLnBrk="1" hangingPunct="1">
              <a:buNone/>
            </a:pPr>
            <a:r>
              <a:rPr lang="en-US" sz="2000" dirty="0" smtClean="0">
                <a:solidFill>
                  <a:schemeClr val="bg2"/>
                </a:solidFill>
                <a:latin typeface="Times New Roman" pitchFamily="18" charset="0"/>
                <a:cs typeface="Times New Roman" pitchFamily="18" charset="0"/>
              </a:rPr>
              <a:t>	- Implicit right associated with the 1</a:t>
            </a:r>
            <a:r>
              <a:rPr lang="en-US" sz="2000" baseline="30000" dirty="0" smtClean="0">
                <a:solidFill>
                  <a:schemeClr val="bg2"/>
                </a:solidFill>
                <a:latin typeface="Times New Roman" pitchFamily="18" charset="0"/>
                <a:cs typeface="Times New Roman" pitchFamily="18" charset="0"/>
              </a:rPr>
              <a:t>st</a:t>
            </a:r>
            <a:r>
              <a:rPr lang="en-US" sz="2000" dirty="0" smtClean="0">
                <a:solidFill>
                  <a:schemeClr val="bg2"/>
                </a:solidFill>
                <a:latin typeface="Times New Roman" pitchFamily="18" charset="0"/>
                <a:cs typeface="Times New Roman" pitchFamily="18" charset="0"/>
              </a:rPr>
              <a:t>, 5</a:t>
            </a:r>
            <a:r>
              <a:rPr lang="en-US" sz="2000" baseline="30000" dirty="0" smtClean="0">
                <a:solidFill>
                  <a:schemeClr val="bg2"/>
                </a:solidFill>
                <a:latin typeface="Times New Roman" pitchFamily="18" charset="0"/>
                <a:cs typeface="Times New Roman" pitchFamily="18" charset="0"/>
              </a:rPr>
              <a:t>th</a:t>
            </a:r>
            <a:r>
              <a:rPr lang="en-US" sz="2000" dirty="0" smtClean="0">
                <a:solidFill>
                  <a:schemeClr val="bg2"/>
                </a:solidFill>
                <a:latin typeface="Times New Roman" pitchFamily="18" charset="0"/>
                <a:cs typeface="Times New Roman" pitchFamily="18" charset="0"/>
              </a:rPr>
              <a:t>, and 14</a:t>
            </a:r>
            <a:r>
              <a:rPr lang="en-US" sz="2000" baseline="30000" dirty="0" smtClean="0">
                <a:solidFill>
                  <a:schemeClr val="bg2"/>
                </a:solidFill>
                <a:latin typeface="Times New Roman" pitchFamily="18" charset="0"/>
                <a:cs typeface="Times New Roman" pitchFamily="18" charset="0"/>
              </a:rPr>
              <a:t>th</a:t>
            </a:r>
            <a:r>
              <a:rPr lang="en-US" sz="2000" dirty="0" smtClean="0">
                <a:solidFill>
                  <a:schemeClr val="bg2"/>
                </a:solidFill>
                <a:latin typeface="Times New Roman" pitchFamily="18" charset="0"/>
                <a:cs typeface="Times New Roman" pitchFamily="18" charset="0"/>
              </a:rPr>
              <a:t> Amendments</a:t>
            </a:r>
          </a:p>
          <a:p>
            <a:pPr marL="914400" lvl="1" indent="-457200" eaLnBrk="1" hangingPunct="1">
              <a:buNone/>
            </a:pPr>
            <a:r>
              <a:rPr lang="en-US" sz="2000" dirty="0" smtClean="0">
                <a:solidFill>
                  <a:schemeClr val="bg2"/>
                </a:solidFill>
                <a:latin typeface="Times New Roman" pitchFamily="18" charset="0"/>
                <a:cs typeface="Times New Roman" pitchFamily="18" charset="0"/>
              </a:rPr>
              <a:t>	-Not a right to social association (see </a:t>
            </a:r>
            <a:r>
              <a:rPr lang="en-US" sz="2000" i="1" dirty="0" smtClean="0">
                <a:solidFill>
                  <a:schemeClr val="bg2"/>
                </a:solidFill>
                <a:latin typeface="Times New Roman" pitchFamily="18" charset="0"/>
                <a:cs typeface="Times New Roman" pitchFamily="18" charset="0"/>
              </a:rPr>
              <a:t>Boy Scouts v. Dale</a:t>
            </a:r>
            <a:r>
              <a:rPr lang="en-US" sz="2000" dirty="0" smtClean="0">
                <a:solidFill>
                  <a:schemeClr val="bg2"/>
                </a:solidFill>
                <a:latin typeface="Times New Roman" pitchFamily="18" charset="0"/>
                <a:cs typeface="Times New Roman" pitchFamily="18" charset="0"/>
              </a:rPr>
              <a:t>, 2000)</a:t>
            </a:r>
          </a:p>
          <a:p>
            <a:pPr marL="914400" lvl="1" indent="-457200" eaLnBrk="1" hangingPunct="1">
              <a:buNone/>
            </a:pPr>
            <a:r>
              <a:rPr lang="en-US" sz="2000" dirty="0" smtClean="0">
                <a:solidFill>
                  <a:schemeClr val="bg2"/>
                </a:solidFill>
                <a:latin typeface="Times New Roman" pitchFamily="18" charset="0"/>
                <a:cs typeface="Times New Roman" pitchFamily="18" charset="0"/>
              </a:rPr>
              <a:t>	-The government may:</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Prohibit people from knowingly associating in groups that engage and promote illegal activities </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Not require a group to register or disclose its members or from denying government benefits on the basis of an individual's current or past membership in a particular group</a:t>
            </a:r>
          </a:p>
          <a:p>
            <a:pPr marL="1771650" lvl="3" indent="-457200" eaLnBrk="1" hangingPunct="1">
              <a:buFont typeface="Wingdings" pitchFamily="2" charset="2"/>
              <a:buChar char="Ø"/>
            </a:pPr>
            <a:r>
              <a:rPr lang="en-US" sz="1600" dirty="0" smtClean="0">
                <a:solidFill>
                  <a:schemeClr val="bg2"/>
                </a:solidFill>
                <a:latin typeface="Times New Roman" pitchFamily="18" charset="0"/>
                <a:cs typeface="Times New Roman" pitchFamily="18" charset="0"/>
              </a:rPr>
              <a:t>Not compel individuals to express themselves, hold certain                                     beliefs, or belong to particular associations or groups 	</a:t>
            </a:r>
            <a:endParaRPr lang="en-US" sz="2400" dirty="0" smtClean="0">
              <a:latin typeface="Times New Roman" pitchFamily="18" charset="0"/>
              <a:cs typeface="Times New Roman" pitchFamily="18" charset="0"/>
            </a:endParaRPr>
          </a:p>
          <a:p>
            <a:pPr marL="914400" lvl="1" indent="-457200" eaLnBrk="1" hangingPunct="1">
              <a:buFont typeface="Arial" pitchFamily="34" charset="0"/>
              <a:buChar char="•"/>
            </a:pPr>
            <a:r>
              <a:rPr lang="en-US" sz="2400" dirty="0" smtClean="0">
                <a:latin typeface="Times New Roman" pitchFamily="18" charset="0"/>
                <a:cs typeface="Times New Roman" pitchFamily="18" charset="0"/>
              </a:rPr>
              <a:t>Freedom of information</a:t>
            </a:r>
          </a:p>
          <a:p>
            <a:pPr marL="914400" lvl="1" indent="-457200" eaLnBrk="1" hangingPunct="1">
              <a:buFont typeface="Arial" pitchFamily="34" charset="0"/>
              <a:buChar char="•"/>
            </a:pPr>
            <a:r>
              <a:rPr lang="en-US" sz="2400" dirty="0" smtClean="0">
                <a:latin typeface="Times New Roman" pitchFamily="18" charset="0"/>
                <a:cs typeface="Times New Roman" pitchFamily="18" charset="0"/>
              </a:rPr>
              <a:t>Intellectual freedom</a:t>
            </a:r>
          </a:p>
          <a:p>
            <a:pPr marL="914400" lvl="1" indent="-457200" eaLnBrk="1" hangingPunct="1">
              <a:buFont typeface="Arial" pitchFamily="34" charset="0"/>
              <a:buChar char="•"/>
            </a:pPr>
            <a:r>
              <a:rPr lang="en-US" sz="2400" dirty="0" smtClean="0">
                <a:latin typeface="Times New Roman" pitchFamily="18" charset="0"/>
                <a:cs typeface="Times New Roman" pitchFamily="18" charset="0"/>
              </a:rPr>
              <a:t>Copyright laws</a:t>
            </a:r>
          </a:p>
          <a:p>
            <a:pPr marL="914400" lvl="1" indent="-457200" eaLnBrk="1" hangingPunct="1">
              <a:buNone/>
            </a:pPr>
            <a:r>
              <a:rPr lang="en-US" sz="2000" dirty="0" smtClean="0">
                <a:solidFill>
                  <a:schemeClr val="bg2"/>
                </a:solidFill>
                <a:latin typeface="Times New Roman" pitchFamily="18" charset="0"/>
                <a:cs typeface="Times New Roman" pitchFamily="18" charset="0"/>
              </a:rPr>
              <a:t>	</a:t>
            </a:r>
            <a:endParaRPr lang="en-US" sz="1600" dirty="0" smtClean="0">
              <a:solidFill>
                <a:schemeClr val="bg2"/>
              </a:solidFill>
              <a:latin typeface="Times New Roman" pitchFamily="18" charset="0"/>
              <a:cs typeface="Times New Roman" pitchFamily="18" charset="0"/>
            </a:endParaRP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17</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838200" y="2130425"/>
            <a:ext cx="8305800" cy="1470025"/>
          </a:xfrm>
        </p:spPr>
        <p:txBody>
          <a:bodyPr/>
          <a:lstStyle/>
          <a:p>
            <a:pPr algn="l" eaLnBrk="1" hangingPunct="1"/>
            <a:r>
              <a:rPr lang="en-US" sz="5400" dirty="0" smtClean="0">
                <a:solidFill>
                  <a:schemeClr val="tx2"/>
                </a:solidFill>
                <a:latin typeface="Times New Roman" pitchFamily="18" charset="0"/>
                <a:cs typeface="Times New Roman" pitchFamily="18" charset="0"/>
              </a:rPr>
              <a:t>Global View of the </a:t>
            </a:r>
            <a:br>
              <a:rPr lang="en-US" sz="5400" dirty="0" smtClean="0">
                <a:solidFill>
                  <a:schemeClr val="tx2"/>
                </a:solidFill>
                <a:latin typeface="Times New Roman" pitchFamily="18" charset="0"/>
                <a:cs typeface="Times New Roman" pitchFamily="18" charset="0"/>
              </a:rPr>
            </a:br>
            <a:r>
              <a:rPr lang="en-US" sz="5400" dirty="0" smtClean="0">
                <a:solidFill>
                  <a:schemeClr val="tx2"/>
                </a:solidFill>
                <a:latin typeface="Times New Roman" pitchFamily="18" charset="0"/>
                <a:cs typeface="Times New Roman" pitchFamily="18" charset="0"/>
              </a:rPr>
              <a:t>First Amendment</a:t>
            </a:r>
            <a:endParaRPr lang="en-US" sz="5400" b="1" dirty="0" smtClean="0">
              <a:solidFill>
                <a:schemeClr val="tx1"/>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838200" y="3505200"/>
            <a:ext cx="8305800" cy="2133600"/>
          </a:xfrm>
        </p:spPr>
        <p:txBody>
          <a:bodyPr/>
          <a:lstStyle/>
          <a:p>
            <a:pPr algn="r" eaLnBrk="1" hangingPunct="1">
              <a:defRPr/>
            </a:pPr>
            <a:endParaRPr lang="en-US" sz="1800" dirty="0" smtClean="0">
              <a:solidFill>
                <a:schemeClr val="tx2">
                  <a:lumMod val="50000"/>
                  <a:lumOff val="50000"/>
                </a:schemeClr>
              </a:solidFill>
            </a:endParaRPr>
          </a:p>
          <a:p>
            <a:pPr algn="l" eaLnBrk="1" hangingPunct="1">
              <a:defRPr/>
            </a:pPr>
            <a:r>
              <a:rPr lang="en-US" sz="4000" dirty="0" smtClean="0">
                <a:solidFill>
                  <a:schemeClr val="tx2">
                    <a:lumMod val="50000"/>
                    <a:lumOff val="50000"/>
                  </a:schemeClr>
                </a:solidFill>
                <a:latin typeface="Times New Roman" pitchFamily="18" charset="0"/>
                <a:cs typeface="Times New Roman" pitchFamily="18" charset="0"/>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0" y="133350"/>
            <a:ext cx="9144000" cy="1543050"/>
          </a:xfrm>
        </p:spPr>
        <p:txBody>
          <a:bodyPr/>
          <a:lstStyle/>
          <a:p>
            <a:pPr eaLnBrk="1" hangingPunct="1"/>
            <a:r>
              <a:rPr lang="en-US" sz="4000" u="sng" dirty="0" smtClean="0">
                <a:solidFill>
                  <a:schemeClr val="tx1"/>
                </a:solidFill>
                <a:latin typeface="Times New Roman" pitchFamily="18" charset="0"/>
                <a:cs typeface="Times New Roman" pitchFamily="18" charset="0"/>
              </a:rPr>
              <a:t>Overview</a:t>
            </a:r>
            <a:r>
              <a:rPr lang="en-US" sz="4000" dirty="0" smtClean="0">
                <a:solidFill>
                  <a:schemeClr val="tx1"/>
                </a:solidFill>
                <a:latin typeface="Times New Roman" pitchFamily="18" charset="0"/>
                <a:cs typeface="Times New Roman" pitchFamily="18" charset="0"/>
              </a:rPr>
              <a:t>: First Amendment Global View</a:t>
            </a:r>
            <a:endParaRPr lang="en-US" sz="4000" b="1" dirty="0" smtClean="0">
              <a:solidFill>
                <a:srgbClr val="C00000"/>
              </a:solidFill>
            </a:endParaRPr>
          </a:p>
        </p:txBody>
      </p:sp>
      <p:sp>
        <p:nvSpPr>
          <p:cNvPr id="3075" name="Content Placeholder 7"/>
          <p:cNvSpPr>
            <a:spLocks noGrp="1"/>
          </p:cNvSpPr>
          <p:nvPr>
            <p:ph idx="4294967295"/>
          </p:nvPr>
        </p:nvSpPr>
        <p:spPr>
          <a:xfrm>
            <a:off x="933450" y="1485900"/>
            <a:ext cx="7448550" cy="4991100"/>
          </a:xfrm>
        </p:spPr>
        <p:txBody>
          <a:bodyPr/>
          <a:lstStyle/>
          <a:p>
            <a:pPr eaLnBrk="1" hangingPunct="1">
              <a:buNone/>
            </a:pPr>
            <a:r>
              <a:rPr lang="en-US" sz="2400" dirty="0" smtClean="0">
                <a:latin typeface="Times New Roman" pitchFamily="18" charset="0"/>
                <a:cs typeface="Times New Roman" pitchFamily="18" charset="0"/>
              </a:rPr>
              <a:t>1. Why Teach the First Amendment?</a:t>
            </a:r>
          </a:p>
          <a:p>
            <a:pPr eaLnBrk="1" hangingPunct="1">
              <a:buNone/>
            </a:pPr>
            <a:r>
              <a:rPr lang="en-US" sz="2400" dirty="0" smtClean="0">
                <a:latin typeface="Times New Roman" pitchFamily="18" charset="0"/>
                <a:cs typeface="Times New Roman" pitchFamily="18" charset="0"/>
              </a:rPr>
              <a:t>2. First Amendment Overview</a:t>
            </a:r>
          </a:p>
          <a:p>
            <a:pPr eaLnBrk="1" hangingPunct="1">
              <a:buNone/>
            </a:pPr>
            <a:r>
              <a:rPr lang="en-US" sz="2400" dirty="0" smtClean="0">
                <a:latin typeface="Times New Roman" pitchFamily="18" charset="0"/>
                <a:cs typeface="Times New Roman" pitchFamily="18" charset="0"/>
              </a:rPr>
              <a:t>3. Freedom of Religion</a:t>
            </a:r>
          </a:p>
          <a:p>
            <a:pPr lvl="1" eaLnBrk="1" hangingPunct="1"/>
            <a:r>
              <a:rPr lang="en-US" sz="2400" dirty="0" smtClean="0">
                <a:solidFill>
                  <a:schemeClr val="bg2"/>
                </a:solidFill>
                <a:latin typeface="Times New Roman" pitchFamily="18" charset="0"/>
                <a:cs typeface="Times New Roman" pitchFamily="18" charset="0"/>
              </a:rPr>
              <a:t>Establishment Clause</a:t>
            </a:r>
          </a:p>
          <a:p>
            <a:pPr lvl="1" eaLnBrk="1" hangingPunct="1"/>
            <a:r>
              <a:rPr lang="en-US" sz="2400" dirty="0" smtClean="0">
                <a:solidFill>
                  <a:schemeClr val="bg2"/>
                </a:solidFill>
                <a:latin typeface="Times New Roman" pitchFamily="18" charset="0"/>
                <a:cs typeface="Times New Roman" pitchFamily="18" charset="0"/>
              </a:rPr>
              <a:t>Free Exercise Clause</a:t>
            </a:r>
          </a:p>
          <a:p>
            <a:pPr eaLnBrk="1" hangingPunct="1">
              <a:buNone/>
            </a:pPr>
            <a:r>
              <a:rPr lang="en-US" sz="2400" dirty="0" smtClean="0">
                <a:latin typeface="Times New Roman" pitchFamily="18" charset="0"/>
                <a:cs typeface="Times New Roman" pitchFamily="18" charset="0"/>
              </a:rPr>
              <a:t>4. Freedom of Speech and Press</a:t>
            </a:r>
          </a:p>
          <a:p>
            <a:pPr lvl="1" eaLnBrk="1" hangingPunct="1"/>
            <a:r>
              <a:rPr lang="en-US" sz="2400" dirty="0" smtClean="0">
                <a:solidFill>
                  <a:schemeClr val="bg2"/>
                </a:solidFill>
                <a:latin typeface="Times New Roman" pitchFamily="18" charset="0"/>
                <a:cs typeface="Times New Roman" pitchFamily="18" charset="0"/>
              </a:rPr>
              <a:t>Categorical exceptions</a:t>
            </a:r>
          </a:p>
          <a:p>
            <a:pPr lvl="1" eaLnBrk="1" hangingPunct="1"/>
            <a:r>
              <a:rPr lang="en-US" sz="2400" dirty="0" smtClean="0">
                <a:solidFill>
                  <a:schemeClr val="bg2"/>
                </a:solidFill>
                <a:latin typeface="Times New Roman" pitchFamily="18" charset="0"/>
                <a:cs typeface="Times New Roman" pitchFamily="18" charset="0"/>
              </a:rPr>
              <a:t>Tiers of constitutional scrutiny</a:t>
            </a:r>
          </a:p>
          <a:p>
            <a:pPr lvl="1" eaLnBrk="1" hangingPunct="1"/>
            <a:r>
              <a:rPr lang="en-US" sz="2400" dirty="0" smtClean="0">
                <a:solidFill>
                  <a:schemeClr val="bg2"/>
                </a:solidFill>
                <a:latin typeface="Times New Roman" pitchFamily="18" charset="0"/>
                <a:cs typeface="Times New Roman" pitchFamily="18" charset="0"/>
              </a:rPr>
              <a:t>Prior restraint</a:t>
            </a:r>
          </a:p>
          <a:p>
            <a:pPr lvl="1" eaLnBrk="1" hangingPunct="1"/>
            <a:r>
              <a:rPr lang="en-US" sz="2400" dirty="0" smtClean="0">
                <a:solidFill>
                  <a:schemeClr val="bg2"/>
                </a:solidFill>
                <a:latin typeface="Times New Roman" pitchFamily="18" charset="0"/>
                <a:cs typeface="Times New Roman" pitchFamily="18" charset="0"/>
              </a:rPr>
              <a:t>Student speech and press</a:t>
            </a:r>
          </a:p>
          <a:p>
            <a:pPr eaLnBrk="1" hangingPunct="1">
              <a:buNone/>
            </a:pPr>
            <a:r>
              <a:rPr lang="en-US" sz="2400" dirty="0" smtClean="0">
                <a:latin typeface="Times New Roman" pitchFamily="18" charset="0"/>
                <a:cs typeface="Times New Roman" pitchFamily="18" charset="0"/>
              </a:rPr>
              <a:t>5. Ancillary issues</a:t>
            </a:r>
          </a:p>
          <a:p>
            <a:pPr eaLnBrk="1" hangingPunct="1"/>
            <a:endParaRPr lang="en-US" sz="1800" b="1" dirty="0" smtClean="0">
              <a:solidFill>
                <a:srgbClr val="0033CC"/>
              </a:solidFill>
            </a:endParaRPr>
          </a:p>
          <a:p>
            <a:pPr eaLnBrk="1" hangingPunct="1"/>
            <a:endParaRPr lang="en-US" sz="1800" b="1" dirty="0" smtClean="0">
              <a:solidFill>
                <a:srgbClr val="0033CC"/>
              </a:solidFill>
            </a:endParaRPr>
          </a:p>
        </p:txBody>
      </p:sp>
      <p:sp>
        <p:nvSpPr>
          <p:cNvPr id="3076"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AD46650C-525A-466B-A2E3-8D2ED966A548}" type="slidenum">
              <a:rPr lang="en-US" sz="1200">
                <a:solidFill>
                  <a:schemeClr val="bg1"/>
                </a:solidFill>
              </a:rPr>
              <a:pPr algn="r" eaLnBrk="0" hangingPunct="0">
                <a:spcBef>
                  <a:spcPct val="0"/>
                </a:spcBef>
              </a:pPr>
              <a:t>2</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0"/>
            <a:ext cx="9144000" cy="1676400"/>
          </a:xfrm>
        </p:spPr>
        <p:txBody>
          <a:bodyPr/>
          <a:lstStyle/>
          <a:p>
            <a:pPr eaLnBrk="1" hangingPunct="1"/>
            <a:r>
              <a:rPr lang="en-US" dirty="0" smtClean="0">
                <a:latin typeface="Times New Roman" pitchFamily="18" charset="0"/>
                <a:cs typeface="Times New Roman" pitchFamily="18" charset="0"/>
              </a:rPr>
              <a:t>Why Teach the First Amendment?</a:t>
            </a:r>
          </a:p>
        </p:txBody>
      </p:sp>
      <p:sp>
        <p:nvSpPr>
          <p:cNvPr id="944131" name="Content Placeholder 7"/>
          <p:cNvSpPr>
            <a:spLocks noGrp="1"/>
          </p:cNvSpPr>
          <p:nvPr>
            <p:ph idx="4294967295"/>
          </p:nvPr>
        </p:nvSpPr>
        <p:spPr>
          <a:xfrm>
            <a:off x="933450" y="1485900"/>
            <a:ext cx="7448550" cy="4991100"/>
          </a:xfrm>
        </p:spPr>
        <p:txBody>
          <a:bodyPr/>
          <a:lstStyle/>
          <a:p>
            <a:pPr eaLnBrk="1" hangingPunct="1"/>
            <a:r>
              <a:rPr lang="en-US" sz="2000" b="1" dirty="0" smtClean="0">
                <a:latin typeface="Times New Roman" pitchFamily="18" charset="0"/>
                <a:cs typeface="Times New Roman" pitchFamily="18" charset="0"/>
              </a:rPr>
              <a:t>The Simpson’s Survey (2006)</a:t>
            </a:r>
          </a:p>
          <a:p>
            <a:pPr lvl="1" eaLnBrk="1" hangingPunct="1"/>
            <a:r>
              <a:rPr lang="en-US" sz="2000" dirty="0" smtClean="0">
                <a:solidFill>
                  <a:schemeClr val="bg2"/>
                </a:solidFill>
                <a:latin typeface="Times New Roman" pitchFamily="18" charset="0"/>
                <a:cs typeface="Times New Roman" pitchFamily="18" charset="0"/>
              </a:rPr>
              <a:t>Only one in four Americans (28%) can name more than one of the five freedoms of the First Amendment</a:t>
            </a:r>
          </a:p>
          <a:p>
            <a:pPr lvl="1" eaLnBrk="1" hangingPunct="1"/>
            <a:r>
              <a:rPr lang="en-US" sz="2000" dirty="0" smtClean="0">
                <a:solidFill>
                  <a:schemeClr val="bg2"/>
                </a:solidFill>
                <a:latin typeface="Times New Roman" pitchFamily="18" charset="0"/>
                <a:cs typeface="Times New Roman" pitchFamily="18" charset="0"/>
              </a:rPr>
              <a:t>Twice as many (52%) can name two or more characters of the fictional Simpson family</a:t>
            </a:r>
          </a:p>
          <a:p>
            <a:pPr lvl="1" eaLnBrk="1" hangingPunct="1"/>
            <a:r>
              <a:rPr lang="en-US" sz="2000" dirty="0" smtClean="0">
                <a:solidFill>
                  <a:schemeClr val="bg2"/>
                </a:solidFill>
                <a:latin typeface="Times New Roman" pitchFamily="18" charset="0"/>
                <a:cs typeface="Times New Roman" pitchFamily="18" charset="0"/>
              </a:rPr>
              <a:t>Among survey participants, recall of the five freedoms revealed the following frequencies:</a:t>
            </a:r>
          </a:p>
          <a:p>
            <a:pPr lvl="2" eaLnBrk="1" hangingPunct="1"/>
            <a:r>
              <a:rPr lang="en-US" sz="2000" dirty="0" smtClean="0">
                <a:solidFill>
                  <a:schemeClr val="bg2"/>
                </a:solidFill>
                <a:latin typeface="Times New Roman" pitchFamily="18" charset="0"/>
                <a:cs typeface="Times New Roman" pitchFamily="18" charset="0"/>
              </a:rPr>
              <a:t>Speech: 69%</a:t>
            </a:r>
          </a:p>
          <a:p>
            <a:pPr lvl="2" eaLnBrk="1" hangingPunct="1"/>
            <a:r>
              <a:rPr lang="en-US" sz="2000" dirty="0" smtClean="0">
                <a:solidFill>
                  <a:schemeClr val="bg2"/>
                </a:solidFill>
                <a:latin typeface="Times New Roman" pitchFamily="18" charset="0"/>
                <a:cs typeface="Times New Roman" pitchFamily="18" charset="0"/>
              </a:rPr>
              <a:t>Religion: 24%</a:t>
            </a:r>
          </a:p>
          <a:p>
            <a:pPr lvl="2" eaLnBrk="1" hangingPunct="1"/>
            <a:r>
              <a:rPr lang="en-US" sz="2000" dirty="0" smtClean="0">
                <a:solidFill>
                  <a:schemeClr val="bg2"/>
                </a:solidFill>
                <a:latin typeface="Times New Roman" pitchFamily="18" charset="0"/>
                <a:cs typeface="Times New Roman" pitchFamily="18" charset="0"/>
              </a:rPr>
              <a:t>Press: 11%</a:t>
            </a:r>
          </a:p>
          <a:p>
            <a:pPr lvl="2" eaLnBrk="1" hangingPunct="1"/>
            <a:r>
              <a:rPr lang="en-US" sz="2000" dirty="0" smtClean="0">
                <a:solidFill>
                  <a:schemeClr val="bg2"/>
                </a:solidFill>
                <a:latin typeface="Times New Roman" pitchFamily="18" charset="0"/>
                <a:cs typeface="Times New Roman" pitchFamily="18" charset="0"/>
              </a:rPr>
              <a:t>Assembly: 10%</a:t>
            </a:r>
          </a:p>
          <a:p>
            <a:pPr lvl="2" eaLnBrk="1" hangingPunct="1"/>
            <a:r>
              <a:rPr lang="en-US" sz="2000" dirty="0" smtClean="0">
                <a:solidFill>
                  <a:schemeClr val="bg2"/>
                </a:solidFill>
                <a:latin typeface="Times New Roman" pitchFamily="18" charset="0"/>
                <a:cs typeface="Times New Roman" pitchFamily="18" charset="0"/>
              </a:rPr>
              <a:t>Petition: 1%</a:t>
            </a:r>
          </a:p>
        </p:txBody>
      </p:sp>
      <p:sp>
        <p:nvSpPr>
          <p:cNvPr id="410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5859F489-87D7-47CB-BE4A-4C534A5EFD70}" type="slidenum">
              <a:rPr lang="en-US" sz="1200">
                <a:solidFill>
                  <a:schemeClr val="bg1"/>
                </a:solidFill>
              </a:rPr>
              <a:pPr algn="r" eaLnBrk="0" hangingPunct="0">
                <a:spcBef>
                  <a:spcPct val="0"/>
                </a:spcBef>
              </a:pPr>
              <a:t>3</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4102" name="Picture 6"/>
          <p:cNvPicPr>
            <a:picLocks noChangeAspect="1" noChangeArrowheads="1"/>
          </p:cNvPicPr>
          <p:nvPr/>
        </p:nvPicPr>
        <p:blipFill>
          <a:blip r:embed="rId3" cstate="print"/>
          <a:srcRect/>
          <a:stretch>
            <a:fillRect/>
          </a:stretch>
        </p:blipFill>
        <p:spPr bwMode="auto">
          <a:xfrm>
            <a:off x="4800600" y="3810000"/>
            <a:ext cx="1401762" cy="18129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4131">
                                            <p:txEl>
                                              <p:pRg st="1" end="1"/>
                                            </p:txEl>
                                          </p:spTgt>
                                        </p:tgtEl>
                                        <p:attrNameLst>
                                          <p:attrName>style.visibility</p:attrName>
                                        </p:attrNameLst>
                                      </p:cBhvr>
                                      <p:to>
                                        <p:strVal val="visible"/>
                                      </p:to>
                                    </p:set>
                                    <p:anim calcmode="lin" valueType="num">
                                      <p:cBhvr additive="base">
                                        <p:cTn id="7" dur="500" fill="hold"/>
                                        <p:tgtEl>
                                          <p:spTgt spid="9441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4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44131">
                                            <p:txEl>
                                              <p:pRg st="2" end="2"/>
                                            </p:txEl>
                                          </p:spTgt>
                                        </p:tgtEl>
                                        <p:attrNameLst>
                                          <p:attrName>style.visibility</p:attrName>
                                        </p:attrNameLst>
                                      </p:cBhvr>
                                      <p:to>
                                        <p:strVal val="visible"/>
                                      </p:to>
                                    </p:set>
                                    <p:anim calcmode="lin" valueType="num">
                                      <p:cBhvr additive="base">
                                        <p:cTn id="13" dur="500" fill="hold"/>
                                        <p:tgtEl>
                                          <p:spTgt spid="944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4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44131">
                                            <p:txEl>
                                              <p:pRg st="3" end="3"/>
                                            </p:txEl>
                                          </p:spTgt>
                                        </p:tgtEl>
                                        <p:attrNameLst>
                                          <p:attrName>style.visibility</p:attrName>
                                        </p:attrNameLst>
                                      </p:cBhvr>
                                      <p:to>
                                        <p:strVal val="visible"/>
                                      </p:to>
                                    </p:set>
                                    <p:anim calcmode="lin" valueType="num">
                                      <p:cBhvr additive="base">
                                        <p:cTn id="19" dur="500" fill="hold"/>
                                        <p:tgtEl>
                                          <p:spTgt spid="9441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4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44131">
                                            <p:txEl>
                                              <p:pRg st="4" end="4"/>
                                            </p:txEl>
                                          </p:spTgt>
                                        </p:tgtEl>
                                        <p:attrNameLst>
                                          <p:attrName>style.visibility</p:attrName>
                                        </p:attrNameLst>
                                      </p:cBhvr>
                                      <p:to>
                                        <p:strVal val="visible"/>
                                      </p:to>
                                    </p:set>
                                    <p:anim calcmode="lin" valueType="num">
                                      <p:cBhvr additive="base">
                                        <p:cTn id="25" dur="500" fill="hold"/>
                                        <p:tgtEl>
                                          <p:spTgt spid="9441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4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44131">
                                            <p:txEl>
                                              <p:pRg st="5" end="5"/>
                                            </p:txEl>
                                          </p:spTgt>
                                        </p:tgtEl>
                                        <p:attrNameLst>
                                          <p:attrName>style.visibility</p:attrName>
                                        </p:attrNameLst>
                                      </p:cBhvr>
                                      <p:to>
                                        <p:strVal val="visible"/>
                                      </p:to>
                                    </p:set>
                                    <p:anim calcmode="lin" valueType="num">
                                      <p:cBhvr additive="base">
                                        <p:cTn id="31" dur="500" fill="hold"/>
                                        <p:tgtEl>
                                          <p:spTgt spid="9441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4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44131">
                                            <p:txEl>
                                              <p:pRg st="6" end="6"/>
                                            </p:txEl>
                                          </p:spTgt>
                                        </p:tgtEl>
                                        <p:attrNameLst>
                                          <p:attrName>style.visibility</p:attrName>
                                        </p:attrNameLst>
                                      </p:cBhvr>
                                      <p:to>
                                        <p:strVal val="visible"/>
                                      </p:to>
                                    </p:set>
                                    <p:anim calcmode="lin" valueType="num">
                                      <p:cBhvr additive="base">
                                        <p:cTn id="37" dur="500" fill="hold"/>
                                        <p:tgtEl>
                                          <p:spTgt spid="94413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41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44131">
                                            <p:txEl>
                                              <p:pRg st="7" end="7"/>
                                            </p:txEl>
                                          </p:spTgt>
                                        </p:tgtEl>
                                        <p:attrNameLst>
                                          <p:attrName>style.visibility</p:attrName>
                                        </p:attrNameLst>
                                      </p:cBhvr>
                                      <p:to>
                                        <p:strVal val="visible"/>
                                      </p:to>
                                    </p:set>
                                    <p:anim calcmode="lin" valueType="num">
                                      <p:cBhvr additive="base">
                                        <p:cTn id="43" dur="500" fill="hold"/>
                                        <p:tgtEl>
                                          <p:spTgt spid="94413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41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44131">
                                            <p:txEl>
                                              <p:pRg st="8" end="8"/>
                                            </p:txEl>
                                          </p:spTgt>
                                        </p:tgtEl>
                                        <p:attrNameLst>
                                          <p:attrName>style.visibility</p:attrName>
                                        </p:attrNameLst>
                                      </p:cBhvr>
                                      <p:to>
                                        <p:strVal val="visible"/>
                                      </p:to>
                                    </p:set>
                                    <p:anim calcmode="lin" valueType="num">
                                      <p:cBhvr additive="base">
                                        <p:cTn id="49" dur="500" fill="hold"/>
                                        <p:tgtEl>
                                          <p:spTgt spid="94413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441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676400"/>
          </a:xfrm>
          <a:noFill/>
        </p:spPr>
        <p:txBody>
          <a:bodyPr/>
          <a:lstStyle/>
          <a:p>
            <a:pPr eaLnBrk="1" hangingPunct="1"/>
            <a:r>
              <a:rPr lang="en-US" dirty="0" smtClean="0">
                <a:latin typeface="Times New Roman" pitchFamily="18" charset="0"/>
                <a:cs typeface="Times New Roman" pitchFamily="18" charset="0"/>
              </a:rPr>
              <a:t>Why Teach the First Amendment?</a:t>
            </a:r>
            <a:endParaRPr lang="en-US" sz="2800" i="1" dirty="0" smtClean="0">
              <a:solidFill>
                <a:srgbClr val="7391DC"/>
              </a:solidFill>
            </a:endParaRPr>
          </a:p>
        </p:txBody>
      </p:sp>
      <p:sp>
        <p:nvSpPr>
          <p:cNvPr id="5123" name="Rectangle 3"/>
          <p:cNvSpPr>
            <a:spLocks noGrp="1" noChangeArrowheads="1"/>
          </p:cNvSpPr>
          <p:nvPr>
            <p:ph type="body" sz="half" idx="1"/>
          </p:nvPr>
        </p:nvSpPr>
        <p:spPr>
          <a:xfrm>
            <a:off x="360363" y="1470025"/>
            <a:ext cx="6527800" cy="5129213"/>
          </a:xfrm>
        </p:spPr>
        <p:txBody>
          <a:bodyPr/>
          <a:lstStyle/>
          <a:p>
            <a:pPr eaLnBrk="1" hangingPunct="1"/>
            <a:endParaRPr lang="en-US" sz="2000" smtClean="0"/>
          </a:p>
          <a:p>
            <a:pPr lvl="1" eaLnBrk="1" hangingPunct="1">
              <a:buFontTx/>
              <a:buNone/>
            </a:pPr>
            <a:endParaRPr lang="en-US" sz="2000" smtClean="0"/>
          </a:p>
        </p:txBody>
      </p:sp>
      <p:sp>
        <p:nvSpPr>
          <p:cNvPr id="980996" name="Text Box 4"/>
          <p:cNvSpPr txBox="1">
            <a:spLocks noChangeArrowheads="1"/>
          </p:cNvSpPr>
          <p:nvPr/>
        </p:nvSpPr>
        <p:spPr bwMode="auto">
          <a:xfrm>
            <a:off x="965200" y="1457325"/>
            <a:ext cx="7583488" cy="5016758"/>
          </a:xfrm>
          <a:prstGeom prst="rect">
            <a:avLst/>
          </a:prstGeom>
          <a:noFill/>
          <a:ln w="9525">
            <a:noFill/>
            <a:miter lim="800000"/>
            <a:headEnd/>
            <a:tailEnd/>
          </a:ln>
          <a:effectLst/>
        </p:spPr>
        <p:txBody>
          <a:bodyPr>
            <a:spAutoFit/>
          </a:bodyPr>
          <a:lstStyle/>
          <a:p>
            <a:pPr eaLnBrk="0" hangingPunct="0">
              <a:spcBef>
                <a:spcPct val="0"/>
              </a:spcBef>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Civic Mission of Schools Report (2003):</a:t>
            </a:r>
            <a:r>
              <a:rPr lang="en-US" sz="2000" dirty="0">
                <a:latin typeface="Times New Roman" pitchFamily="18" charset="0"/>
                <a:cs typeface="Times New Roman" pitchFamily="18" charset="0"/>
              </a:rPr>
              <a:t> Six promising approaches outlined by the Civic Mission of Schools</a:t>
            </a:r>
          </a:p>
          <a:p>
            <a:pPr eaLnBrk="0" hangingPunct="0">
              <a:spcBef>
                <a:spcPct val="0"/>
              </a:spcBef>
            </a:pPr>
            <a:r>
              <a:rPr lang="en-US" sz="2000" dirty="0">
                <a:latin typeface="Times New Roman" pitchFamily="18" charset="0"/>
                <a:cs typeface="Times New Roman" pitchFamily="18" charset="0"/>
              </a:rPr>
              <a:t>	</a:t>
            </a:r>
            <a:r>
              <a:rPr lang="en-US" sz="2000" dirty="0">
                <a:solidFill>
                  <a:schemeClr val="bg2"/>
                </a:solidFill>
                <a:latin typeface="Times New Roman" pitchFamily="18" charset="0"/>
                <a:cs typeface="Times New Roman" pitchFamily="18" charset="0"/>
              </a:rPr>
              <a:t>1.  </a:t>
            </a:r>
            <a:r>
              <a:rPr lang="en-US" sz="2000" i="1" dirty="0">
                <a:solidFill>
                  <a:schemeClr val="bg2"/>
                </a:solidFill>
                <a:latin typeface="Times New Roman" pitchFamily="18" charset="0"/>
                <a:cs typeface="Times New Roman" pitchFamily="18" charset="0"/>
              </a:rPr>
              <a:t>Formal instruction in US Government, history, law, 	and </a:t>
            </a:r>
            <a:r>
              <a:rPr lang="en-US" sz="2000" i="1" dirty="0" smtClean="0">
                <a:solidFill>
                  <a:schemeClr val="bg2"/>
                </a:solidFill>
                <a:latin typeface="Times New Roman" pitchFamily="18" charset="0"/>
                <a:cs typeface="Times New Roman" pitchFamily="18" charset="0"/>
              </a:rPr>
              <a:t>democracy </a:t>
            </a:r>
            <a:r>
              <a:rPr lang="en-US" sz="2000" i="1" dirty="0">
                <a:solidFill>
                  <a:schemeClr val="bg2"/>
                </a:solidFill>
                <a:latin typeface="Times New Roman" pitchFamily="18" charset="0"/>
                <a:cs typeface="Times New Roman" pitchFamily="18" charset="0"/>
              </a:rPr>
              <a:t>using interactive methods and opportunities to </a:t>
            </a:r>
            <a:r>
              <a:rPr lang="en-US" sz="2000" i="1" dirty="0" smtClean="0">
                <a:solidFill>
                  <a:schemeClr val="bg2"/>
                </a:solidFill>
                <a:latin typeface="Times New Roman" pitchFamily="18" charset="0"/>
                <a:cs typeface="Times New Roman" pitchFamily="18" charset="0"/>
              </a:rPr>
              <a:t>	apply learning </a:t>
            </a:r>
            <a:r>
              <a:rPr lang="en-US" sz="2000" i="1" dirty="0">
                <a:solidFill>
                  <a:schemeClr val="bg2"/>
                </a:solidFill>
                <a:latin typeface="Times New Roman" pitchFamily="18" charset="0"/>
                <a:cs typeface="Times New Roman" pitchFamily="18" charset="0"/>
              </a:rPr>
              <a:t>to “real-life” situations</a:t>
            </a:r>
            <a:r>
              <a:rPr lang="en-US" sz="2000" dirty="0">
                <a:solidFill>
                  <a:schemeClr val="bg2"/>
                </a:solidFill>
                <a:latin typeface="Times New Roman" pitchFamily="18" charset="0"/>
                <a:cs typeface="Times New Roman" pitchFamily="18" charset="0"/>
              </a:rPr>
              <a:t>.</a:t>
            </a:r>
          </a:p>
          <a:p>
            <a:pPr eaLnBrk="0" hangingPunct="0">
              <a:spcBef>
                <a:spcPct val="0"/>
              </a:spcBef>
            </a:pPr>
            <a:r>
              <a:rPr lang="en-US" sz="2000" dirty="0">
                <a:solidFill>
                  <a:schemeClr val="bg2"/>
                </a:solidFill>
                <a:latin typeface="Times New Roman" pitchFamily="18" charset="0"/>
                <a:cs typeface="Times New Roman" pitchFamily="18" charset="0"/>
              </a:rPr>
              <a:t>	2.  </a:t>
            </a:r>
            <a:r>
              <a:rPr lang="en-US" sz="2000" i="1" dirty="0">
                <a:solidFill>
                  <a:schemeClr val="bg2"/>
                </a:solidFill>
                <a:latin typeface="Times New Roman" pitchFamily="18" charset="0"/>
                <a:cs typeface="Times New Roman" pitchFamily="18" charset="0"/>
              </a:rPr>
              <a:t>Discussion of current local, national and international</a:t>
            </a:r>
          </a:p>
          <a:p>
            <a:pPr eaLnBrk="0" hangingPunct="0">
              <a:spcBef>
                <a:spcPct val="0"/>
              </a:spcBef>
            </a:pPr>
            <a:r>
              <a:rPr lang="en-US" sz="2000" i="1" dirty="0">
                <a:solidFill>
                  <a:schemeClr val="bg2"/>
                </a:solidFill>
                <a:latin typeface="Times New Roman" pitchFamily="18" charset="0"/>
                <a:cs typeface="Times New Roman" pitchFamily="18" charset="0"/>
              </a:rPr>
              <a:t>	events that students view as important to their lives and</a:t>
            </a:r>
          </a:p>
          <a:p>
            <a:pPr eaLnBrk="0" hangingPunct="0">
              <a:spcBef>
                <a:spcPct val="0"/>
              </a:spcBef>
            </a:pPr>
            <a:r>
              <a:rPr lang="en-US" sz="2000" i="1" dirty="0">
                <a:solidFill>
                  <a:schemeClr val="bg2"/>
                </a:solidFill>
                <a:latin typeface="Times New Roman" pitchFamily="18" charset="0"/>
                <a:cs typeface="Times New Roman" pitchFamily="18" charset="0"/>
              </a:rPr>
              <a:t>	controversial political and social issues within political 	and </a:t>
            </a:r>
            <a:r>
              <a:rPr lang="en-US" sz="2000" i="1" dirty="0" smtClean="0">
                <a:solidFill>
                  <a:schemeClr val="bg2"/>
                </a:solidFill>
                <a:latin typeface="Times New Roman" pitchFamily="18" charset="0"/>
                <a:cs typeface="Times New Roman" pitchFamily="18" charset="0"/>
              </a:rPr>
              <a:t>social </a:t>
            </a:r>
            <a:r>
              <a:rPr lang="en-US" sz="2000" i="1" dirty="0">
                <a:solidFill>
                  <a:schemeClr val="bg2"/>
                </a:solidFill>
                <a:latin typeface="Times New Roman" pitchFamily="18" charset="0"/>
                <a:cs typeface="Times New Roman" pitchFamily="18" charset="0"/>
              </a:rPr>
              <a:t>context.</a:t>
            </a:r>
          </a:p>
          <a:p>
            <a:pPr eaLnBrk="0" hangingPunct="0">
              <a:spcBef>
                <a:spcPct val="0"/>
              </a:spcBef>
            </a:pPr>
            <a:r>
              <a:rPr lang="en-US" sz="2000" dirty="0">
                <a:solidFill>
                  <a:schemeClr val="bg2"/>
                </a:solidFill>
                <a:latin typeface="Times New Roman" pitchFamily="18" charset="0"/>
                <a:cs typeface="Times New Roman" pitchFamily="18" charset="0"/>
              </a:rPr>
              <a:t>	3.  Service learning linked to the formal curriculum and</a:t>
            </a:r>
          </a:p>
          <a:p>
            <a:pPr eaLnBrk="0" hangingPunct="0">
              <a:spcBef>
                <a:spcPct val="0"/>
              </a:spcBef>
            </a:pPr>
            <a:r>
              <a:rPr lang="en-US" sz="2000" dirty="0">
                <a:solidFill>
                  <a:schemeClr val="bg2"/>
                </a:solidFill>
                <a:latin typeface="Times New Roman" pitchFamily="18" charset="0"/>
                <a:cs typeface="Times New Roman" pitchFamily="18" charset="0"/>
              </a:rPr>
              <a:t>	classroom instruction.</a:t>
            </a:r>
          </a:p>
          <a:p>
            <a:pPr eaLnBrk="0" hangingPunct="0">
              <a:spcBef>
                <a:spcPct val="0"/>
              </a:spcBef>
            </a:pPr>
            <a:r>
              <a:rPr lang="en-US" sz="2000" dirty="0">
                <a:solidFill>
                  <a:schemeClr val="bg2"/>
                </a:solidFill>
                <a:latin typeface="Times New Roman" pitchFamily="18" charset="0"/>
                <a:cs typeface="Times New Roman" pitchFamily="18" charset="0"/>
              </a:rPr>
              <a:t>	4.  Extracurricular activities that encourage greater</a:t>
            </a:r>
          </a:p>
          <a:p>
            <a:pPr eaLnBrk="0" hangingPunct="0">
              <a:spcBef>
                <a:spcPct val="0"/>
              </a:spcBef>
            </a:pPr>
            <a:r>
              <a:rPr lang="en-US" sz="2000" dirty="0">
                <a:solidFill>
                  <a:schemeClr val="bg2"/>
                </a:solidFill>
                <a:latin typeface="Times New Roman" pitchFamily="18" charset="0"/>
                <a:cs typeface="Times New Roman" pitchFamily="18" charset="0"/>
              </a:rPr>
              <a:t>	involvement and connection to school and community.</a:t>
            </a:r>
          </a:p>
          <a:p>
            <a:pPr eaLnBrk="0" hangingPunct="0">
              <a:spcBef>
                <a:spcPct val="0"/>
              </a:spcBef>
            </a:pPr>
            <a:r>
              <a:rPr lang="en-US" sz="2000" dirty="0">
                <a:solidFill>
                  <a:schemeClr val="bg2"/>
                </a:solidFill>
                <a:latin typeface="Times New Roman" pitchFamily="18" charset="0"/>
                <a:cs typeface="Times New Roman" pitchFamily="18" charset="0"/>
              </a:rPr>
              <a:t>	5.  </a:t>
            </a:r>
            <a:r>
              <a:rPr lang="en-US" sz="2000" i="1" dirty="0">
                <a:solidFill>
                  <a:schemeClr val="bg2"/>
                </a:solidFill>
                <a:latin typeface="Times New Roman" pitchFamily="18" charset="0"/>
                <a:cs typeface="Times New Roman" pitchFamily="18" charset="0"/>
              </a:rPr>
              <a:t>Authentic voice in school governance</a:t>
            </a:r>
            <a:r>
              <a:rPr lang="en-US" sz="2000" dirty="0">
                <a:solidFill>
                  <a:schemeClr val="bg2"/>
                </a:solidFill>
                <a:latin typeface="Times New Roman" pitchFamily="18" charset="0"/>
                <a:cs typeface="Times New Roman" pitchFamily="18" charset="0"/>
              </a:rPr>
              <a:t>.</a:t>
            </a:r>
          </a:p>
          <a:p>
            <a:pPr eaLnBrk="0" hangingPunct="0">
              <a:spcBef>
                <a:spcPct val="0"/>
              </a:spcBef>
            </a:pPr>
            <a:r>
              <a:rPr lang="en-US" sz="2000" dirty="0">
                <a:solidFill>
                  <a:schemeClr val="bg2"/>
                </a:solidFill>
                <a:latin typeface="Times New Roman" pitchFamily="18" charset="0"/>
                <a:cs typeface="Times New Roman" pitchFamily="18" charset="0"/>
              </a:rPr>
              <a:t>	6.  Participation in simulations of government structures 	and processes.</a:t>
            </a:r>
          </a:p>
        </p:txBody>
      </p:sp>
      <p:pic>
        <p:nvPicPr>
          <p:cNvPr id="5125" name="Picture 5"/>
          <p:cNvPicPr>
            <a:picLocks noChangeAspect="1" noChangeArrowheads="1"/>
          </p:cNvPicPr>
          <p:nvPr/>
        </p:nvPicPr>
        <p:blipFill>
          <a:blip r:embed="rId3" cstate="print"/>
          <a:srcRect/>
          <a:stretch>
            <a:fillRect/>
          </a:stretch>
        </p:blipFill>
        <p:spPr bwMode="auto">
          <a:xfrm>
            <a:off x="0" y="3035300"/>
            <a:ext cx="1757363" cy="2127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0996">
                                            <p:txEl>
                                              <p:pRg st="1" end="1"/>
                                            </p:txEl>
                                          </p:spTgt>
                                        </p:tgtEl>
                                        <p:attrNameLst>
                                          <p:attrName>style.visibility</p:attrName>
                                        </p:attrNameLst>
                                      </p:cBhvr>
                                      <p:to>
                                        <p:strVal val="visible"/>
                                      </p:to>
                                    </p:set>
                                    <p:anim calcmode="lin" valueType="num">
                                      <p:cBhvr additive="base">
                                        <p:cTn id="7" dur="500" fill="hold"/>
                                        <p:tgtEl>
                                          <p:spTgt spid="9809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09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0996">
                                            <p:txEl>
                                              <p:pRg st="2" end="2"/>
                                            </p:txEl>
                                          </p:spTgt>
                                        </p:tgtEl>
                                        <p:attrNameLst>
                                          <p:attrName>style.visibility</p:attrName>
                                        </p:attrNameLst>
                                      </p:cBhvr>
                                      <p:to>
                                        <p:strVal val="visible"/>
                                      </p:to>
                                    </p:set>
                                    <p:anim calcmode="lin" valueType="num">
                                      <p:cBhvr additive="base">
                                        <p:cTn id="13" dur="500" fill="hold"/>
                                        <p:tgtEl>
                                          <p:spTgt spid="98099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099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80996">
                                            <p:txEl>
                                              <p:pRg st="3" end="3"/>
                                            </p:txEl>
                                          </p:spTgt>
                                        </p:tgtEl>
                                        <p:attrNameLst>
                                          <p:attrName>style.visibility</p:attrName>
                                        </p:attrNameLst>
                                      </p:cBhvr>
                                      <p:to>
                                        <p:strVal val="visible"/>
                                      </p:to>
                                    </p:set>
                                    <p:anim calcmode="lin" valueType="num">
                                      <p:cBhvr additive="base">
                                        <p:cTn id="17" dur="500" fill="hold"/>
                                        <p:tgtEl>
                                          <p:spTgt spid="98099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8099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80996">
                                            <p:txEl>
                                              <p:pRg st="4" end="4"/>
                                            </p:txEl>
                                          </p:spTgt>
                                        </p:tgtEl>
                                        <p:attrNameLst>
                                          <p:attrName>style.visibility</p:attrName>
                                        </p:attrNameLst>
                                      </p:cBhvr>
                                      <p:to>
                                        <p:strVal val="visible"/>
                                      </p:to>
                                    </p:set>
                                    <p:anim calcmode="lin" valueType="num">
                                      <p:cBhvr additive="base">
                                        <p:cTn id="21" dur="500" fill="hold"/>
                                        <p:tgtEl>
                                          <p:spTgt spid="98099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809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80996">
                                            <p:txEl>
                                              <p:pRg st="5" end="5"/>
                                            </p:txEl>
                                          </p:spTgt>
                                        </p:tgtEl>
                                        <p:attrNameLst>
                                          <p:attrName>style.visibility</p:attrName>
                                        </p:attrNameLst>
                                      </p:cBhvr>
                                      <p:to>
                                        <p:strVal val="visible"/>
                                      </p:to>
                                    </p:set>
                                    <p:anim calcmode="lin" valueType="num">
                                      <p:cBhvr additive="base">
                                        <p:cTn id="27" dur="500" fill="hold"/>
                                        <p:tgtEl>
                                          <p:spTgt spid="98099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099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80996">
                                            <p:txEl>
                                              <p:pRg st="6" end="6"/>
                                            </p:txEl>
                                          </p:spTgt>
                                        </p:tgtEl>
                                        <p:attrNameLst>
                                          <p:attrName>style.visibility</p:attrName>
                                        </p:attrNameLst>
                                      </p:cBhvr>
                                      <p:to>
                                        <p:strVal val="visible"/>
                                      </p:to>
                                    </p:set>
                                    <p:anim calcmode="lin" valueType="num">
                                      <p:cBhvr additive="base">
                                        <p:cTn id="31" dur="500" fill="hold"/>
                                        <p:tgtEl>
                                          <p:spTgt spid="98099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09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0996">
                                            <p:txEl>
                                              <p:pRg st="7" end="7"/>
                                            </p:txEl>
                                          </p:spTgt>
                                        </p:tgtEl>
                                        <p:attrNameLst>
                                          <p:attrName>style.visibility</p:attrName>
                                        </p:attrNameLst>
                                      </p:cBhvr>
                                      <p:to>
                                        <p:strVal val="visible"/>
                                      </p:to>
                                    </p:set>
                                    <p:anim calcmode="lin" valueType="num">
                                      <p:cBhvr additive="base">
                                        <p:cTn id="37" dur="500" fill="hold"/>
                                        <p:tgtEl>
                                          <p:spTgt spid="98099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099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80996">
                                            <p:txEl>
                                              <p:pRg st="8" end="8"/>
                                            </p:txEl>
                                          </p:spTgt>
                                        </p:tgtEl>
                                        <p:attrNameLst>
                                          <p:attrName>style.visibility</p:attrName>
                                        </p:attrNameLst>
                                      </p:cBhvr>
                                      <p:to>
                                        <p:strVal val="visible"/>
                                      </p:to>
                                    </p:set>
                                    <p:anim calcmode="lin" valueType="num">
                                      <p:cBhvr additive="base">
                                        <p:cTn id="41" dur="500" fill="hold"/>
                                        <p:tgtEl>
                                          <p:spTgt spid="98099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8099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980996">
                                            <p:txEl>
                                              <p:pRg st="9" end="9"/>
                                            </p:txEl>
                                          </p:spTgt>
                                        </p:tgtEl>
                                        <p:attrNameLst>
                                          <p:attrName>style.visibility</p:attrName>
                                        </p:attrNameLst>
                                      </p:cBhvr>
                                      <p:to>
                                        <p:strVal val="visible"/>
                                      </p:to>
                                    </p:set>
                                    <p:anim calcmode="lin" valueType="num">
                                      <p:cBhvr additive="base">
                                        <p:cTn id="47" dur="500" fill="hold"/>
                                        <p:tgtEl>
                                          <p:spTgt spid="98099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8099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80996">
                                            <p:txEl>
                                              <p:pRg st="10" end="10"/>
                                            </p:txEl>
                                          </p:spTgt>
                                        </p:tgtEl>
                                        <p:attrNameLst>
                                          <p:attrName>style.visibility</p:attrName>
                                        </p:attrNameLst>
                                      </p:cBhvr>
                                      <p:to>
                                        <p:strVal val="visible"/>
                                      </p:to>
                                    </p:set>
                                    <p:anim calcmode="lin" valueType="num">
                                      <p:cBhvr additive="base">
                                        <p:cTn id="53" dur="500" fill="hold"/>
                                        <p:tgtEl>
                                          <p:spTgt spid="980996">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809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0"/>
            <a:ext cx="7772400" cy="1219200"/>
          </a:xfrm>
        </p:spPr>
        <p:txBody>
          <a:bodyPr/>
          <a:lstStyle/>
          <a:p>
            <a:pPr eaLnBrk="1" hangingPunct="1"/>
            <a:r>
              <a:rPr lang="en-US" dirty="0" smtClean="0">
                <a:latin typeface="Times New Roman" pitchFamily="18" charset="0"/>
                <a:cs typeface="Times New Roman" pitchFamily="18" charset="0"/>
              </a:rPr>
              <a:t>Why Teach the First Amendment?</a:t>
            </a:r>
            <a:endParaRPr lang="en-US" b="1" dirty="0" smtClean="0">
              <a:solidFill>
                <a:srgbClr val="C00000"/>
              </a:solidFill>
            </a:endParaRPr>
          </a:p>
        </p:txBody>
      </p:sp>
      <p:sp>
        <p:nvSpPr>
          <p:cNvPr id="976899" name="Content Placeholder 7"/>
          <p:cNvSpPr>
            <a:spLocks noGrp="1"/>
          </p:cNvSpPr>
          <p:nvPr>
            <p:ph idx="4294967295"/>
          </p:nvPr>
        </p:nvSpPr>
        <p:spPr>
          <a:xfrm>
            <a:off x="0" y="1295400"/>
            <a:ext cx="8982075" cy="5562600"/>
          </a:xfrm>
        </p:spPr>
        <p:txBody>
          <a:bodyPr/>
          <a:lstStyle/>
          <a:p>
            <a:pPr eaLnBrk="1" hangingPunct="1"/>
            <a:r>
              <a:rPr lang="en-US" sz="1800" b="1" i="1" dirty="0" smtClean="0">
                <a:latin typeface="Times New Roman" pitchFamily="18" charset="0"/>
                <a:cs typeface="Times New Roman" pitchFamily="18" charset="0"/>
              </a:rPr>
              <a:t>Civic Education: What Makes Students Learn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Niemi</a:t>
            </a:r>
            <a:r>
              <a:rPr lang="en-US" sz="1800" b="1" dirty="0" smtClean="0">
                <a:latin typeface="Times New Roman" pitchFamily="18" charset="0"/>
                <a:cs typeface="Times New Roman" pitchFamily="18" charset="0"/>
              </a:rPr>
              <a:t> and </a:t>
            </a:r>
            <a:r>
              <a:rPr lang="en-US" sz="1800" b="1" dirty="0" err="1" smtClean="0">
                <a:latin typeface="Times New Roman" pitchFamily="18" charset="0"/>
                <a:cs typeface="Times New Roman" pitchFamily="18" charset="0"/>
              </a:rPr>
              <a:t>Junn</a:t>
            </a:r>
            <a:r>
              <a:rPr lang="en-US" sz="1800" b="1" dirty="0" smtClean="0">
                <a:latin typeface="Times New Roman" pitchFamily="18" charset="0"/>
                <a:cs typeface="Times New Roman" pitchFamily="18" charset="0"/>
              </a:rPr>
              <a:t>, 1998)</a:t>
            </a:r>
          </a:p>
          <a:p>
            <a:pPr lvl="1" eaLnBrk="1" hangingPunct="1"/>
            <a:r>
              <a:rPr lang="en-US" sz="1800" dirty="0" smtClean="0">
                <a:solidFill>
                  <a:schemeClr val="bg2"/>
                </a:solidFill>
                <a:latin typeface="Times New Roman" pitchFamily="18" charset="0"/>
                <a:cs typeface="Times New Roman" pitchFamily="18" charset="0"/>
              </a:rPr>
              <a:t>Rationale for teaching civics:</a:t>
            </a:r>
          </a:p>
          <a:p>
            <a:pPr lvl="2" eaLnBrk="1" hangingPunct="1">
              <a:buFontTx/>
              <a:buNone/>
            </a:pPr>
            <a:r>
              <a:rPr lang="en-US" sz="1800" dirty="0" smtClean="0">
                <a:solidFill>
                  <a:schemeClr val="bg2"/>
                </a:solidFill>
                <a:latin typeface="Times New Roman" pitchFamily="18" charset="0"/>
                <a:cs typeface="Times New Roman" pitchFamily="18" charset="0"/>
              </a:rPr>
              <a:t>1. “…From an instrumental standpoint, knowledge is a prerequisite to successful political engagement.”</a:t>
            </a:r>
          </a:p>
          <a:p>
            <a:pPr lvl="2" eaLnBrk="1" hangingPunct="1">
              <a:buFontTx/>
              <a:buNone/>
            </a:pPr>
            <a:r>
              <a:rPr lang="en-US" sz="1800" dirty="0" smtClean="0">
                <a:solidFill>
                  <a:schemeClr val="bg2"/>
                </a:solidFill>
                <a:latin typeface="Times New Roman" pitchFamily="18" charset="0"/>
                <a:cs typeface="Times New Roman" pitchFamily="18" charset="0"/>
              </a:rPr>
              <a:t>2. Citizens must have knowledge of basic principles, the rules of the democratic game</a:t>
            </a:r>
          </a:p>
          <a:p>
            <a:pPr lvl="2" eaLnBrk="1" hangingPunct="1">
              <a:buFontTx/>
              <a:buNone/>
            </a:pPr>
            <a:r>
              <a:rPr lang="en-US" sz="1800" dirty="0" smtClean="0">
                <a:solidFill>
                  <a:schemeClr val="bg2"/>
                </a:solidFill>
                <a:latin typeface="Times New Roman" pitchFamily="18" charset="0"/>
                <a:cs typeface="Times New Roman" pitchFamily="18" charset="0"/>
              </a:rPr>
              <a:t>3. “…Political knowledge helps citizens operate effectively in a democracy, heightens their awareness of the limits of both governmental and citizen behavior, increases attainment of democratic goals by promoting more equal access among citizens, and contributes to the extent to which citizens regard their government with confidence and satisfaction.”</a:t>
            </a:r>
          </a:p>
          <a:p>
            <a:pPr lvl="1" eaLnBrk="1" hangingPunct="1"/>
            <a:r>
              <a:rPr lang="en-US" sz="1800" dirty="0" smtClean="0">
                <a:solidFill>
                  <a:schemeClr val="bg2"/>
                </a:solidFill>
                <a:latin typeface="Times New Roman" pitchFamily="18" charset="0"/>
                <a:cs typeface="Times New Roman" pitchFamily="18" charset="0"/>
              </a:rPr>
              <a:t>“…Civics courses do have an effect on student knowledge, an effect that is wide-ranging in terms of content…and that also appears to raise students’ capacity for reasoning and exposition about civic matters.” </a:t>
            </a:r>
          </a:p>
          <a:p>
            <a:pPr lvl="1" eaLnBrk="1" hangingPunct="1"/>
            <a:r>
              <a:rPr lang="en-US" sz="1800" dirty="0" smtClean="0">
                <a:solidFill>
                  <a:schemeClr val="bg2"/>
                </a:solidFill>
                <a:latin typeface="Times New Roman" pitchFamily="18" charset="0"/>
                <a:cs typeface="Times New Roman" pitchFamily="18" charset="0"/>
              </a:rPr>
              <a:t>“…What the teacher brings to the classroom by the way of methods and material—in ways that are understandable and theoretically plausible—seems to be an important factor in what students take away from their classes.”</a:t>
            </a:r>
          </a:p>
        </p:txBody>
      </p:sp>
      <p:sp>
        <p:nvSpPr>
          <p:cNvPr id="6148"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F50F378D-51AC-4538-B4EF-2E64F1E7B490}" type="slidenum">
              <a:rPr lang="en-US" sz="1200">
                <a:solidFill>
                  <a:schemeClr val="bg1"/>
                </a:solidFill>
              </a:rPr>
              <a:pPr algn="r" eaLnBrk="0" hangingPunct="0">
                <a:spcBef>
                  <a:spcPct val="0"/>
                </a:spcBef>
              </a:pPr>
              <a:t>5</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6150" name="Picture 8"/>
          <p:cNvPicPr>
            <a:picLocks noChangeAspect="1" noChangeArrowheads="1"/>
          </p:cNvPicPr>
          <p:nvPr/>
        </p:nvPicPr>
        <p:blipFill>
          <a:blip r:embed="rId3" cstate="print"/>
          <a:srcRect l="17334" r="20889"/>
          <a:stretch>
            <a:fillRect/>
          </a:stretch>
        </p:blipFill>
        <p:spPr bwMode="auto">
          <a:xfrm>
            <a:off x="8014208" y="1"/>
            <a:ext cx="1129792" cy="1828800"/>
          </a:xfrm>
          <a:prstGeom prst="rect">
            <a:avLst/>
          </a:prstGeom>
          <a:noFill/>
          <a:ln w="9525" algn="ctr">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6899">
                                            <p:txEl>
                                              <p:pRg st="1" end="1"/>
                                            </p:txEl>
                                          </p:spTgt>
                                        </p:tgtEl>
                                        <p:attrNameLst>
                                          <p:attrName>style.visibility</p:attrName>
                                        </p:attrNameLst>
                                      </p:cBhvr>
                                      <p:to>
                                        <p:strVal val="visible"/>
                                      </p:to>
                                    </p:set>
                                    <p:anim calcmode="lin" valueType="num">
                                      <p:cBhvr additive="base">
                                        <p:cTn id="7" dur="500" fill="hold"/>
                                        <p:tgtEl>
                                          <p:spTgt spid="9768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6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76899">
                                            <p:txEl>
                                              <p:pRg st="2" end="2"/>
                                            </p:txEl>
                                          </p:spTgt>
                                        </p:tgtEl>
                                        <p:attrNameLst>
                                          <p:attrName>style.visibility</p:attrName>
                                        </p:attrNameLst>
                                      </p:cBhvr>
                                      <p:to>
                                        <p:strVal val="visible"/>
                                      </p:to>
                                    </p:set>
                                    <p:anim calcmode="lin" valueType="num">
                                      <p:cBhvr additive="base">
                                        <p:cTn id="13" dur="500" fill="hold"/>
                                        <p:tgtEl>
                                          <p:spTgt spid="9768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6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76899">
                                            <p:txEl>
                                              <p:pRg st="3" end="3"/>
                                            </p:txEl>
                                          </p:spTgt>
                                        </p:tgtEl>
                                        <p:attrNameLst>
                                          <p:attrName>style.visibility</p:attrName>
                                        </p:attrNameLst>
                                      </p:cBhvr>
                                      <p:to>
                                        <p:strVal val="visible"/>
                                      </p:to>
                                    </p:set>
                                    <p:anim calcmode="lin" valueType="num">
                                      <p:cBhvr additive="base">
                                        <p:cTn id="19" dur="500" fill="hold"/>
                                        <p:tgtEl>
                                          <p:spTgt spid="9768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68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76899">
                                            <p:txEl>
                                              <p:pRg st="4" end="4"/>
                                            </p:txEl>
                                          </p:spTgt>
                                        </p:tgtEl>
                                        <p:attrNameLst>
                                          <p:attrName>style.visibility</p:attrName>
                                        </p:attrNameLst>
                                      </p:cBhvr>
                                      <p:to>
                                        <p:strVal val="visible"/>
                                      </p:to>
                                    </p:set>
                                    <p:anim calcmode="lin" valueType="num">
                                      <p:cBhvr additive="base">
                                        <p:cTn id="25" dur="500" fill="hold"/>
                                        <p:tgtEl>
                                          <p:spTgt spid="9768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6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76899">
                                            <p:txEl>
                                              <p:pRg st="5" end="5"/>
                                            </p:txEl>
                                          </p:spTgt>
                                        </p:tgtEl>
                                        <p:attrNameLst>
                                          <p:attrName>style.visibility</p:attrName>
                                        </p:attrNameLst>
                                      </p:cBhvr>
                                      <p:to>
                                        <p:strVal val="visible"/>
                                      </p:to>
                                    </p:set>
                                    <p:anim calcmode="lin" valueType="num">
                                      <p:cBhvr additive="base">
                                        <p:cTn id="31" dur="500" fill="hold"/>
                                        <p:tgtEl>
                                          <p:spTgt spid="9768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6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76899">
                                            <p:txEl>
                                              <p:pRg st="6" end="6"/>
                                            </p:txEl>
                                          </p:spTgt>
                                        </p:tgtEl>
                                        <p:attrNameLst>
                                          <p:attrName>style.visibility</p:attrName>
                                        </p:attrNameLst>
                                      </p:cBhvr>
                                      <p:to>
                                        <p:strVal val="visible"/>
                                      </p:to>
                                    </p:set>
                                    <p:anim calcmode="lin" valueType="num">
                                      <p:cBhvr additive="base">
                                        <p:cTn id="37" dur="500" fill="hold"/>
                                        <p:tgtEl>
                                          <p:spTgt spid="9768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768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1"/>
            <a:ext cx="9144000" cy="1143000"/>
          </a:xfrm>
        </p:spPr>
        <p:txBody>
          <a:bodyPr/>
          <a:lstStyle/>
          <a:p>
            <a:pPr eaLnBrk="1" hangingPunct="1"/>
            <a:r>
              <a:rPr lang="en-US" dirty="0" smtClean="0">
                <a:latin typeface="Times New Roman" pitchFamily="18" charset="0"/>
                <a:cs typeface="Times New Roman" pitchFamily="18" charset="0"/>
              </a:rPr>
              <a:t>Why Teach the First Amendment?</a:t>
            </a:r>
            <a:endParaRPr lang="en-US" b="1" dirty="0" smtClean="0">
              <a:solidFill>
                <a:srgbClr val="C00000"/>
              </a:solidFill>
            </a:endParaRPr>
          </a:p>
        </p:txBody>
      </p:sp>
      <p:sp>
        <p:nvSpPr>
          <p:cNvPr id="983043" name="Content Placeholder 7"/>
          <p:cNvSpPr>
            <a:spLocks noGrp="1"/>
          </p:cNvSpPr>
          <p:nvPr>
            <p:ph idx="4294967295"/>
          </p:nvPr>
        </p:nvSpPr>
        <p:spPr>
          <a:xfrm>
            <a:off x="933450" y="952500"/>
            <a:ext cx="7448550" cy="5524500"/>
          </a:xfrm>
        </p:spPr>
        <p:txBody>
          <a:bodyPr/>
          <a:lstStyle/>
          <a:p>
            <a:pPr eaLnBrk="1" hangingPunct="1"/>
            <a:r>
              <a:rPr lang="en-US" sz="2000" b="1" dirty="0" smtClean="0">
                <a:latin typeface="Times New Roman" pitchFamily="18" charset="0"/>
                <a:cs typeface="Times New Roman" pitchFamily="18" charset="0"/>
              </a:rPr>
              <a:t>Controversy in the Classroom (Hess, 2009)</a:t>
            </a:r>
          </a:p>
          <a:p>
            <a:pPr lvl="1" eaLnBrk="1" hangingPunct="1"/>
            <a:r>
              <a:rPr lang="en-US" sz="2000" dirty="0" smtClean="0">
                <a:solidFill>
                  <a:schemeClr val="bg2"/>
                </a:solidFill>
                <a:latin typeface="Times New Roman" pitchFamily="18" charset="0"/>
                <a:cs typeface="Times New Roman" pitchFamily="18" charset="0"/>
              </a:rPr>
              <a:t>Disturbing evidence of a dearth of political discussions among people with dissenting views (Bishop, 2008; </a:t>
            </a:r>
            <a:r>
              <a:rPr lang="en-US" sz="2000" dirty="0" err="1" smtClean="0">
                <a:solidFill>
                  <a:schemeClr val="bg2"/>
                </a:solidFill>
                <a:latin typeface="Times New Roman" pitchFamily="18" charset="0"/>
                <a:cs typeface="Times New Roman" pitchFamily="18" charset="0"/>
              </a:rPr>
              <a:t>Mutz</a:t>
            </a:r>
            <a:r>
              <a:rPr lang="en-US" sz="2000" dirty="0" smtClean="0">
                <a:solidFill>
                  <a:schemeClr val="bg2"/>
                </a:solidFill>
                <a:latin typeface="Times New Roman" pitchFamily="18" charset="0"/>
                <a:cs typeface="Times New Roman" pitchFamily="18" charset="0"/>
              </a:rPr>
              <a:t>, 2006)</a:t>
            </a:r>
          </a:p>
          <a:p>
            <a:pPr lvl="1" eaLnBrk="1" hangingPunct="1"/>
            <a:r>
              <a:rPr lang="en-US" sz="2000" dirty="0" smtClean="0">
                <a:solidFill>
                  <a:schemeClr val="bg2"/>
                </a:solidFill>
                <a:latin typeface="Times New Roman" pitchFamily="18" charset="0"/>
                <a:cs typeface="Times New Roman" pitchFamily="18" charset="0"/>
              </a:rPr>
              <a:t>“…There is an intrinsic and crucial connection between the discussion of controversial issues, especially among young people with disparate views, and the health of democracy.” (Hess)</a:t>
            </a:r>
          </a:p>
          <a:p>
            <a:pPr lvl="1" eaLnBrk="1" hangingPunct="1"/>
            <a:r>
              <a:rPr lang="en-US" sz="2000" dirty="0" smtClean="0">
                <a:solidFill>
                  <a:schemeClr val="bg2"/>
                </a:solidFill>
                <a:latin typeface="Times New Roman" pitchFamily="18" charset="0"/>
                <a:cs typeface="Times New Roman" pitchFamily="18" charset="0"/>
              </a:rPr>
              <a:t>Schools as a transformational site to facilitate such dialogue</a:t>
            </a:r>
          </a:p>
          <a:p>
            <a:pPr lvl="1" eaLnBrk="1" hangingPunct="1"/>
            <a:r>
              <a:rPr lang="en-US" sz="2000" dirty="0" smtClean="0">
                <a:solidFill>
                  <a:schemeClr val="bg2"/>
                </a:solidFill>
                <a:latin typeface="Times New Roman" pitchFamily="18" charset="0"/>
                <a:cs typeface="Times New Roman" pitchFamily="18" charset="0"/>
              </a:rPr>
              <a:t>“We have to get young people comfortable with conflict.  That’s when they’re more likely to engage politically.  If we rely just on families to do this, it isn’t going to happen.  Civic education has the potential to tap the openness of young people to arguments on both sides of important issues.”</a:t>
            </a:r>
          </a:p>
        </p:txBody>
      </p:sp>
      <p:sp>
        <p:nvSpPr>
          <p:cNvPr id="7172"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0558ABA1-DEEB-4CB4-8103-5BFF5601FD2B}" type="slidenum">
              <a:rPr lang="en-US" sz="1200">
                <a:solidFill>
                  <a:schemeClr val="bg1"/>
                </a:solidFill>
              </a:rPr>
              <a:pPr algn="r" eaLnBrk="0" hangingPunct="0">
                <a:spcBef>
                  <a:spcPct val="0"/>
                </a:spcBef>
              </a:pPr>
              <a:t>6</a:t>
            </a:fld>
            <a:endParaRPr lang="en-US" sz="1200">
              <a:solidFill>
                <a:schemeClr val="bg1"/>
              </a:solidFill>
            </a:endParaRPr>
          </a:p>
        </p:txBody>
      </p:sp>
      <p:sp>
        <p:nvSpPr>
          <p:cNvPr id="4" name="Rectangle 3"/>
          <p:cNvSpPr txBox="1">
            <a:spLocks noChangeArrowheads="1"/>
          </p:cNvSpPr>
          <p:nvPr/>
        </p:nvSpPr>
        <p:spPr>
          <a:xfrm>
            <a:off x="609600" y="22860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7174" name="Picture 6"/>
          <p:cNvPicPr>
            <a:picLocks noChangeAspect="1" noChangeArrowheads="1"/>
          </p:cNvPicPr>
          <p:nvPr/>
        </p:nvPicPr>
        <p:blipFill>
          <a:blip r:embed="rId3" cstate="print"/>
          <a:srcRect/>
          <a:stretch>
            <a:fillRect/>
          </a:stretch>
        </p:blipFill>
        <p:spPr bwMode="auto">
          <a:xfrm>
            <a:off x="0" y="3041650"/>
            <a:ext cx="1306513" cy="19494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043">
                                            <p:txEl>
                                              <p:pRg st="1" end="1"/>
                                            </p:txEl>
                                          </p:spTgt>
                                        </p:tgtEl>
                                        <p:attrNameLst>
                                          <p:attrName>style.visibility</p:attrName>
                                        </p:attrNameLst>
                                      </p:cBhvr>
                                      <p:to>
                                        <p:strVal val="visible"/>
                                      </p:to>
                                    </p:set>
                                    <p:anim calcmode="lin" valueType="num">
                                      <p:cBhvr additive="base">
                                        <p:cTn id="7" dur="500" fill="hold"/>
                                        <p:tgtEl>
                                          <p:spTgt spid="9830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043">
                                            <p:txEl>
                                              <p:pRg st="2" end="2"/>
                                            </p:txEl>
                                          </p:spTgt>
                                        </p:tgtEl>
                                        <p:attrNameLst>
                                          <p:attrName>style.visibility</p:attrName>
                                        </p:attrNameLst>
                                      </p:cBhvr>
                                      <p:to>
                                        <p:strVal val="visible"/>
                                      </p:to>
                                    </p:set>
                                    <p:anim calcmode="lin" valueType="num">
                                      <p:cBhvr additive="base">
                                        <p:cTn id="13" dur="500" fill="hold"/>
                                        <p:tgtEl>
                                          <p:spTgt spid="9830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043">
                                            <p:txEl>
                                              <p:pRg st="3" end="3"/>
                                            </p:txEl>
                                          </p:spTgt>
                                        </p:tgtEl>
                                        <p:attrNameLst>
                                          <p:attrName>style.visibility</p:attrName>
                                        </p:attrNameLst>
                                      </p:cBhvr>
                                      <p:to>
                                        <p:strVal val="visible"/>
                                      </p:to>
                                    </p:set>
                                    <p:anim calcmode="lin" valueType="num">
                                      <p:cBhvr additive="base">
                                        <p:cTn id="19" dur="500" fill="hold"/>
                                        <p:tgtEl>
                                          <p:spTgt spid="9830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043">
                                            <p:txEl>
                                              <p:pRg st="4" end="4"/>
                                            </p:txEl>
                                          </p:spTgt>
                                        </p:tgtEl>
                                        <p:attrNameLst>
                                          <p:attrName>style.visibility</p:attrName>
                                        </p:attrNameLst>
                                      </p:cBhvr>
                                      <p:to>
                                        <p:strVal val="visible"/>
                                      </p:to>
                                    </p:set>
                                    <p:anim calcmode="lin" valueType="num">
                                      <p:cBhvr additive="base">
                                        <p:cTn id="25" dur="500" fill="hold"/>
                                        <p:tgtEl>
                                          <p:spTgt spid="9830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0"/>
            <a:ext cx="9144000" cy="1047750"/>
          </a:xfrm>
        </p:spPr>
        <p:txBody>
          <a:bodyPr/>
          <a:lstStyle/>
          <a:p>
            <a:pPr eaLnBrk="1" hangingPunct="1"/>
            <a:r>
              <a:rPr lang="en-US" dirty="0" smtClean="0">
                <a:latin typeface="Times New Roman" pitchFamily="18" charset="0"/>
                <a:cs typeface="Times New Roman" pitchFamily="18" charset="0"/>
              </a:rPr>
              <a:t>Why Teach the First Amendment?</a:t>
            </a:r>
            <a:endParaRPr lang="en-US" b="1" dirty="0" smtClean="0">
              <a:solidFill>
                <a:srgbClr val="C00000"/>
              </a:solidFill>
            </a:endParaRPr>
          </a:p>
        </p:txBody>
      </p:sp>
      <p:sp>
        <p:nvSpPr>
          <p:cNvPr id="946179" name="Content Placeholder 7"/>
          <p:cNvSpPr>
            <a:spLocks noGrp="1"/>
          </p:cNvSpPr>
          <p:nvPr>
            <p:ph idx="4294967295"/>
          </p:nvPr>
        </p:nvSpPr>
        <p:spPr>
          <a:xfrm>
            <a:off x="1009650" y="1066800"/>
            <a:ext cx="7372350" cy="5410200"/>
          </a:xfrm>
        </p:spPr>
        <p:txBody>
          <a:bodyPr/>
          <a:lstStyle/>
          <a:p>
            <a:pPr eaLnBrk="1" hangingPunct="1"/>
            <a:r>
              <a:rPr lang="en-US" sz="2000" b="1" i="1" dirty="0" smtClean="0">
                <a:latin typeface="Times New Roman" pitchFamily="18" charset="0"/>
                <a:cs typeface="Times New Roman" pitchFamily="18" charset="0"/>
              </a:rPr>
              <a:t>The Future of the First Amendment</a:t>
            </a:r>
            <a:r>
              <a:rPr lang="en-US" sz="2000" b="1" dirty="0" smtClean="0">
                <a:latin typeface="Times New Roman" pitchFamily="18" charset="0"/>
                <a:cs typeface="Times New Roman" pitchFamily="18" charset="0"/>
              </a:rPr>
              <a:t> (2008)</a:t>
            </a:r>
          </a:p>
          <a:p>
            <a:pPr lvl="1" eaLnBrk="1" hangingPunct="1"/>
            <a:r>
              <a:rPr lang="en-US" sz="2000" dirty="0" smtClean="0">
                <a:solidFill>
                  <a:schemeClr val="bg2"/>
                </a:solidFill>
                <a:latin typeface="Times New Roman" pitchFamily="18" charset="0"/>
                <a:cs typeface="Times New Roman" pitchFamily="18" charset="0"/>
              </a:rPr>
              <a:t>“…Those high school students who take classes with First Amendment or media and society content are more likely to support the exercise of free expression rights.”</a:t>
            </a:r>
          </a:p>
          <a:p>
            <a:pPr lvl="1" eaLnBrk="1" hangingPunct="1"/>
            <a:r>
              <a:rPr lang="en-US" sz="2000" dirty="0" smtClean="0">
                <a:solidFill>
                  <a:schemeClr val="bg2"/>
                </a:solidFill>
                <a:latin typeface="Times New Roman" pitchFamily="18" charset="0"/>
                <a:cs typeface="Times New Roman" pitchFamily="18" charset="0"/>
              </a:rPr>
              <a:t>Overall, student support for the First Amendment is lower than that of adults, including their teachers and administrators.</a:t>
            </a:r>
          </a:p>
          <a:p>
            <a:pPr lvl="1" eaLnBrk="1" hangingPunct="1"/>
            <a:r>
              <a:rPr lang="en-US" sz="2000" dirty="0" smtClean="0">
                <a:solidFill>
                  <a:schemeClr val="bg2"/>
                </a:solidFill>
                <a:latin typeface="Times New Roman" pitchFamily="18" charset="0"/>
                <a:cs typeface="Times New Roman" pitchFamily="18" charset="0"/>
              </a:rPr>
              <a:t>However, First Amendment rights in application attract stronger support, including music censorship and prior review of student newspapers.</a:t>
            </a:r>
          </a:p>
        </p:txBody>
      </p:sp>
      <p:sp>
        <p:nvSpPr>
          <p:cNvPr id="8196"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169961C6-5EE8-41EA-B501-3E9C8060BC74}" type="slidenum">
              <a:rPr lang="en-US" sz="1200">
                <a:solidFill>
                  <a:schemeClr val="bg1"/>
                </a:solidFill>
              </a:rPr>
              <a:pPr algn="r" eaLnBrk="0" hangingPunct="0">
                <a:spcBef>
                  <a:spcPct val="0"/>
                </a:spcBef>
              </a:pPr>
              <a:t>7</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8198" name="Picture 6"/>
          <p:cNvPicPr>
            <a:picLocks noChangeAspect="1" noChangeArrowheads="1"/>
          </p:cNvPicPr>
          <p:nvPr/>
        </p:nvPicPr>
        <p:blipFill>
          <a:blip r:embed="rId3" cstate="print"/>
          <a:srcRect l="17490" r="19389"/>
          <a:stretch>
            <a:fillRect/>
          </a:stretch>
        </p:blipFill>
        <p:spPr bwMode="auto">
          <a:xfrm>
            <a:off x="1828800" y="4114800"/>
            <a:ext cx="1562100" cy="24749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6179">
                                            <p:txEl>
                                              <p:pRg st="1" end="1"/>
                                            </p:txEl>
                                          </p:spTgt>
                                        </p:tgtEl>
                                        <p:attrNameLst>
                                          <p:attrName>style.visibility</p:attrName>
                                        </p:attrNameLst>
                                      </p:cBhvr>
                                      <p:to>
                                        <p:strVal val="visible"/>
                                      </p:to>
                                    </p:set>
                                    <p:anim calcmode="lin" valueType="num">
                                      <p:cBhvr additive="base">
                                        <p:cTn id="7" dur="500" fill="hold"/>
                                        <p:tgtEl>
                                          <p:spTgt spid="9461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6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46179">
                                            <p:txEl>
                                              <p:pRg st="2" end="2"/>
                                            </p:txEl>
                                          </p:spTgt>
                                        </p:tgtEl>
                                        <p:attrNameLst>
                                          <p:attrName>style.visibility</p:attrName>
                                        </p:attrNameLst>
                                      </p:cBhvr>
                                      <p:to>
                                        <p:strVal val="visible"/>
                                      </p:to>
                                    </p:set>
                                    <p:anim calcmode="lin" valueType="num">
                                      <p:cBhvr additive="base">
                                        <p:cTn id="13" dur="500" fill="hold"/>
                                        <p:tgtEl>
                                          <p:spTgt spid="946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6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46179">
                                            <p:txEl>
                                              <p:pRg st="3" end="3"/>
                                            </p:txEl>
                                          </p:spTgt>
                                        </p:tgtEl>
                                        <p:attrNameLst>
                                          <p:attrName>style.visibility</p:attrName>
                                        </p:attrNameLst>
                                      </p:cBhvr>
                                      <p:to>
                                        <p:strVal val="visible"/>
                                      </p:to>
                                    </p:set>
                                    <p:anim calcmode="lin" valueType="num">
                                      <p:cBhvr additive="base">
                                        <p:cTn id="19" dur="500" fill="hold"/>
                                        <p:tgtEl>
                                          <p:spTgt spid="946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6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1676400"/>
          </a:xfrm>
        </p:spPr>
        <p:txBody>
          <a:bodyPr/>
          <a:lstStyle/>
          <a:p>
            <a:pPr eaLnBrk="1" hangingPunct="1"/>
            <a:r>
              <a:rPr lang="en-US" dirty="0" smtClean="0">
                <a:latin typeface="Times New Roman" pitchFamily="18" charset="0"/>
                <a:cs typeface="Times New Roman" pitchFamily="18" charset="0"/>
              </a:rPr>
              <a:t>First Amendment Overview</a:t>
            </a:r>
          </a:p>
        </p:txBody>
      </p:sp>
      <p:sp>
        <p:nvSpPr>
          <p:cNvPr id="9219" name="Content Placeholder 7"/>
          <p:cNvSpPr>
            <a:spLocks noGrp="1"/>
          </p:cNvSpPr>
          <p:nvPr>
            <p:ph idx="4294967295"/>
          </p:nvPr>
        </p:nvSpPr>
        <p:spPr>
          <a:xfrm>
            <a:off x="933450" y="1219200"/>
            <a:ext cx="7448550" cy="5257800"/>
          </a:xfrm>
        </p:spPr>
        <p:txBody>
          <a:bodyPr/>
          <a:lstStyle/>
          <a:p>
            <a:pPr eaLnBrk="1" hangingPunct="1">
              <a:buNone/>
            </a:pPr>
            <a:r>
              <a:rPr lang="en-US" sz="2800" dirty="0" smtClean="0">
                <a:solidFill>
                  <a:schemeClr val="bg2"/>
                </a:solidFill>
                <a:latin typeface="Times New Roman" pitchFamily="18" charset="0"/>
                <a:cs typeface="Times New Roman" pitchFamily="18" charset="0"/>
              </a:rPr>
              <a:t>	“Congress shall make no law respecting an establishment of </a:t>
            </a:r>
            <a:r>
              <a:rPr lang="en-US" sz="2800" b="1" dirty="0" smtClean="0">
                <a:solidFill>
                  <a:schemeClr val="bg2"/>
                </a:solidFill>
                <a:latin typeface="Times New Roman" pitchFamily="18" charset="0"/>
                <a:cs typeface="Times New Roman" pitchFamily="18" charset="0"/>
              </a:rPr>
              <a:t>religion</a:t>
            </a:r>
            <a:r>
              <a:rPr lang="en-US" sz="2800" dirty="0" smtClean="0">
                <a:solidFill>
                  <a:schemeClr val="bg2"/>
                </a:solidFill>
                <a:latin typeface="Times New Roman" pitchFamily="18" charset="0"/>
                <a:cs typeface="Times New Roman" pitchFamily="18" charset="0"/>
              </a:rPr>
              <a:t>, or prohibiting the free exercise thereof; or abridging the freedom of </a:t>
            </a:r>
            <a:r>
              <a:rPr lang="en-US" sz="2800" b="1" dirty="0" smtClean="0">
                <a:solidFill>
                  <a:schemeClr val="bg2"/>
                </a:solidFill>
                <a:latin typeface="Times New Roman" pitchFamily="18" charset="0"/>
                <a:cs typeface="Times New Roman" pitchFamily="18" charset="0"/>
              </a:rPr>
              <a:t>speech</a:t>
            </a:r>
            <a:r>
              <a:rPr lang="en-US" sz="2800" dirty="0" smtClean="0">
                <a:solidFill>
                  <a:schemeClr val="bg2"/>
                </a:solidFill>
                <a:latin typeface="Times New Roman" pitchFamily="18" charset="0"/>
                <a:cs typeface="Times New Roman" pitchFamily="18" charset="0"/>
              </a:rPr>
              <a:t>, or of the </a:t>
            </a:r>
            <a:r>
              <a:rPr lang="en-US" sz="2800" b="1" dirty="0" smtClean="0">
                <a:solidFill>
                  <a:schemeClr val="bg2"/>
                </a:solidFill>
                <a:latin typeface="Times New Roman" pitchFamily="18" charset="0"/>
                <a:cs typeface="Times New Roman" pitchFamily="18" charset="0"/>
              </a:rPr>
              <a:t>press</a:t>
            </a:r>
            <a:r>
              <a:rPr lang="en-US" sz="2800" dirty="0" smtClean="0">
                <a:solidFill>
                  <a:schemeClr val="bg2"/>
                </a:solidFill>
                <a:latin typeface="Times New Roman" pitchFamily="18" charset="0"/>
                <a:cs typeface="Times New Roman" pitchFamily="18" charset="0"/>
              </a:rPr>
              <a:t>; or the right of the people peaceably to </a:t>
            </a:r>
            <a:r>
              <a:rPr lang="en-US" sz="2800" b="1" dirty="0" smtClean="0">
                <a:solidFill>
                  <a:schemeClr val="bg2"/>
                </a:solidFill>
                <a:latin typeface="Times New Roman" pitchFamily="18" charset="0"/>
                <a:cs typeface="Times New Roman" pitchFamily="18" charset="0"/>
              </a:rPr>
              <a:t>assemble</a:t>
            </a:r>
            <a:r>
              <a:rPr lang="en-US" sz="2800" dirty="0" smtClean="0">
                <a:solidFill>
                  <a:schemeClr val="bg2"/>
                </a:solidFill>
                <a:latin typeface="Times New Roman" pitchFamily="18" charset="0"/>
                <a:cs typeface="Times New Roman" pitchFamily="18" charset="0"/>
              </a:rPr>
              <a:t>, and to </a:t>
            </a:r>
            <a:r>
              <a:rPr lang="en-US" sz="2800" b="1" dirty="0" smtClean="0">
                <a:solidFill>
                  <a:schemeClr val="bg2"/>
                </a:solidFill>
                <a:latin typeface="Times New Roman" pitchFamily="18" charset="0"/>
                <a:cs typeface="Times New Roman" pitchFamily="18" charset="0"/>
              </a:rPr>
              <a:t>petition</a:t>
            </a:r>
            <a:r>
              <a:rPr lang="en-US" sz="2800" dirty="0" smtClean="0">
                <a:solidFill>
                  <a:schemeClr val="bg2"/>
                </a:solidFill>
                <a:latin typeface="Times New Roman" pitchFamily="18" charset="0"/>
                <a:cs typeface="Times New Roman" pitchFamily="18" charset="0"/>
              </a:rPr>
              <a:t> the government for a redress of grievances.”</a:t>
            </a: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8</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9222" name="Picture 7"/>
          <p:cNvPicPr>
            <a:picLocks noChangeAspect="1" noChangeArrowheads="1"/>
          </p:cNvPicPr>
          <p:nvPr/>
        </p:nvPicPr>
        <p:blipFill>
          <a:blip r:embed="rId3" cstate="print"/>
          <a:srcRect/>
          <a:stretch>
            <a:fillRect/>
          </a:stretch>
        </p:blipFill>
        <p:spPr bwMode="auto">
          <a:xfrm>
            <a:off x="1371600" y="4038600"/>
            <a:ext cx="4314825" cy="2422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0"/>
            <a:ext cx="9144000" cy="1676400"/>
          </a:xfrm>
        </p:spPr>
        <p:txBody>
          <a:bodyPr/>
          <a:lstStyle/>
          <a:p>
            <a:pPr eaLnBrk="1" hangingPunct="1"/>
            <a:r>
              <a:rPr lang="en-US" dirty="0" smtClean="0">
                <a:latin typeface="Times New Roman" pitchFamily="18" charset="0"/>
                <a:cs typeface="Times New Roman" pitchFamily="18" charset="0"/>
              </a:rPr>
              <a:t>First Amendment Overview</a:t>
            </a:r>
          </a:p>
        </p:txBody>
      </p:sp>
      <p:sp>
        <p:nvSpPr>
          <p:cNvPr id="9219" name="Content Placeholder 7"/>
          <p:cNvSpPr>
            <a:spLocks noGrp="1"/>
          </p:cNvSpPr>
          <p:nvPr>
            <p:ph idx="4294967295"/>
          </p:nvPr>
        </p:nvSpPr>
        <p:spPr>
          <a:xfrm>
            <a:off x="0" y="1219200"/>
            <a:ext cx="9144000" cy="5257800"/>
          </a:xfrm>
        </p:spPr>
        <p:txBody>
          <a:bodyPr/>
          <a:lstStyle/>
          <a:p>
            <a:pPr lvl="1"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Federalists vs. </a:t>
            </a:r>
            <a:r>
              <a:rPr lang="en-US" sz="2400" dirty="0" err="1" smtClean="0">
                <a:solidFill>
                  <a:schemeClr val="bg2"/>
                </a:solidFill>
                <a:latin typeface="Times New Roman" pitchFamily="18" charset="0"/>
                <a:cs typeface="Times New Roman" pitchFamily="18" charset="0"/>
              </a:rPr>
              <a:t>antifederalists</a:t>
            </a:r>
            <a:r>
              <a:rPr lang="en-US" sz="2400" dirty="0" smtClean="0">
                <a:solidFill>
                  <a:schemeClr val="bg2"/>
                </a:solidFill>
                <a:latin typeface="Times New Roman" pitchFamily="18" charset="0"/>
                <a:cs typeface="Times New Roman" pitchFamily="18" charset="0"/>
              </a:rPr>
              <a:t>: 8 of 13 states ratified the Constitution under the condition that a Bill of Rights be adopted during the First Congress</a:t>
            </a:r>
          </a:p>
          <a:p>
            <a:pPr lvl="1"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Madison does an about-face </a:t>
            </a:r>
          </a:p>
          <a:p>
            <a:pPr lvl="1"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See the </a:t>
            </a:r>
            <a:r>
              <a:rPr lang="en-US" sz="2400" i="1" dirty="0" smtClean="0">
                <a:solidFill>
                  <a:schemeClr val="bg2"/>
                </a:solidFill>
                <a:latin typeface="Times New Roman" pitchFamily="18" charset="0"/>
                <a:cs typeface="Times New Roman" pitchFamily="18" charset="0"/>
              </a:rPr>
              <a:t>First Amendment in Schools</a:t>
            </a:r>
            <a:r>
              <a:rPr lang="en-US" sz="2400" dirty="0" smtClean="0">
                <a:solidFill>
                  <a:schemeClr val="bg2"/>
                </a:solidFill>
                <a:latin typeface="Times New Roman" pitchFamily="18" charset="0"/>
                <a:cs typeface="Times New Roman" pitchFamily="18" charset="0"/>
              </a:rPr>
              <a:t>, Page 13, for                    seeds of the First Amendment</a:t>
            </a:r>
          </a:p>
          <a:p>
            <a:pPr lvl="1" eaLnBrk="1" hangingPunct="1">
              <a:buFont typeface="Arial" pitchFamily="34" charset="0"/>
              <a:buChar char="•"/>
            </a:pPr>
            <a:r>
              <a:rPr lang="en-US" sz="2400" i="1" dirty="0" smtClean="0">
                <a:solidFill>
                  <a:schemeClr val="bg2"/>
                </a:solidFill>
                <a:latin typeface="Times New Roman" pitchFamily="18" charset="0"/>
                <a:cs typeface="Times New Roman" pitchFamily="18" charset="0"/>
              </a:rPr>
              <a:t>From third to first</a:t>
            </a:r>
            <a:r>
              <a:rPr lang="en-US" sz="2400" dirty="0" smtClean="0">
                <a:solidFill>
                  <a:schemeClr val="bg2"/>
                </a:solidFill>
                <a:latin typeface="Times New Roman" pitchFamily="18" charset="0"/>
                <a:cs typeface="Times New Roman" pitchFamily="18" charset="0"/>
              </a:rPr>
              <a:t>: Preceded originally by amendments concerning reapportionment and congressional pay</a:t>
            </a:r>
          </a:p>
          <a:p>
            <a:pPr lvl="2" eaLnBrk="1" hangingPunct="1">
              <a:buNone/>
            </a:pPr>
            <a:r>
              <a:rPr lang="en-US" sz="2000" dirty="0" smtClean="0">
                <a:solidFill>
                  <a:schemeClr val="bg2"/>
                </a:solidFill>
                <a:latin typeface="Times New Roman" pitchFamily="18" charset="0"/>
                <a:cs typeface="Times New Roman" pitchFamily="18" charset="0"/>
              </a:rPr>
              <a:t>-Ratified on December 15, 1791 (VA was the clincher)</a:t>
            </a:r>
          </a:p>
          <a:p>
            <a:pPr lvl="1" eaLnBrk="1" hangingPunct="1">
              <a:buFont typeface="Arial" pitchFamily="34" charset="0"/>
              <a:buChar char="•"/>
            </a:pPr>
            <a:r>
              <a:rPr lang="en-US" sz="2400" dirty="0" smtClean="0">
                <a:solidFill>
                  <a:schemeClr val="bg2"/>
                </a:solidFill>
                <a:latin typeface="Times New Roman" pitchFamily="18" charset="0"/>
                <a:cs typeface="Times New Roman" pitchFamily="18" charset="0"/>
              </a:rPr>
              <a:t>The five freedoms are foundational for democratic government in the United States</a:t>
            </a:r>
          </a:p>
          <a:p>
            <a:pPr lvl="1" eaLnBrk="1" hangingPunct="1">
              <a:buNone/>
            </a:pPr>
            <a:r>
              <a:rPr lang="en-US" sz="2400" dirty="0" smtClean="0">
                <a:solidFill>
                  <a:schemeClr val="bg2"/>
                </a:solidFill>
                <a:latin typeface="Times New Roman" pitchFamily="18" charset="0"/>
                <a:cs typeface="Times New Roman" pitchFamily="18" charset="0"/>
              </a:rPr>
              <a:t>		</a:t>
            </a:r>
            <a:r>
              <a:rPr lang="en-US" sz="2000" dirty="0" smtClean="0">
                <a:solidFill>
                  <a:schemeClr val="bg2"/>
                </a:solidFill>
                <a:latin typeface="Times New Roman" pitchFamily="18" charset="0"/>
                <a:cs typeface="Times New Roman" pitchFamily="18" charset="0"/>
              </a:rPr>
              <a:t>-Tied to the assertion of other rights</a:t>
            </a:r>
            <a:endParaRPr lang="en-US" sz="2400" dirty="0" smtClean="0">
              <a:solidFill>
                <a:schemeClr val="bg2"/>
              </a:solidFill>
              <a:latin typeface="Times New Roman" pitchFamily="18" charset="0"/>
              <a:cs typeface="Times New Roman" pitchFamily="18" charset="0"/>
            </a:endParaRPr>
          </a:p>
        </p:txBody>
      </p:sp>
      <p:sp>
        <p:nvSpPr>
          <p:cNvPr id="9220" name="Slide Number Placeholder 6"/>
          <p:cNvSpPr txBox="1">
            <a:spLocks noGrp="1"/>
          </p:cNvSpPr>
          <p:nvPr/>
        </p:nvSpPr>
        <p:spPr bwMode="auto">
          <a:xfrm>
            <a:off x="6324600" y="6248400"/>
            <a:ext cx="2133600" cy="457200"/>
          </a:xfrm>
          <a:prstGeom prst="rect">
            <a:avLst/>
          </a:prstGeom>
          <a:noFill/>
          <a:ln w="9525">
            <a:noFill/>
            <a:miter lim="800000"/>
            <a:headEnd/>
            <a:tailEnd/>
          </a:ln>
        </p:spPr>
        <p:txBody>
          <a:bodyPr/>
          <a:lstStyle/>
          <a:p>
            <a:pPr algn="r" eaLnBrk="0" hangingPunct="0">
              <a:spcBef>
                <a:spcPct val="0"/>
              </a:spcBef>
            </a:pPr>
            <a:fld id="{45C28710-B6B3-43A0-A21F-696E83303176}" type="slidenum">
              <a:rPr lang="en-US" sz="1200">
                <a:solidFill>
                  <a:schemeClr val="bg1"/>
                </a:solidFill>
              </a:rPr>
              <a:pPr algn="r" eaLnBrk="0" hangingPunct="0">
                <a:spcBef>
                  <a:spcPct val="0"/>
                </a:spcBef>
              </a:pPr>
              <a:t>9</a:t>
            </a:fld>
            <a:endParaRPr lang="en-US" sz="1200">
              <a:solidFill>
                <a:schemeClr val="bg1"/>
              </a:solidFill>
            </a:endParaRPr>
          </a:p>
        </p:txBody>
      </p:sp>
      <p:sp>
        <p:nvSpPr>
          <p:cNvPr id="4" name="Rectangle 3"/>
          <p:cNvSpPr txBox="1">
            <a:spLocks noChangeArrowheads="1"/>
          </p:cNvSpPr>
          <p:nvPr/>
        </p:nvSpPr>
        <p:spPr>
          <a:xfrm>
            <a:off x="609600" y="2362200"/>
            <a:ext cx="8534400" cy="4114800"/>
          </a:xfrm>
          <a:prstGeom prst="rect">
            <a:avLst/>
          </a:prstGeom>
        </p:spPr>
        <p:txBody>
          <a:bodyPr/>
          <a:lstStyle/>
          <a:p>
            <a:pPr marL="342900" indent="-342900" eaLnBrk="0" hangingPunct="0">
              <a:buClr>
                <a:schemeClr val="bg1"/>
              </a:buClr>
              <a:buFont typeface="Times"/>
              <a:buChar char="•"/>
              <a:defRPr/>
            </a:pPr>
            <a:endParaRPr lang="en-US" sz="1600" kern="0" dirty="0">
              <a:solidFill>
                <a:schemeClr val="bg1"/>
              </a:solidFill>
              <a:latin typeface="+mn-lt"/>
              <a:ea typeface="+mn-ea"/>
            </a:endParaRPr>
          </a:p>
          <a:p>
            <a:pPr marL="342900" indent="-342900">
              <a:buClr>
                <a:schemeClr val="bg1"/>
              </a:buClr>
              <a:buFont typeface="Times"/>
              <a:buChar char="•"/>
              <a:defRPr/>
            </a:pPr>
            <a:endParaRPr lang="en-US" sz="1600" b="1" kern="0" dirty="0">
              <a:solidFill>
                <a:schemeClr val="bg1"/>
              </a:solidFill>
              <a:latin typeface="+mn-lt"/>
              <a:ea typeface="+mn-ea"/>
            </a:endParaRPr>
          </a:p>
        </p:txBody>
      </p:sp>
      <p:pic>
        <p:nvPicPr>
          <p:cNvPr id="1026" name="Picture 2"/>
          <p:cNvPicPr>
            <a:picLocks noChangeAspect="1" noChangeArrowheads="1"/>
          </p:cNvPicPr>
          <p:nvPr/>
        </p:nvPicPr>
        <p:blipFill>
          <a:blip r:embed="rId3" cstate="print"/>
          <a:srcRect/>
          <a:stretch>
            <a:fillRect/>
          </a:stretch>
        </p:blipFill>
        <p:spPr bwMode="auto">
          <a:xfrm>
            <a:off x="7543800" y="1981200"/>
            <a:ext cx="1378527"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8835</TotalTime>
  <Words>850</Words>
  <Application>Microsoft Office PowerPoint</Application>
  <PresentationFormat>On-screen Show (4:3)</PresentationFormat>
  <Paragraphs>211</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Global View of the  First Amendment</vt:lpstr>
      <vt:lpstr>Overview: First Amendment Global View</vt:lpstr>
      <vt:lpstr>Why Teach the First Amendment?</vt:lpstr>
      <vt:lpstr>Why Teach the First Amendment?</vt:lpstr>
      <vt:lpstr>Why Teach the First Amendment?</vt:lpstr>
      <vt:lpstr>Why Teach the First Amendment?</vt:lpstr>
      <vt:lpstr>Why Teach the First Amendment?</vt:lpstr>
      <vt:lpstr>First Amendment Overview</vt:lpstr>
      <vt:lpstr>First Amendment Overview</vt:lpstr>
      <vt:lpstr>First Amendment Overview</vt:lpstr>
      <vt:lpstr>Freedom of Religion</vt:lpstr>
      <vt:lpstr>Freedom of Speech and Press</vt:lpstr>
      <vt:lpstr>Freedom of Speech and Press</vt:lpstr>
      <vt:lpstr>Freedom of Speech and Press</vt:lpstr>
      <vt:lpstr>Freedom of Speech and Press</vt:lpstr>
      <vt:lpstr>Ancillary Issues</vt:lpstr>
      <vt:lpstr>Ancillary Issues</vt:lpstr>
      <vt:lpstr>Global View of the  First Amendment</vt:lpstr>
    </vt:vector>
  </TitlesOfParts>
  <Company>McCormick Tribune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 228  United States Congress</dc:title>
  <dc:creator>Shawn Healy</dc:creator>
  <cp:lastModifiedBy>Belzowski, Janice</cp:lastModifiedBy>
  <cp:revision>289</cp:revision>
  <dcterms:created xsi:type="dcterms:W3CDTF">2011-01-10T17:07:22Z</dcterms:created>
  <dcterms:modified xsi:type="dcterms:W3CDTF">2011-08-01T18:14:27Z</dcterms:modified>
</cp:coreProperties>
</file>