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3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4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5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6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ctiveX/activeX7.xml" ContentType="application/vnd.ms-office.activeX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ctiveX/activeX8.xml" ContentType="application/vnd.ms-office.activeX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ctiveX/activeX9.xml" ContentType="application/vnd.ms-office.activeX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ctiveX/activeX10.xml" ContentType="application/vnd.ms-office.activeX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ctiveX/activeX11.xml" ContentType="application/vnd.ms-office.activeX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ctiveX/activeX12.xml" ContentType="application/vnd.ms-office.activeX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ctiveX/activeX13.xml" ContentType="application/vnd.ms-office.activeX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ctiveX/activeX14.xml" ContentType="application/vnd.ms-office.activeX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ctiveX/activeX15.xml" ContentType="application/vnd.ms-office.activeX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ctiveX/activeX16.xml" ContentType="application/vnd.ms-office.activeX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ctiveX/activeX17.xml" ContentType="application/vnd.ms-office.activeX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ctiveX/activeX18.xml" ContentType="application/vnd.ms-office.activeX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activeX/activeX19.xml" ContentType="application/vnd.ms-office.activeX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ctiveX/activeX20.xml" ContentType="application/vnd.ms-office.activeX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91" r:id="rId2"/>
    <p:sldId id="492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29" r:id="rId40"/>
    <p:sldId id="530" r:id="rId41"/>
    <p:sldId id="531" r:id="rId42"/>
    <p:sldId id="532" r:id="rId43"/>
    <p:sldId id="533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42CF2"/>
    <a:srgbClr val="080DEA"/>
    <a:srgbClr val="C11122"/>
    <a:srgbClr val="9933FF"/>
    <a:srgbClr val="00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95" autoAdjust="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B3215D59-C335-4232-8B53-286A509870EA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18B3B0-1D38-4106-A7AE-6872AE730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BFD24-53BD-4A24-B9F4-D2D62E821A9A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DD2D5-3FDA-4408-B363-6E524DD59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CB5012-C63F-4D87-9131-0DA323422BDD}" type="slidenum">
              <a:rPr lang="en-US" smtClean="0">
                <a:ea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11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12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13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14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15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16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17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18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10E2A4-8F93-4CFD-B580-B42DEBCCCA7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smtClean="0"/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A3543BDD-57D7-464F-BB64-EF2F2E5A0957}" type="slidenum">
              <a:rPr lang="en-US" sz="1200"/>
              <a:pPr algn="r" defTabSz="930275" eaLnBrk="0" hangingPunct="0">
                <a:spcBef>
                  <a:spcPct val="0"/>
                </a:spcBef>
              </a:pPr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0ED062-7F26-4568-A489-07F6F8475D1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smtClean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D577C7C3-E462-4AA8-A975-A8B6297779BE}" type="slidenum">
              <a:rPr lang="en-US" sz="1200"/>
              <a:pPr algn="r" defTabSz="930275" eaLnBrk="0" hangingPunct="0">
                <a:spcBef>
                  <a:spcPct val="0"/>
                </a:spcBef>
              </a:pPr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3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D5E408-8CE7-4578-95E4-321CE06D18A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06AB30-CAFF-4053-A3C1-3306C8F8839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smtClean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101B7574-DE3D-4F12-8937-D4371B762182}" type="slidenum">
              <a:rPr lang="en-US" sz="1200"/>
              <a:pPr algn="r" defTabSz="930275" eaLnBrk="0" hangingPunct="0">
                <a:spcBef>
                  <a:spcPct val="0"/>
                </a:spcBef>
              </a:pPr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FB2416-ACA9-496D-ABF3-FB9F9FB4525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smtClean="0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B6B2A9E2-E04B-4BD3-9A09-B6A34EA8A647}" type="slidenum">
              <a:rPr lang="en-US" sz="1200"/>
              <a:pPr algn="r" defTabSz="930275" eaLnBrk="0" hangingPunct="0">
                <a:spcBef>
                  <a:spcPct val="0"/>
                </a:spcBef>
              </a:pPr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3D5DED-1AE5-4248-B863-9D37644403F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smtClean="0"/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6EEAC393-4A71-4339-B085-051142A59B6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4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5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AADA20-4D84-41A4-806D-FD236319B4D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/>
          <a:lstStyle/>
          <a:p>
            <a:pPr algn="r" defTabSz="930275" eaLnBrk="0" hangingPunct="0">
              <a:spcBef>
                <a:spcPct val="0"/>
              </a:spcBef>
            </a:pPr>
            <a:fld id="{223FCED1-FA43-4223-9404-6FE4B75BD6A1}" type="slidenum">
              <a:rPr lang="en-US" sz="1200"/>
              <a:pPr algn="r" defTabSz="930275" eaLnBrk="0" hangingPunct="0">
                <a:spcBef>
                  <a:spcPct val="0"/>
                </a:spcBef>
              </a:pPr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6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7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8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9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51282-754D-4231-B944-B48F812D3019}" type="slidenum">
              <a:rPr lang="en-US"/>
              <a:pPr/>
              <a:t>10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145" y="4416458"/>
            <a:ext cx="5606110" cy="4182359"/>
          </a:xfrm>
        </p:spPr>
        <p:txBody>
          <a:bodyPr/>
          <a:lstStyle/>
          <a:p>
            <a:r>
              <a:rPr lang="en-US"/>
              <a:t>In 2005, we reached a key milestone in the foundation’s history - our 50</a:t>
            </a:r>
            <a:r>
              <a:rPr lang="en-US" baseline="30000"/>
              <a:t>th</a:t>
            </a:r>
            <a:r>
              <a:rPr lang="en-US"/>
              <a:t> Anniversary. To honor our legacy and promote this achievement, we’ve launched several initiatives.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logoBW-500px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228600"/>
            <a:ext cx="1825625" cy="5191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FFC3-367B-4D29-9D4D-7B138CC3A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AF8F7-5F7C-434B-8D9E-B176C3A6B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2D8C-9806-43AD-A154-CD230F07D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E8D2-23FC-4E04-9A57-372726617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6" descr="NEWlogoBW-500px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172200"/>
            <a:ext cx="1825625" cy="5191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logoBW-500px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172200"/>
            <a:ext cx="1825625" cy="5191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41D5-1894-44A9-A522-B8E7D964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A02A0-E44D-4A02-9161-7BD5F6932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7746-5040-4346-96DF-D8D991D55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30BD2-71F9-49E9-8EE9-111B55CFB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BFA0-DB85-482B-AEE5-742FB47C0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54F2-060C-40DE-9661-0A340E06F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6" descr="NEWlogoBW-500px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172200"/>
            <a:ext cx="1825625" cy="5191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0357A-046A-4969-B3D6-C8DB0BEA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C13CD-B257-490C-A8DA-905D8BF00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04FAAF-710C-4EF2-BECB-4B05644C0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0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458200" cy="1470025"/>
          </a:xfrm>
        </p:spPr>
        <p:txBody>
          <a:bodyPr/>
          <a:lstStyle/>
          <a:p>
            <a:pPr algn="l" eaLnBrk="1" hangingPunct="1"/>
            <a:r>
              <a:rPr lang="en-US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First Amendment Quiz</a:t>
            </a:r>
            <a:endParaRPr lang="en-US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124200"/>
            <a:ext cx="8305800" cy="2514600"/>
          </a:xfrm>
        </p:spPr>
        <p:txBody>
          <a:bodyPr/>
          <a:lstStyle/>
          <a:p>
            <a:pPr algn="l" eaLnBrk="1" hangingPunct="1">
              <a:defRPr/>
            </a:pPr>
            <a:endParaRPr lang="en-US" sz="18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Shawn Healy and Janice Belzowski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Resident Scholar and Professional Development Coordinator</a:t>
            </a:r>
          </a:p>
          <a:p>
            <a:pPr algn="l" eaLnBrk="1" hangingPunct="1">
              <a:defRPr/>
            </a:pP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McCormick Foundation Civics Program</a:t>
            </a:r>
          </a:p>
        </p:txBody>
      </p:sp>
    </p:spTree>
    <p:extLst>
      <p:ext uri="{BB962C8B-B14F-4D97-AF65-F5344CB8AC3E}">
        <p14:creationId xmlns:p14="http://schemas.microsoft.com/office/powerpoint/2010/main" val="26404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 Quiz - 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762000"/>
            <a:ext cx="863853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1219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marL="457200" indent="-45720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protest march is made possible by which First Amendment freedom?</a:t>
            </a:r>
          </a:p>
          <a:p>
            <a:pPr marL="457200" indent="-45720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Right of assembly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Freedom of the Press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Freedom of religion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Freedom of speech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4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33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 Quiz - Q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8610600" cy="49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96200" cy="1447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4800600"/>
          </a:xfrm>
        </p:spPr>
        <p:txBody>
          <a:bodyPr/>
          <a:lstStyle/>
          <a:p>
            <a:pPr marL="1201738" lvl="1" indent="-801688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First Amendment Protects us against:</a:t>
            </a:r>
          </a:p>
          <a:p>
            <a:pPr marL="1201738" lvl="1" indent="-801688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1201738" lvl="1" indent="-801688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Federal Government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1201738" lvl="1" indent="-801688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All U.S. governmental bodies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1201738" lvl="1" indent="-801688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Public criticism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1201738" lvl="1" indent="-801688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Crude jokes</a:t>
            </a:r>
          </a:p>
          <a:p>
            <a:pPr marL="1201738" lvl="1" indent="-801688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1201738" lvl="1" indent="-801688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8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703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 Quiz - Q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14400"/>
            <a:ext cx="8458200" cy="48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610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“Father of the First Amendment” is: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George Washington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Thomas Jefferson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Alexander Hamilton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James Madison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Oliver Wendell Holmes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2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326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 Quiz - Q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838200"/>
            <a:ext cx="8458200" cy="48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62737" cy="1219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603750"/>
          </a:xfrm>
        </p:spPr>
        <p:txBody>
          <a:bodyPr/>
          <a:lstStyle/>
          <a:p>
            <a:pPr marL="457200" indent="-45720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When was the First Amendment adopted?</a:t>
            </a:r>
          </a:p>
          <a:p>
            <a:pPr marL="457200" indent="-457200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1776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1789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1791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1865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6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429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A Quiz - Q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838200"/>
            <a:ext cx="8534400" cy="4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1543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 9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3075" name="Content Placeholder 7"/>
          <p:cNvSpPr>
            <a:spLocks noGrp="1"/>
          </p:cNvSpPr>
          <p:nvPr>
            <p:ph idx="4294967295"/>
          </p:nvPr>
        </p:nvSpPr>
        <p:spPr>
          <a:xfrm>
            <a:off x="933450" y="1485900"/>
            <a:ext cx="7448550" cy="4991100"/>
          </a:xfrm>
        </p:spPr>
        <p:txBody>
          <a:bodyPr/>
          <a:lstStyle/>
          <a:p>
            <a:pPr eaLnBrk="1" hangingPunct="1"/>
            <a:endParaRPr lang="en-US" sz="1800" b="1" dirty="0" smtClean="0">
              <a:solidFill>
                <a:srgbClr val="0033CC"/>
              </a:solidFill>
            </a:endParaRPr>
          </a:p>
          <a:p>
            <a:pPr eaLnBrk="1" hangingPunct="1"/>
            <a:endParaRPr lang="en-US" sz="1800" b="1" dirty="0" smtClean="0">
              <a:solidFill>
                <a:srgbClr val="0033CC"/>
              </a:solidFill>
            </a:endParaRPr>
          </a:p>
        </p:txBody>
      </p:sp>
      <p:sp>
        <p:nvSpPr>
          <p:cNvPr id="3076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AD46650C-525A-466B-A2E3-8D2ED966A548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19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71600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Can students successfully challenge a public school’s dress codes or requirement that students wear uniforms by claiming it violates their First Amendment right to free expression?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Yes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It depends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0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0306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6527800" cy="5586413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lvl="1"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5" name="Picture 4" descr="FA Quiz Fir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09600"/>
            <a:ext cx="822861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5859F489-87D7-47CB-BE4A-4C534A5EFD70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20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7" name="Picture 6" descr="FA Quiz - Q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8377238" cy="48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56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35001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10</a:t>
            </a:r>
            <a:endParaRPr lang="en-US" sz="2800" i="1" dirty="0" smtClean="0">
              <a:solidFill>
                <a:srgbClr val="7391DC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362" y="1470025"/>
            <a:ext cx="8326437" cy="4473575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lvl="1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Which of these does not have First Amendment protection?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Professional sports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Ballet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Hip-hop music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Movies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4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624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F50F378D-51AC-4538-B4EF-2E64F1E7B490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22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7" name="Picture 6" descr="FA Quiz - Q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14400"/>
            <a:ext cx="8382000" cy="48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16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11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983043" name="Content Placeholder 7"/>
          <p:cNvSpPr>
            <a:spLocks noGrp="1"/>
          </p:cNvSpPr>
          <p:nvPr>
            <p:ph idx="4294967295"/>
          </p:nvPr>
        </p:nvSpPr>
        <p:spPr>
          <a:xfrm>
            <a:off x="152400" y="838200"/>
            <a:ext cx="8763000" cy="5791200"/>
          </a:xfrm>
        </p:spPr>
        <p:txBody>
          <a:bodyPr/>
          <a:lstStyle/>
          <a:p>
            <a:pPr eaLnBrk="1" hangingPunct="1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 the 1969 case involving free speech by public school students,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Tinker v. Des Moines Independent Community School District,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what symbol worn by the students was at the heart of the dispute?</a:t>
            </a:r>
          </a:p>
          <a:p>
            <a:pPr eaLnBrk="1" hangingPunct="1"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American Flag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Iron crosses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Black peace armbands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Rosary beads</a:t>
            </a:r>
          </a:p>
        </p:txBody>
      </p:sp>
      <p:sp>
        <p:nvSpPr>
          <p:cNvPr id="7172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0558ABA1-DEEB-4CB4-8103-5BFF5601FD2B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23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2860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68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51490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169961C6-5EE8-41EA-B501-3E9C8060BC74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24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7" name="Picture 6" descr="FA Quiz - Q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8534400" cy="49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0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12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25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True or false? School-sponsored prayer is prohibited in public schools.  That means students can’t pray in school at all, in any way.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True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False</a:t>
            </a:r>
          </a:p>
          <a:p>
            <a:pPr marL="514350" indent="-514350"/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2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566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26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7" name="Picture 6" descr="FA Quiz - Q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838200"/>
            <a:ext cx="8534400" cy="48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13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27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Which of these is NOT protected by the First Amendment?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text message criticizing a public official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protest march against illegal immigration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threat against someone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cartoon that makes fun of a religion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16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2987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28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7" name="Picture 6" descr="FA Quiz - Q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573540" cy="48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9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990600" y="152400"/>
            <a:ext cx="73152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14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29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38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Your First Amendment freedom of assembly means you can protest: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With limits concerning “when, where and how,” but not on the message of your protest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Whenever, wherever and however you want, without restriction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Only on your own property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On someone else’s private property as long as an issue of major public interest is involved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40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2068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3914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724400"/>
          </a:xfrm>
        </p:spPr>
        <p:txBody>
          <a:bodyPr/>
          <a:lstStyle/>
          <a:p>
            <a:pPr marL="801688" indent="-801688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How many freedoms are named in the First Amendment?</a:t>
            </a:r>
          </a:p>
          <a:p>
            <a:pPr marL="801688" indent="-801688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801688" indent="-801688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One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801688" indent="-801688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Five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801688" indent="-801688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Three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801688" indent="-801688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Ten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732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30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7" name="Picture 6" descr="FA Quiz - Q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838200"/>
            <a:ext cx="8605838" cy="49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60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6106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15</a:t>
            </a:r>
          </a:p>
        </p:txBody>
      </p:sp>
      <p:sp>
        <p:nvSpPr>
          <p:cNvPr id="9219" name="Content Placeholder 7"/>
          <p:cNvSpPr>
            <a:spLocks noGrp="1"/>
          </p:cNvSpPr>
          <p:nvPr>
            <p:ph idx="4294967295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 marL="914400" lvl="1" indent="-457200" eaLnBrk="1" hangingPunct="1">
              <a:buNone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31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True or False?  It’s against the law to burn an American flag to protest government policies.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True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64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37638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32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7" name="Picture 6" descr="FA Quiz - Q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838200"/>
            <a:ext cx="8534400" cy="49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51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7086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16</a:t>
            </a:r>
          </a:p>
        </p:txBody>
      </p:sp>
      <p:sp>
        <p:nvSpPr>
          <p:cNvPr id="9219" name="Content Placeholder 7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33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U.S. Constitution provides that the United States is a: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Christian nation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Protestant nation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Nation of church-goers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None of the above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88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54001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34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6" name="Picture 5" descr="FA Quiz - Q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838200"/>
            <a:ext cx="8458200" cy="486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05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7086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17</a:t>
            </a:r>
          </a:p>
        </p:txBody>
      </p:sp>
      <p:sp>
        <p:nvSpPr>
          <p:cNvPr id="9219" name="Content Placeholder 7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35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Public school officials can censor student newspapers and Web sites: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Always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Sometimes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Never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12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69866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7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36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6" name="Picture 5" descr="FA Quiz - Q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8515385" cy="48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7086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18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37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143000"/>
            <a:ext cx="8305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Which of these activities are protected by the free press clause?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Twitter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Comments on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Blogging about the news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All of the above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436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4077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7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38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6" name="Picture 5" descr="FA Quiz - Q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762000"/>
            <a:ext cx="8763000" cy="50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55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7086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19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39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Which First Amendment right makes lobbying Congress possible?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Right to assemble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Freedom of religion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Right to petition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Freedom of the press</a:t>
            </a:r>
          </a:p>
          <a:p>
            <a:pPr marL="514350" indent="-514350"/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460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30339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 Quiz - Q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8534400" cy="47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40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6" name="Picture 5" descr="FA Quiz - Q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761999"/>
            <a:ext cx="8686800" cy="49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3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7086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20</a:t>
            </a:r>
          </a:p>
        </p:txBody>
      </p:sp>
      <p:sp>
        <p:nvSpPr>
          <p:cNvPr id="9219" name="Content Placeholder 7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41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What famous American said “free speech…rocks” after a defamation law suit against her was dismissed?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Lady Gaga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Nancy Pelosi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Oprah Winfrey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Courtney Love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84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26135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7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6324600" y="617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fld id="{45C28710-B6B3-43A0-A21F-696E83303176}" type="slidenum">
              <a:rPr lang="en-US" sz="1200">
                <a:solidFill>
                  <a:schemeClr val="bg1"/>
                </a:solidFill>
              </a:rPr>
              <a:pPr algn="r" eaLnBrk="0" hangingPunct="0">
                <a:spcBef>
                  <a:spcPct val="0"/>
                </a:spcBef>
              </a:pPr>
              <a:t>42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2362200"/>
            <a:ext cx="8534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chemeClr val="bg1"/>
              </a:buClr>
              <a:buFont typeface="Times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42900" indent="-342900">
              <a:buClr>
                <a:schemeClr val="bg1"/>
              </a:buClr>
              <a:buFont typeface="Times"/>
              <a:buChar char="•"/>
              <a:defRPr/>
            </a:pPr>
            <a:endParaRPr lang="en-US" sz="1600" b="1" kern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6" name="Picture 5" descr="FA Quiz - Q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908610"/>
            <a:ext cx="8686801" cy="46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0425"/>
            <a:ext cx="8305800" cy="1470025"/>
          </a:xfrm>
        </p:spPr>
        <p:txBody>
          <a:bodyPr/>
          <a:lstStyle/>
          <a:p>
            <a:pPr algn="l" eaLnBrk="1" hangingPunct="1"/>
            <a:r>
              <a:rPr lang="en-US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First Amendment Quiz</a:t>
            </a:r>
            <a:endParaRPr lang="en-US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05200"/>
            <a:ext cx="8305800" cy="2133600"/>
          </a:xfrm>
        </p:spPr>
        <p:txBody>
          <a:bodyPr/>
          <a:lstStyle/>
          <a:p>
            <a:pPr algn="r" eaLnBrk="1" hangingPunct="1">
              <a:defRPr/>
            </a:pPr>
            <a:endParaRPr lang="en-US" sz="18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en-US" sz="4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808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305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What Freedoms are NOT in the First Amendment?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Right to Bear Arms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Right to Free Enterprise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Right to a speedy and public trial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All of the above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None of the Above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2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80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 Quiz - Q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87167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39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When did the Supreme Court first decide that the internet is protected by the First Amendment? 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2004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1997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Will review this term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Never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6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735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 Quiz - Q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762000"/>
            <a:ext cx="8739188" cy="499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Which of these has no First Amendment protection?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Pornography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Poetry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Obscenity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Comic Books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0" r:id="rId2" imgW="635040" imgH="685800"/>
        </mc:Choice>
        <mc:Fallback>
          <p:control r:id="rId2" imgW="635040" imgH="685800">
            <p:pic>
              <p:nvPicPr>
                <p:cNvPr id="0" name="Snap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51800" y="5829300"/>
                  <a:ext cx="635000" cy="685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079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8836</TotalTime>
  <Words>966</Words>
  <Application>Microsoft Office PowerPoint</Application>
  <PresentationFormat>On-screen Show (4:3)</PresentationFormat>
  <Paragraphs>260</Paragraphs>
  <Slides>43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First Amendment Quiz</vt:lpstr>
      <vt:lpstr>PowerPoint Presentation</vt:lpstr>
      <vt:lpstr>Question 1</vt:lpstr>
      <vt:lpstr>PowerPoint Presentation</vt:lpstr>
      <vt:lpstr>Question 2</vt:lpstr>
      <vt:lpstr>PowerPoint Presentation</vt:lpstr>
      <vt:lpstr>Question 3</vt:lpstr>
      <vt:lpstr>PowerPoint Presentation</vt:lpstr>
      <vt:lpstr>Question 4</vt:lpstr>
      <vt:lpstr>PowerPoint Presentation</vt:lpstr>
      <vt:lpstr>Question 5</vt:lpstr>
      <vt:lpstr>PowerPoint Presentation</vt:lpstr>
      <vt:lpstr>Question 6</vt:lpstr>
      <vt:lpstr>PowerPoint Presentation</vt:lpstr>
      <vt:lpstr>Question 7</vt:lpstr>
      <vt:lpstr>PowerPoint Presentation</vt:lpstr>
      <vt:lpstr>Question 8</vt:lpstr>
      <vt:lpstr>PowerPoint Presentation</vt:lpstr>
      <vt:lpstr>Question 9</vt:lpstr>
      <vt:lpstr>PowerPoint Presentation</vt:lpstr>
      <vt:lpstr>Question 10</vt:lpstr>
      <vt:lpstr>PowerPoint Presentation</vt:lpstr>
      <vt:lpstr>Question 11</vt:lpstr>
      <vt:lpstr>PowerPoint Presentation</vt:lpstr>
      <vt:lpstr>Question 12</vt:lpstr>
      <vt:lpstr>PowerPoint Presentation</vt:lpstr>
      <vt:lpstr>Question 13</vt:lpstr>
      <vt:lpstr>PowerPoint Presentation</vt:lpstr>
      <vt:lpstr>Question 14</vt:lpstr>
      <vt:lpstr>PowerPoint Presentation</vt:lpstr>
      <vt:lpstr>Question 15</vt:lpstr>
      <vt:lpstr>PowerPoint Presentation</vt:lpstr>
      <vt:lpstr>Question 16</vt:lpstr>
      <vt:lpstr>PowerPoint Presentation</vt:lpstr>
      <vt:lpstr>Question 17</vt:lpstr>
      <vt:lpstr>PowerPoint Presentation</vt:lpstr>
      <vt:lpstr>Question 18</vt:lpstr>
      <vt:lpstr>PowerPoint Presentation</vt:lpstr>
      <vt:lpstr>Question 19</vt:lpstr>
      <vt:lpstr>PowerPoint Presentation</vt:lpstr>
      <vt:lpstr>Question 20</vt:lpstr>
      <vt:lpstr>PowerPoint Presentation</vt:lpstr>
      <vt:lpstr>First Amendment Quiz</vt:lpstr>
    </vt:vector>
  </TitlesOfParts>
  <Company>McCormick Tribune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 228  United States Congress</dc:title>
  <dc:creator>Shawn Healy</dc:creator>
  <cp:lastModifiedBy>Belzowski, Janice</cp:lastModifiedBy>
  <cp:revision>289</cp:revision>
  <dcterms:created xsi:type="dcterms:W3CDTF">2011-01-10T17:07:22Z</dcterms:created>
  <dcterms:modified xsi:type="dcterms:W3CDTF">2011-08-01T18:12:25Z</dcterms:modified>
</cp:coreProperties>
</file>